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60" r:id="rId3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ESIDENCIA\Comunicaciones\COMUNICACIONES%202017\PAAF%20GUIADA%20POR%20ECO\BASE%20DATOS%20PTT.od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ofia\Desktop\comunicacion%20tep%20e%20htp\BASE%20DATOS%20TEP%20E%20HTP%20(rellenado%20por%20noe%20y%20ana%20bel&#233;n)%20(1).od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ofia\Desktop\comunicacion%20tep%20e%20htp\BASE%20DATOS%20TEP%20E%20HTP%20(rellenado%20por%20noe%20y%20ana%20bel&#233;n)%20(1).ods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ofia\Desktop\comunicacion%20tep%20e%20htp\BASE%20DATOS%20TEP%20E%20HTP%20(rellenado%20por%20noe%20y%20ana%20bel&#233;n)%20(1).od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_tradnl" baseline="0">
                <a:solidFill>
                  <a:sysClr val="windowText" lastClr="000000"/>
                </a:solidFill>
              </a:rPr>
              <a:t>Localización de lesiones TAC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 sz="1400" dirty="0">
                <a:latin typeface="Verdana" panose="020B0604030504040204" pitchFamily="34" charset="0"/>
                <a:ea typeface="Verdana" panose="020B0604030504040204" pitchFamily="34" charset="0"/>
              </a:rPr>
              <a:t>Servicio de ingreso</a:t>
            </a:r>
          </a:p>
        </c:rich>
      </c:tx>
      <c:layout>
        <c:manualLayout>
          <c:xMode val="edge"/>
          <c:yMode val="edge"/>
          <c:x val="0.17114536233448463"/>
          <c:y val="3.08321649884986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E7-435F-B1E5-ED7554960AC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E7-435F-B1E5-ED7554960AC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E7-435F-B1E5-ED7554960AC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E7-435F-B1E5-ED7554960A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Folha5!$A$1:$A$4</c:f>
              <c:strCache>
                <c:ptCount val="4"/>
                <c:pt idx="0">
                  <c:v>Neumología</c:v>
                </c:pt>
                <c:pt idx="1">
                  <c:v>MI</c:v>
                </c:pt>
                <c:pt idx="2">
                  <c:v>Oncología</c:v>
                </c:pt>
                <c:pt idx="3">
                  <c:v>Otros</c:v>
                </c:pt>
              </c:strCache>
            </c:strRef>
          </c:cat>
          <c:val>
            <c:numRef>
              <c:f>Folha5!$B$1:$B$4</c:f>
              <c:numCache>
                <c:formatCode>0.00%</c:formatCode>
                <c:ptCount val="4"/>
                <c:pt idx="0" formatCode="0%">
                  <c:v>0.78</c:v>
                </c:pt>
                <c:pt idx="1">
                  <c:v>8.7999999999999995E-2</c:v>
                </c:pt>
                <c:pt idx="2">
                  <c:v>5.1999999999999998E-2</c:v>
                </c:pt>
                <c:pt idx="3">
                  <c:v>7.9000000000000001E-2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E7-435F-B1E5-ED7554960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_tradnl" dirty="0">
                <a:latin typeface="Verdana" panose="020B0604030504040204" pitchFamily="34" charset="0"/>
                <a:ea typeface="Verdana" panose="020B0604030504040204" pitchFamily="34" charset="0"/>
              </a:rPr>
              <a:t>Prueba diagnóstica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_tradnl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14-4EDC-BAF9-25127085CF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14-4EDC-BAF9-25127085CFD4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14-4EDC-BAF9-25127085CFD4}"/>
              </c:ext>
            </c:extLst>
          </c:dPt>
          <c:dPt>
            <c:idx val="3"/>
            <c:bubble3D val="0"/>
            <c:spPr>
              <a:solidFill>
                <a:schemeClr val="tx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14-4EDC-BAF9-25127085CFD4}"/>
              </c:ext>
            </c:extLst>
          </c:dPt>
          <c:dLbls>
            <c:dLbl>
              <c:idx val="1"/>
              <c:layout>
                <c:manualLayout>
                  <c:x val="-1.6666666666666718E-2"/>
                  <c:y val="-2.1218890680033321E-1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14-4EDC-BAF9-25127085CFD4}"/>
                </c:ext>
              </c:extLst>
            </c:dLbl>
            <c:dLbl>
              <c:idx val="3"/>
              <c:layout>
                <c:manualLayout>
                  <c:x val="8.8964217589020275E-2"/>
                  <c:y val="4.6297376538561559E-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314-4EDC-BAF9-25127085CF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Folha6!$A$1:$A$4</c:f>
              <c:strCache>
                <c:ptCount val="4"/>
                <c:pt idx="0">
                  <c:v>AngioTAC</c:v>
                </c:pt>
                <c:pt idx="1">
                  <c:v>Gamma V/P</c:v>
                </c:pt>
                <c:pt idx="2">
                  <c:v>Ambos (AngioTC y Gamma V/P)</c:v>
                </c:pt>
                <c:pt idx="3">
                  <c:v>TC con constraste tórax</c:v>
                </c:pt>
              </c:strCache>
            </c:strRef>
          </c:cat>
          <c:val>
            <c:numRef>
              <c:f>Folha6!$B$1:$B$4</c:f>
              <c:numCache>
                <c:formatCode>General</c:formatCode>
                <c:ptCount val="4"/>
                <c:pt idx="0">
                  <c:v>106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14-4EDC-BAF9-25127085CFD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6.69226166928443E-2"/>
          <c:y val="0.24122787108006991"/>
          <c:w val="0.38198203535351555"/>
          <c:h val="0.737220706504838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ES_tradn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r>
              <a:rPr lang="es-ES_tradnl">
                <a:latin typeface="Verdana" panose="020B0604030504040204" pitchFamily="34" charset="0"/>
                <a:ea typeface="Verdana" panose="020B0604030504040204" pitchFamily="34" charset="0"/>
              </a:rPr>
              <a:t>Factores</a:t>
            </a:r>
            <a:r>
              <a:rPr lang="es-ES_tradnl" baseline="0">
                <a:latin typeface="Verdana" panose="020B0604030504040204" pitchFamily="34" charset="0"/>
                <a:ea typeface="Verdana" panose="020B0604030504040204" pitchFamily="34" charset="0"/>
              </a:rPr>
              <a:t> de riesgo identificados para ETV</a:t>
            </a:r>
            <a:endParaRPr lang="es-ES_tradnl">
              <a:latin typeface="Verdana" panose="020B0604030504040204" pitchFamily="34" charset="0"/>
              <a:ea typeface="Verdana" panose="020B060403050404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defRPr>
          </a:pPr>
          <a:endParaRPr lang="es-ES_tradnl"/>
        </a:p>
      </c:txPr>
    </c:title>
    <c:autoTitleDeleted val="0"/>
    <c:plotArea>
      <c:layout>
        <c:manualLayout>
          <c:layoutTarget val="inner"/>
          <c:xMode val="edge"/>
          <c:yMode val="edge"/>
          <c:x val="0.4505533923592564"/>
          <c:y val="0.13367906854531866"/>
          <c:w val="0.52197205273348268"/>
          <c:h val="0.7825408552211761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_tradn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Folha7!$A$1:$A$15</c:f>
              <c:strCache>
                <c:ptCount val="15"/>
                <c:pt idx="0">
                  <c:v>ETV previa</c:v>
                </c:pt>
                <c:pt idx="1">
                  <c:v>Mutaciones alto riesgo trombótico</c:v>
                </c:pt>
                <c:pt idx="2">
                  <c:v>Obesidad</c:v>
                </c:pt>
                <c:pt idx="3">
                  <c:v>Inmovilización</c:v>
                </c:pt>
                <c:pt idx="4">
                  <c:v>neoplasia activa</c:v>
                </c:pt>
                <c:pt idx="5">
                  <c:v>Iqx. </c:v>
                </c:pt>
                <c:pt idx="6">
                  <c:v>Artroscopia</c:v>
                </c:pt>
                <c:pt idx="7">
                  <c:v>Politrauma</c:v>
                </c:pt>
                <c:pt idx="8">
                  <c:v>Fracturas</c:v>
                </c:pt>
                <c:pt idx="9">
                  <c:v>Ictus</c:v>
                </c:pt>
                <c:pt idx="10">
                  <c:v>catéter central</c:v>
                </c:pt>
                <c:pt idx="11">
                  <c:v>EII</c:v>
                </c:pt>
                <c:pt idx="12">
                  <c:v>Tratamiento hormonal</c:v>
                </c:pt>
                <c:pt idx="13">
                  <c:v>Puerperio</c:v>
                </c:pt>
                <c:pt idx="14">
                  <c:v>Viajes prolongados</c:v>
                </c:pt>
              </c:strCache>
            </c:strRef>
          </c:cat>
          <c:val>
            <c:numRef>
              <c:f>Folha7!$B$1:$B$15</c:f>
              <c:numCache>
                <c:formatCode>General</c:formatCode>
                <c:ptCount val="15"/>
                <c:pt idx="0">
                  <c:v>41</c:v>
                </c:pt>
                <c:pt idx="1">
                  <c:v>2</c:v>
                </c:pt>
                <c:pt idx="2">
                  <c:v>28</c:v>
                </c:pt>
                <c:pt idx="3">
                  <c:v>36</c:v>
                </c:pt>
                <c:pt idx="4">
                  <c:v>18</c:v>
                </c:pt>
                <c:pt idx="5">
                  <c:v>9</c:v>
                </c:pt>
                <c:pt idx="6">
                  <c:v>1</c:v>
                </c:pt>
                <c:pt idx="7">
                  <c:v>2</c:v>
                </c:pt>
                <c:pt idx="8">
                  <c:v>7</c:v>
                </c:pt>
                <c:pt idx="9">
                  <c:v>2</c:v>
                </c:pt>
                <c:pt idx="10">
                  <c:v>6</c:v>
                </c:pt>
                <c:pt idx="11">
                  <c:v>8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86-4203-8DE2-93D07247A6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382770472"/>
        <c:axId val="382770800"/>
      </c:barChart>
      <c:catAx>
        <c:axId val="382770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pPr>
            <a:endParaRPr lang="es-ES_tradnl"/>
          </a:p>
        </c:txPr>
        <c:crossAx val="382770800"/>
        <c:crosses val="autoZero"/>
        <c:auto val="1"/>
        <c:lblAlgn val="ctr"/>
        <c:lblOffset val="100"/>
        <c:noMultiLvlLbl val="0"/>
      </c:catAx>
      <c:valAx>
        <c:axId val="38277080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382770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_trad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55B30-9CE6-41AE-AEE9-C0638578D0B8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63188-4490-41C3-9255-7DF6A7A81460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27613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_tradnl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D18820-A177-409A-BE12-022A41B18DBF}" type="slidenum">
              <a:rPr lang="es-ES" altLang="es-ES_trad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s-ES" altLang="es-ES_trad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73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_tradnl" altLang="es-ES_tradnl"/>
          </a:p>
        </p:txBody>
      </p:sp>
      <p:sp>
        <p:nvSpPr>
          <p:cNvPr id="41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D18820-A177-409A-BE12-022A41B18DBF}" type="slidenum">
              <a:rPr lang="es-ES" altLang="es-ES_tradnl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s-ES" altLang="es-ES_trad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472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037EE-57C6-4B91-AD3C-65CACA9A98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E1E90A-31D4-4610-ABA8-C33E4026E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C06D5D6-2193-485B-8634-DE0C52152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563C6EC-EC5A-49AE-AE0A-808FA47F2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A7FB666-8AF0-4174-81CD-153238F09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41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9D0A4-752E-4807-83FC-02C492D25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F0684C3-7C61-4ADF-92F5-FEE55285C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6B237E6-E052-45CF-93AB-3A78031AB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08B66EF-9315-4579-85F4-952B436AF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8DEBB2D-EE92-40F9-B297-046A7B077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02368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47AEB5-1B64-446D-AAC6-A04CAC3F6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40A61AC-1943-44E4-8EC3-A58C408BD0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9CC6F4F-3849-4E72-83C7-1FD28AC7B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562F85DB-F20B-4671-AC5A-3598928D7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4BB71A4-3E22-4085-99C9-8FB093150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86706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3033D-A33E-4C2A-B248-31D2ADEEA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2A21C82-0F15-4C03-A621-F88998E722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0AE96B39-ABAD-4864-95AC-461E52B63A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68F9C22-CFAA-4EC1-B68E-1A3D7C06F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82418D0C-3714-4D1C-9CE1-10C687878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B1DDD45-BD54-498D-B123-23344478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23445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3E0E3A-C29A-4064-B1AD-10D572FF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0905FE67-1961-4CF4-B8C9-061D9C435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87AD1595-44C3-44C3-9EA3-9A58F63720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4F31AE8-B7AF-41BB-BC75-2909B36A46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53001097-36E8-4D87-9DB6-1D476DD5E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1A5E747E-F1CC-468D-AE8B-3F6C155A8F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C138EF48-499E-4F78-A773-FFEE04D91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7013E33E-166C-4CE0-8494-AF024CD6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1333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3450B4-501A-4CE2-97FF-7FB01166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DE436F07-2475-4CEC-AFB2-93674A9E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D59B408D-7463-4843-82B9-77DE68934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3A45664B-2317-4B13-A78F-26606B273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48187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1D8476A2-A715-4FB1-B448-D334C117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0B74A5F1-1C49-44FD-8A4E-81C1117FA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04380167-22CF-41BF-8191-9D6DC0332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9302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C653F-B561-4B8D-ADF3-9EAD6EB9D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0AB5D14-4E3D-448A-9C9D-0496F3196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05FA83B-92B7-489C-A228-472E027EB4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5E40C0F7-6AD0-4E3D-AEBD-AC268D3DF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4D16D64-83BB-405E-8E30-2109D6766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3B30426E-CD75-4701-9C6E-3649F367F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01020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C9C14-1A6E-4FEE-9F51-029F8A23F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F3B34B9A-A93B-49F6-B564-0F5B69549B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05C9A63-6D8A-470B-A6D0-73C63020B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Editar os estilos de texto do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AD9A4008-2834-41B6-98C6-A74945A9D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31AECC2-329F-4F90-B2AC-5CF63FDA4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59C53758-34E0-4788-B645-D57D7C30A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1558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5E0BCC-420A-4748-8337-88B3D72B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E70ABC3-080B-4310-A8F2-C1FE99E6A8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61188C0-2139-4FFF-9A8C-755835F5A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D51353F-791D-480D-961A-3AEA4274F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7CE324C-5D31-46D2-87D8-B48660783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951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78A6FB-DD19-49F1-A4DD-239D43F89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107DF42B-F2A2-4761-9CA4-2261C701B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A39738D-FC61-436F-B6E9-326E62A14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A346C95-C08D-4302-B463-2C82FFE40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228B964-6332-42A5-91CB-F6713E809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43064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8F0AEBB-FC5D-4FAC-8D08-0A6F8DAD4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s-ES_tradnl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8814347-3ECC-4F25-A3FB-21B2CE087C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s-ES_tradnl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FDFE18E-FA48-4F4B-9B34-7CC5DCE1E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E4CC0-62DF-4C96-9849-7F3D877E88E4}" type="datetimeFigureOut">
              <a:rPr lang="es-ES_tradnl" smtClean="0"/>
              <a:t>06/03/2019</a:t>
            </a:fld>
            <a:endParaRPr lang="es-ES_tradnl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B62F278-C2EF-43FF-B7DE-3FE4078AE0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9CC0DD-272D-4A0E-9D13-4E8A722FFF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8604C-E05E-416C-967B-B2AEAF5F4788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8278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4 CuadroTexto"/>
          <p:cNvSpPr txBox="1">
            <a:spLocks noChangeArrowheads="1"/>
          </p:cNvSpPr>
          <p:nvPr/>
        </p:nvSpPr>
        <p:spPr bwMode="auto">
          <a:xfrm>
            <a:off x="449943" y="141888"/>
            <a:ext cx="11277600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20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ANALISIS DE FACTORES DE RIESGO EN TROMBOEMBOLISMO PULMONAR (TEP)</a:t>
            </a:r>
            <a:endParaRPr lang="es-ES" altLang="es-ES_tradnl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6" name="20 Grupo"/>
          <p:cNvGrpSpPr>
            <a:grpSpLocks/>
          </p:cNvGrpSpPr>
          <p:nvPr/>
        </p:nvGrpSpPr>
        <p:grpSpPr bwMode="auto">
          <a:xfrm>
            <a:off x="538212" y="3991651"/>
            <a:ext cx="11189329" cy="2724461"/>
            <a:chOff x="-295834" y="13035555"/>
            <a:chExt cx="16964601" cy="18435308"/>
          </a:xfrm>
        </p:grpSpPr>
        <p:sp>
          <p:nvSpPr>
            <p:cNvPr id="5" name="24 Rectángulo"/>
            <p:cNvSpPr/>
            <p:nvPr/>
          </p:nvSpPr>
          <p:spPr>
            <a:xfrm>
              <a:off x="-181020" y="14048987"/>
              <a:ext cx="16849787" cy="17421876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25 Rectángulo"/>
            <p:cNvSpPr/>
            <p:nvPr/>
          </p:nvSpPr>
          <p:spPr>
            <a:xfrm>
              <a:off x="-295834" y="13035555"/>
              <a:ext cx="16849786" cy="30719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es-ES" sz="916" dirty="0"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232174" y="404349"/>
            <a:ext cx="9732266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s-ES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S. 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Pimentel Diniz, N. Arroyo Diaz, A.B. </a:t>
            </a:r>
            <a:r>
              <a:rPr lang="es-ES_tradnl" altLang="es-ES_tradnl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Gámiz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Molina , S. Sánchez Noguera, N.A. Barba </a:t>
            </a:r>
            <a:r>
              <a:rPr lang="es-ES_tradnl" altLang="es-ES_tradnl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Gyengo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C. Rodríguez Cabrero.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Neumología. Hospital Universitario San Cecilio de Granada.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8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● Igual proporción según sexo. </a:t>
            </a:r>
          </a:p>
          <a:p>
            <a:pPr>
              <a:spcBef>
                <a:spcPts val="220"/>
              </a:spcBef>
              <a:buNone/>
            </a:pP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● Media de edad: </a:t>
            </a:r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</a:rPr>
              <a:t>69,3 años </a:t>
            </a:r>
            <a:r>
              <a:rPr 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(25-91).</a:t>
            </a:r>
          </a:p>
          <a:p>
            <a:pPr>
              <a:spcBef>
                <a:spcPts val="220"/>
              </a:spcBef>
              <a:buNone/>
            </a:pP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● 7 precisaron ingreso en UCI</a:t>
            </a:r>
          </a:p>
          <a:p>
            <a:pPr>
              <a:spcBef>
                <a:spcPts val="220"/>
              </a:spcBef>
              <a:buNone/>
            </a:pPr>
            <a:r>
              <a:rPr lang="es-ES_tradnl" alt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● Tasa de mortalidad: 8,7%</a:t>
            </a:r>
          </a:p>
          <a:p>
            <a:pPr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_tradnl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8" name="21 Grupo"/>
          <p:cNvGrpSpPr>
            <a:grpSpLocks/>
          </p:cNvGrpSpPr>
          <p:nvPr/>
        </p:nvGrpSpPr>
        <p:grpSpPr bwMode="auto">
          <a:xfrm>
            <a:off x="1361979" y="3941539"/>
            <a:ext cx="4084912" cy="490189"/>
            <a:chOff x="1785619" y="13971044"/>
            <a:chExt cx="10815218" cy="1429180"/>
          </a:xfrm>
        </p:grpSpPr>
        <p:sp>
          <p:nvSpPr>
            <p:cNvPr id="15" name="22 Rectángulo redondeado"/>
            <p:cNvSpPr/>
            <p:nvPr/>
          </p:nvSpPr>
          <p:spPr>
            <a:xfrm>
              <a:off x="1854649" y="14119524"/>
              <a:ext cx="4279901" cy="1263037"/>
            </a:xfrm>
            <a:prstGeom prst="round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23 Rectángulo"/>
            <p:cNvSpPr/>
            <p:nvPr/>
          </p:nvSpPr>
          <p:spPr>
            <a:xfrm>
              <a:off x="1785619" y="13971044"/>
              <a:ext cx="10815218" cy="14291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381" b="1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rgbClr val="FFC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Resultados:</a:t>
              </a:r>
            </a:p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s-ES" sz="2381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3079" name="26 Grupo"/>
          <p:cNvGrpSpPr>
            <a:grpSpLocks/>
          </p:cNvGrpSpPr>
          <p:nvPr/>
        </p:nvGrpSpPr>
        <p:grpSpPr bwMode="auto">
          <a:xfrm>
            <a:off x="449943" y="1067284"/>
            <a:ext cx="11277600" cy="1690338"/>
            <a:chOff x="-132765" y="3564011"/>
            <a:chExt cx="16982490" cy="4474381"/>
          </a:xfrm>
        </p:grpSpPr>
        <p:sp>
          <p:nvSpPr>
            <p:cNvPr id="18" name="36 Rectángulo"/>
            <p:cNvSpPr/>
            <p:nvPr/>
          </p:nvSpPr>
          <p:spPr>
            <a:xfrm>
              <a:off x="160" y="4334615"/>
              <a:ext cx="16849565" cy="370377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37 Rectángulo"/>
            <p:cNvSpPr/>
            <p:nvPr/>
          </p:nvSpPr>
          <p:spPr>
            <a:xfrm>
              <a:off x="-132765" y="3564011"/>
              <a:ext cx="16982487" cy="34807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endParaRPr lang="es-ES" sz="4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El TEP es una complicación potencialmente mortal, asociada en hasta un 95% de los casos a una trombosis venosa profunda (TVP). </a:t>
              </a:r>
            </a:p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Tiene una mortalidad anual cercana al 3,5% en la población general y del 10-25% en hospitalizados. </a:t>
              </a:r>
            </a:p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Ambas entidades pueden ocurrir de forma idiopática pero existen factores de riesgo (FR) para desarrollarlas, importantes de identificar para poner en marcha medidas profilácticas. </a:t>
              </a:r>
            </a:p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Objetivo: Analizar prevalencia de dichos FR, métodos diagnósticos y tasa de mortalidad por TEP. </a:t>
              </a:r>
              <a:endParaRPr lang="es-ES_tradnl" sz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20" name="27 Grupo"/>
          <p:cNvGrpSpPr/>
          <p:nvPr/>
        </p:nvGrpSpPr>
        <p:grpSpPr>
          <a:xfrm>
            <a:off x="1372756" y="1080366"/>
            <a:ext cx="2769445" cy="449848"/>
            <a:chOff x="842486" y="3257905"/>
            <a:chExt cx="11794807" cy="1918800"/>
          </a:xfrm>
          <a:solidFill>
            <a:schemeClr val="tx2">
              <a:lumMod val="50000"/>
            </a:schemeClr>
          </a:solidFill>
        </p:grpSpPr>
        <p:sp>
          <p:nvSpPr>
            <p:cNvPr id="21" name="34 Rectángulo redondeado"/>
            <p:cNvSpPr/>
            <p:nvPr/>
          </p:nvSpPr>
          <p:spPr>
            <a:xfrm>
              <a:off x="842486" y="3257905"/>
              <a:ext cx="11794807" cy="1918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35 Rectángulo"/>
            <p:cNvSpPr/>
            <p:nvPr/>
          </p:nvSpPr>
          <p:spPr>
            <a:xfrm>
              <a:off x="936154" y="3351573"/>
              <a:ext cx="11607471" cy="173146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48846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rgbClr val="FFC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Introducción y objetivos:</a:t>
              </a:r>
              <a:endParaRPr lang="es-ES" sz="1282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3081" name="28 Grupo"/>
          <p:cNvGrpSpPr>
            <a:grpSpLocks/>
          </p:cNvGrpSpPr>
          <p:nvPr/>
        </p:nvGrpSpPr>
        <p:grpSpPr bwMode="auto">
          <a:xfrm>
            <a:off x="538211" y="2927134"/>
            <a:ext cx="11189330" cy="1049747"/>
            <a:chOff x="-396790" y="7710191"/>
            <a:chExt cx="16975245" cy="4001897"/>
          </a:xfrm>
        </p:grpSpPr>
        <p:sp>
          <p:nvSpPr>
            <p:cNvPr id="24" name="32 Rectángulo"/>
            <p:cNvSpPr/>
            <p:nvPr/>
          </p:nvSpPr>
          <p:spPr>
            <a:xfrm>
              <a:off x="-271205" y="8509700"/>
              <a:ext cx="16849660" cy="2605249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33 Rectángulo"/>
            <p:cNvSpPr/>
            <p:nvPr/>
          </p:nvSpPr>
          <p:spPr>
            <a:xfrm>
              <a:off x="-396790" y="7710191"/>
              <a:ext cx="16975240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100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Estudio descriptivo, con base en las historias clínicas, de todos los pacientes diagnosticados de TEP agudo en el complejo hospitalario de Granada en 2017 (114 pacientes).</a:t>
              </a:r>
              <a:endParaRPr lang="es-ES_tradnl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6" name="29 Grupo"/>
          <p:cNvGrpSpPr/>
          <p:nvPr/>
        </p:nvGrpSpPr>
        <p:grpSpPr>
          <a:xfrm>
            <a:off x="1387061" y="2867098"/>
            <a:ext cx="2254002" cy="450733"/>
            <a:chOff x="1008034" y="8150714"/>
            <a:chExt cx="11794807" cy="1918800"/>
          </a:xfrm>
          <a:solidFill>
            <a:schemeClr val="tx2">
              <a:lumMod val="50000"/>
            </a:schemeClr>
          </a:solidFill>
        </p:grpSpPr>
        <p:sp>
          <p:nvSpPr>
            <p:cNvPr id="27" name="30 Rectángulo redondeado"/>
            <p:cNvSpPr/>
            <p:nvPr/>
          </p:nvSpPr>
          <p:spPr>
            <a:xfrm>
              <a:off x="1008034" y="8150714"/>
              <a:ext cx="11794807" cy="1918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31 Rectángulo"/>
            <p:cNvSpPr/>
            <p:nvPr/>
          </p:nvSpPr>
          <p:spPr>
            <a:xfrm>
              <a:off x="1101702" y="8244382"/>
              <a:ext cx="11607471" cy="173146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rgbClr val="FFC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Material y Métodos:</a:t>
              </a:r>
              <a:endParaRPr lang="es-ES" sz="2381" dirty="0">
                <a:solidFill>
                  <a:srgbClr val="FFC000"/>
                </a:solidFill>
              </a:endParaRPr>
            </a:p>
          </p:txBody>
        </p:sp>
      </p:grpSp>
      <p:graphicFrame>
        <p:nvGraphicFramePr>
          <p:cNvPr id="35" name="Gráfico 34">
            <a:extLst>
              <a:ext uri="{FF2B5EF4-FFF2-40B4-BE49-F238E27FC236}">
                <a16:creationId xmlns:a16="http://schemas.microsoft.com/office/drawing/2014/main" id="{5E44662D-7B86-42D3-A5B9-820118E39E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1120173"/>
              </p:ext>
            </p:extLst>
          </p:nvPr>
        </p:nvGraphicFramePr>
        <p:xfrm>
          <a:off x="3479354" y="5467418"/>
          <a:ext cx="4410074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9" name="Gráfico 28">
            <a:extLst>
              <a:ext uri="{FF2B5EF4-FFF2-40B4-BE49-F238E27FC236}">
                <a16:creationId xmlns:a16="http://schemas.microsoft.com/office/drawing/2014/main" id="{163040AF-B4A6-4100-AE1C-0C69BE9547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9361663"/>
              </p:ext>
            </p:extLst>
          </p:nvPr>
        </p:nvGraphicFramePr>
        <p:xfrm>
          <a:off x="8239751" y="4209227"/>
          <a:ext cx="3292107" cy="2382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3" name="Gráfico 32">
            <a:extLst>
              <a:ext uri="{FF2B5EF4-FFF2-40B4-BE49-F238E27FC236}">
                <a16:creationId xmlns:a16="http://schemas.microsoft.com/office/drawing/2014/main" id="{1276027C-4EBA-4A02-B99B-7A43102E82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272294"/>
              </p:ext>
            </p:extLst>
          </p:nvPr>
        </p:nvGraphicFramePr>
        <p:xfrm>
          <a:off x="3886833" y="4152436"/>
          <a:ext cx="4084912" cy="23571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559131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5 CuadroTexto"/>
          <p:cNvSpPr txBox="1">
            <a:spLocks noChangeArrowheads="1"/>
          </p:cNvSpPr>
          <p:nvPr/>
        </p:nvSpPr>
        <p:spPr bwMode="auto">
          <a:xfrm>
            <a:off x="1266433" y="485515"/>
            <a:ext cx="9732266" cy="4744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9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83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71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8384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59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s-ES" altLang="es-ES_tradnl" sz="11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es-ES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S. 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Pimentel Diniz, N. Arroyo Diaz, A.B. </a:t>
            </a:r>
            <a:r>
              <a:rPr lang="es-ES_tradnl" altLang="es-ES_tradnl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Gámiz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Molina , S. Sánchez Noguera, N.A. Barba </a:t>
            </a:r>
            <a:r>
              <a:rPr lang="es-ES_tradnl" altLang="es-ES_tradnl" sz="11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Gyengo</a:t>
            </a: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C. Rodríguez Cabrero.  </a:t>
            </a:r>
          </a:p>
          <a:p>
            <a:pPr algn="ctr">
              <a:spcBef>
                <a:spcPct val="0"/>
              </a:spcBef>
              <a:buNone/>
            </a:pPr>
            <a:r>
              <a:rPr lang="es-ES_tradnl" alt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Neumología. Hospital Universitario San Cecilio de Granada.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_tradnl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220"/>
              </a:spcBef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_tradnl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220"/>
              </a:spcBef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_tradnl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3079" name="26 Grupo"/>
          <p:cNvGrpSpPr>
            <a:grpSpLocks/>
          </p:cNvGrpSpPr>
          <p:nvPr/>
        </p:nvGrpSpPr>
        <p:grpSpPr bwMode="auto">
          <a:xfrm>
            <a:off x="489966" y="1062427"/>
            <a:ext cx="11197555" cy="4066432"/>
            <a:chOff x="-132765" y="3748060"/>
            <a:chExt cx="16982490" cy="11261459"/>
          </a:xfrm>
        </p:grpSpPr>
        <p:sp>
          <p:nvSpPr>
            <p:cNvPr id="18" name="36 Rectángulo"/>
            <p:cNvSpPr/>
            <p:nvPr/>
          </p:nvSpPr>
          <p:spPr>
            <a:xfrm>
              <a:off x="161" y="4334617"/>
              <a:ext cx="16849564" cy="10674902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" dirty="0"/>
            </a:p>
            <a:p>
              <a:endParaRPr lang="es-ES_tradnl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9" name="37 Rectángulo"/>
            <p:cNvSpPr/>
            <p:nvPr/>
          </p:nvSpPr>
          <p:spPr>
            <a:xfrm>
              <a:off x="-132765" y="3748060"/>
              <a:ext cx="16849564" cy="34807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spcAft>
                  <a:spcPct val="15000"/>
                </a:spcAft>
                <a:buFontTx/>
                <a:buChar char="••"/>
                <a:defRPr/>
              </a:pPr>
              <a:endParaRPr lang="es-ES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0" name="27 Grupo"/>
          <p:cNvGrpSpPr/>
          <p:nvPr/>
        </p:nvGrpSpPr>
        <p:grpSpPr>
          <a:xfrm>
            <a:off x="1343729" y="1165181"/>
            <a:ext cx="1561704" cy="449848"/>
            <a:chOff x="842486" y="3257905"/>
            <a:chExt cx="11794807" cy="1918800"/>
          </a:xfrm>
          <a:solidFill>
            <a:schemeClr val="tx2">
              <a:lumMod val="50000"/>
            </a:schemeClr>
          </a:solidFill>
        </p:grpSpPr>
        <p:sp>
          <p:nvSpPr>
            <p:cNvPr id="21" name="34 Rectángulo redondeado"/>
            <p:cNvSpPr/>
            <p:nvPr/>
          </p:nvSpPr>
          <p:spPr>
            <a:xfrm>
              <a:off x="842486" y="3257905"/>
              <a:ext cx="11794807" cy="1918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35 Rectángulo"/>
            <p:cNvSpPr/>
            <p:nvPr/>
          </p:nvSpPr>
          <p:spPr>
            <a:xfrm>
              <a:off x="936154" y="3351573"/>
              <a:ext cx="11607471" cy="1731465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48846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rgbClr val="FFC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Resultados:</a:t>
              </a:r>
              <a:endParaRPr lang="es-ES" sz="1282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3081" name="28 Grupo"/>
          <p:cNvGrpSpPr>
            <a:grpSpLocks/>
          </p:cNvGrpSpPr>
          <p:nvPr/>
        </p:nvGrpSpPr>
        <p:grpSpPr bwMode="auto">
          <a:xfrm>
            <a:off x="449943" y="5374810"/>
            <a:ext cx="11277600" cy="1268732"/>
            <a:chOff x="-331214" y="7843325"/>
            <a:chExt cx="16909669" cy="4001897"/>
          </a:xfrm>
        </p:grpSpPr>
        <p:sp>
          <p:nvSpPr>
            <p:cNvPr id="24" name="32 Rectángulo"/>
            <p:cNvSpPr/>
            <p:nvPr/>
          </p:nvSpPr>
          <p:spPr>
            <a:xfrm>
              <a:off x="-271203" y="8189233"/>
              <a:ext cx="16849658" cy="3655989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33 Rectángulo"/>
            <p:cNvSpPr/>
            <p:nvPr/>
          </p:nvSpPr>
          <p:spPr>
            <a:xfrm>
              <a:off x="-331214" y="7843325"/>
              <a:ext cx="16849660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/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En esta serie, se identificó al menos un FR para ETV en un 82% y al menos 2 FR en un 30% de los casos.</a:t>
              </a:r>
            </a:p>
            <a:p>
              <a:pPr marL="0" lvl="1" algn="just" defTabSz="358205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</a:p>
            <a:p>
              <a:pPr marL="83736" lvl="1" indent="-83736" algn="just" defTabSz="358205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s-ES" sz="1200" dirty="0">
                  <a:latin typeface="Verdana" panose="020B0604030504040204" pitchFamily="34" charset="0"/>
                  <a:ea typeface="Verdana" panose="020B0604030504040204" pitchFamily="34" charset="0"/>
                </a:rPr>
                <a:t> Estos datos apoyan la importancia de identificar los factores o situaciones de riesgo para ETV y así optimizar la prevención de esta enfermedad. </a:t>
              </a:r>
              <a:endParaRPr lang="es-E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26" name="29 Grupo"/>
          <p:cNvGrpSpPr/>
          <p:nvPr/>
        </p:nvGrpSpPr>
        <p:grpSpPr>
          <a:xfrm>
            <a:off x="1368011" y="5256627"/>
            <a:ext cx="1685140" cy="450733"/>
            <a:chOff x="1008034" y="8150714"/>
            <a:chExt cx="11794807" cy="1918800"/>
          </a:xfrm>
          <a:solidFill>
            <a:schemeClr val="tx2">
              <a:lumMod val="50000"/>
            </a:schemeClr>
          </a:solidFill>
        </p:grpSpPr>
        <p:sp>
          <p:nvSpPr>
            <p:cNvPr id="27" name="30 Rectángulo redondeado"/>
            <p:cNvSpPr/>
            <p:nvPr/>
          </p:nvSpPr>
          <p:spPr>
            <a:xfrm>
              <a:off x="1008034" y="8150714"/>
              <a:ext cx="11794807" cy="1918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31 Rectángulo"/>
            <p:cNvSpPr/>
            <p:nvPr/>
          </p:nvSpPr>
          <p:spPr>
            <a:xfrm>
              <a:off x="1101702" y="8244382"/>
              <a:ext cx="11607471" cy="1731464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3297" tIns="0" rIns="163297" bIns="0" spcCol="1270" anchor="ctr"/>
            <a:lstStyle/>
            <a:p>
              <a:pPr defTabSz="1058332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s-ES" sz="1282" b="1" dirty="0">
                  <a:solidFill>
                    <a:srgbClr val="FFC000"/>
                  </a:solidFill>
                  <a:latin typeface="Verdana" pitchFamily="34" charset="0"/>
                  <a:ea typeface="Verdana" pitchFamily="34" charset="0"/>
                  <a:cs typeface="Verdana" pitchFamily="34" charset="0"/>
                </a:rPr>
                <a:t>Conclusiones:</a:t>
              </a:r>
              <a:endParaRPr lang="es-ES" sz="2381" dirty="0">
                <a:solidFill>
                  <a:srgbClr val="FFC000"/>
                </a:solidFill>
              </a:endParaRPr>
            </a:p>
          </p:txBody>
        </p:sp>
      </p:grpSp>
      <p:sp>
        <p:nvSpPr>
          <p:cNvPr id="23" name="4 CuadroTexto">
            <a:extLst>
              <a:ext uri="{FF2B5EF4-FFF2-40B4-BE49-F238E27FC236}">
                <a16:creationId xmlns:a16="http://schemas.microsoft.com/office/drawing/2014/main" id="{86BCA24B-3580-4442-ABBB-5350BB5A3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43" y="141888"/>
            <a:ext cx="11277600" cy="4001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2838450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es-ES_tradnl" sz="20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ANALISIS DE FACTORES DE RIESGO EN TROMBOEMBOLISMO PULMONAR (TEP)</a:t>
            </a:r>
            <a:endParaRPr lang="es-ES" altLang="es-ES_tradnl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2" name="Gráfico 31">
            <a:extLst>
              <a:ext uri="{FF2B5EF4-FFF2-40B4-BE49-F238E27FC236}">
                <a16:creationId xmlns:a16="http://schemas.microsoft.com/office/drawing/2014/main" id="{4E87D16A-0079-4DED-A39C-6F8F115A45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896948"/>
              </p:ext>
            </p:extLst>
          </p:nvPr>
        </p:nvGraphicFramePr>
        <p:xfrm>
          <a:off x="253703" y="1584259"/>
          <a:ext cx="7192546" cy="3516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5E45130C-43E7-4379-9520-A993B2CB0B4B}"/>
              </a:ext>
            </a:extLst>
          </p:cNvPr>
          <p:cNvSpPr/>
          <p:nvPr/>
        </p:nvSpPr>
        <p:spPr>
          <a:xfrm>
            <a:off x="7560168" y="2882849"/>
            <a:ext cx="38594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● 18% no se encontró ningún FR para ETV</a:t>
            </a:r>
          </a:p>
          <a:p>
            <a:endParaRPr lang="es-E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● 82% tenían algún FR para ETV </a:t>
            </a:r>
          </a:p>
          <a:p>
            <a:endParaRPr lang="es-E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s-E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s-ES_tradnl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C7C23FF3-58DA-4914-B24F-D740F63015AB}"/>
              </a:ext>
            </a:extLst>
          </p:cNvPr>
          <p:cNvSpPr/>
          <p:nvPr/>
        </p:nvSpPr>
        <p:spPr>
          <a:xfrm>
            <a:off x="7560168" y="2763213"/>
            <a:ext cx="3784866" cy="914400"/>
          </a:xfrm>
          <a:prstGeom prst="roundRect">
            <a:avLst/>
          </a:prstGeom>
          <a:noFill/>
          <a:ln w="412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350232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377</Words>
  <Application>Microsoft Office PowerPoint</Application>
  <PresentationFormat>Ecrã Panorâmico</PresentationFormat>
  <Paragraphs>93</Paragraphs>
  <Slides>2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Tema do Office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Sofia Diniz</dc:creator>
  <cp:lastModifiedBy>Sofia Diniz</cp:lastModifiedBy>
  <cp:revision>38</cp:revision>
  <dcterms:created xsi:type="dcterms:W3CDTF">2018-02-21T09:14:41Z</dcterms:created>
  <dcterms:modified xsi:type="dcterms:W3CDTF">2019-03-06T22:10:25Z</dcterms:modified>
</cp:coreProperties>
</file>