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rawings/drawing3.xml" ContentType="application/vnd.openxmlformats-officedocument.drawingml.chartshap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1.xml" ContentType="application/vnd.openxmlformats-officedocument.drawingml.chartshapes+xml"/>
  <Override PartName="/ppt/drawings/drawing2.xml" ContentType="application/vnd.openxmlformats-officedocument.drawingml.chartshapes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B871"/>
    <a:srgbClr val="08019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7" d="100"/>
          <a:sy n="97" d="100"/>
        </p:scale>
        <p:origin x="-432" y="-9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Hoja_de_c_lculo_de_Microsoft_Office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Hoja_de_c_lculo_de_Microsoft_Office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Hoja_de_c_lculo_de_Microsoft_Office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style val="3"/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cat>
            <c:strRef>
              <c:f>Hoja1!$A$2:$A$4</c:f>
              <c:strCache>
                <c:ptCount val="3"/>
                <c:pt idx="0">
                  <c:v>Sospecha neoplasia</c:v>
                </c:pt>
                <c:pt idx="1">
                  <c:v>E. inflamatoria</c:v>
                </c:pt>
                <c:pt idx="2">
                  <c:v>Neoplasia/E. inflamatoria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90.9</c:v>
                </c:pt>
                <c:pt idx="1">
                  <c:v>7.3</c:v>
                </c:pt>
                <c:pt idx="2">
                  <c:v>1.8</c:v>
                </c:pt>
              </c:numCache>
            </c:numRef>
          </c:val>
        </c:ser>
        <c:firstSliceAng val="0"/>
      </c:pieChart>
    </c:plotArea>
    <c:legend>
      <c:legendPos val="r"/>
      <c:layout>
        <c:manualLayout>
          <c:xMode val="edge"/>
          <c:yMode val="edge"/>
          <c:x val="0.61956065339145328"/>
          <c:y val="0.16591212087545829"/>
          <c:w val="0.3493153538495723"/>
          <c:h val="0.66817575824908348"/>
        </c:manualLayout>
      </c:layout>
    </c:legend>
    <c:plotVisOnly val="1"/>
  </c:chart>
  <c:txPr>
    <a:bodyPr/>
    <a:lstStyle/>
    <a:p>
      <a:pPr>
        <a:defRPr sz="700">
          <a:latin typeface="Tahoma" pitchFamily="34" charset="0"/>
          <a:ea typeface="Tahoma" pitchFamily="34" charset="0"/>
          <a:cs typeface="Tahoma" pitchFamily="34" charset="0"/>
        </a:defRPr>
      </a:pPr>
      <a:endParaRPr lang="es-ES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tx2">
                <a:lumMod val="50000"/>
              </a:schemeClr>
            </a:solidFill>
          </c:spPr>
          <c:cat>
            <c:strRef>
              <c:f>Hoja1!$A$2:$A$6</c:f>
              <c:strCache>
                <c:ptCount val="5"/>
                <c:pt idx="0">
                  <c:v>Subcarinal</c:v>
                </c:pt>
                <c:pt idx="1">
                  <c:v>Paratraqueal dcha</c:v>
                </c:pt>
                <c:pt idx="2">
                  <c:v>Subcarinal/paratraqueal dcha</c:v>
                </c:pt>
                <c:pt idx="3">
                  <c:v>Hiliar dcha</c:v>
                </c:pt>
                <c:pt idx="4">
                  <c:v>Otras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27.3</c:v>
                </c:pt>
                <c:pt idx="1">
                  <c:v>14.5</c:v>
                </c:pt>
                <c:pt idx="2">
                  <c:v>16.399999999999999</c:v>
                </c:pt>
                <c:pt idx="3">
                  <c:v>5.5</c:v>
                </c:pt>
                <c:pt idx="4">
                  <c:v>36.299999999999997</c:v>
                </c:pt>
              </c:numCache>
            </c:numRef>
          </c:val>
        </c:ser>
        <c:axId val="76314496"/>
        <c:axId val="94340992"/>
      </c:barChart>
      <c:catAx>
        <c:axId val="76314496"/>
        <c:scaling>
          <c:orientation val="minMax"/>
        </c:scaling>
        <c:axPos val="b"/>
        <c:tickLblPos val="nextTo"/>
        <c:txPr>
          <a:bodyPr/>
          <a:lstStyle/>
          <a:p>
            <a:pPr>
              <a:defRPr sz="600"/>
            </a:pPr>
            <a:endParaRPr lang="es-ES"/>
          </a:p>
        </c:txPr>
        <c:crossAx val="94340992"/>
        <c:crosses val="autoZero"/>
        <c:auto val="1"/>
        <c:lblAlgn val="ctr"/>
        <c:lblOffset val="100"/>
      </c:catAx>
      <c:valAx>
        <c:axId val="94340992"/>
        <c:scaling>
          <c:orientation val="minMax"/>
        </c:scaling>
        <c:axPos val="l"/>
        <c:majorGridlines/>
        <c:numFmt formatCode="General" sourceLinked="1"/>
        <c:tickLblPos val="nextTo"/>
        <c:crossAx val="76314496"/>
        <c:crosses val="autoZero"/>
        <c:crossBetween val="between"/>
      </c:valAx>
    </c:plotArea>
    <c:plotVisOnly val="1"/>
  </c:chart>
  <c:txPr>
    <a:bodyPr/>
    <a:lstStyle/>
    <a:p>
      <a:pPr>
        <a:defRPr sz="700">
          <a:latin typeface="Tahoma" pitchFamily="34" charset="0"/>
          <a:ea typeface="Tahoma" pitchFamily="34" charset="0"/>
          <a:cs typeface="Tahoma" pitchFamily="34" charset="0"/>
        </a:defRPr>
      </a:pPr>
      <a:endParaRPr lang="es-ES"/>
    </a:p>
  </c:tx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dPt>
            <c:idx val="0"/>
            <c:spPr>
              <a:solidFill>
                <a:srgbClr val="002060"/>
              </a:solidFill>
            </c:spPr>
          </c:dPt>
          <c:dPt>
            <c:idx val="1"/>
            <c:spPr>
              <a:solidFill>
                <a:srgbClr val="08019D"/>
              </a:solidFill>
            </c:spPr>
          </c:dPt>
          <c:dPt>
            <c:idx val="3"/>
            <c:spPr>
              <a:solidFill>
                <a:schemeClr val="accent5">
                  <a:lumMod val="60000"/>
                  <a:lumOff val="40000"/>
                </a:schemeClr>
              </a:solidFill>
            </c:spPr>
          </c:dPt>
          <c:dPt>
            <c:idx val="4"/>
            <c:spPr>
              <a:solidFill>
                <a:schemeClr val="tx1">
                  <a:lumMod val="50000"/>
                  <a:lumOff val="50000"/>
                </a:schemeClr>
              </a:solidFill>
            </c:spPr>
          </c:dPt>
          <c:dPt>
            <c:idx val="5"/>
            <c:spPr>
              <a:solidFill>
                <a:schemeClr val="accent4">
                  <a:lumMod val="50000"/>
                </a:schemeClr>
              </a:solidFill>
            </c:spPr>
          </c:dPt>
          <c:dPt>
            <c:idx val="6"/>
            <c:spPr>
              <a:solidFill>
                <a:schemeClr val="accent4">
                  <a:lumMod val="75000"/>
                </a:schemeClr>
              </a:solidFill>
            </c:spPr>
          </c:dPt>
          <c:dPt>
            <c:idx val="7"/>
            <c:spPr>
              <a:solidFill>
                <a:schemeClr val="accent4">
                  <a:lumMod val="60000"/>
                  <a:lumOff val="40000"/>
                </a:schemeClr>
              </a:solidFill>
            </c:spPr>
          </c:dPt>
          <c:dPt>
            <c:idx val="8"/>
            <c:spPr>
              <a:solidFill>
                <a:schemeClr val="tx1">
                  <a:lumMod val="75000"/>
                  <a:lumOff val="25000"/>
                </a:schemeClr>
              </a:solidFill>
            </c:spPr>
          </c:dPt>
          <c:cat>
            <c:strRef>
              <c:f>Hoja1!$A$2:$A$10</c:f>
              <c:strCache>
                <c:ptCount val="9"/>
                <c:pt idx="0">
                  <c:v>Adenocarcinoma</c:v>
                </c:pt>
                <c:pt idx="1">
                  <c:v>Epidermoide</c:v>
                </c:pt>
                <c:pt idx="2">
                  <c:v>Car. cel pequeñas</c:v>
                </c:pt>
                <c:pt idx="3">
                  <c:v>Car. No microcítico</c:v>
                </c:pt>
                <c:pt idx="4">
                  <c:v>Car. Renal</c:v>
                </c:pt>
                <c:pt idx="5">
                  <c:v>Car. cel grandes</c:v>
                </c:pt>
                <c:pt idx="6">
                  <c:v>Leiomioma</c:v>
                </c:pt>
                <c:pt idx="7">
                  <c:v>Quiste broncogénico</c:v>
                </c:pt>
                <c:pt idx="8">
                  <c:v>Linfocitos</c:v>
                </c:pt>
              </c:strCache>
            </c:strRef>
          </c:cat>
          <c:val>
            <c:numRef>
              <c:f>Hoja1!$B$2:$B$10</c:f>
              <c:numCache>
                <c:formatCode>General</c:formatCode>
                <c:ptCount val="9"/>
                <c:pt idx="0">
                  <c:v>4</c:v>
                </c:pt>
                <c:pt idx="1">
                  <c:v>6</c:v>
                </c:pt>
                <c:pt idx="2">
                  <c:v>8</c:v>
                </c:pt>
                <c:pt idx="3">
                  <c:v>7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19</c:v>
                </c:pt>
              </c:numCache>
            </c:numRef>
          </c:val>
        </c:ser>
        <c:axId val="76333440"/>
        <c:axId val="77442048"/>
      </c:barChart>
      <c:catAx>
        <c:axId val="76333440"/>
        <c:scaling>
          <c:orientation val="minMax"/>
        </c:scaling>
        <c:axPos val="b"/>
        <c:tickLblPos val="nextTo"/>
        <c:crossAx val="77442048"/>
        <c:crosses val="autoZero"/>
        <c:auto val="1"/>
        <c:lblAlgn val="ctr"/>
        <c:lblOffset val="100"/>
      </c:catAx>
      <c:valAx>
        <c:axId val="77442048"/>
        <c:scaling>
          <c:orientation val="minMax"/>
        </c:scaling>
        <c:axPos val="l"/>
        <c:majorGridlines/>
        <c:numFmt formatCode="General" sourceLinked="1"/>
        <c:tickLblPos val="nextTo"/>
        <c:crossAx val="76333440"/>
        <c:crosses val="autoZero"/>
        <c:crossBetween val="between"/>
      </c:valAx>
    </c:plotArea>
    <c:plotVisOnly val="1"/>
  </c:chart>
  <c:txPr>
    <a:bodyPr/>
    <a:lstStyle/>
    <a:p>
      <a:pPr>
        <a:defRPr sz="600">
          <a:latin typeface="Tahoma" pitchFamily="34" charset="0"/>
          <a:ea typeface="Tahoma" pitchFamily="34" charset="0"/>
          <a:cs typeface="Tahoma" pitchFamily="34" charset="0"/>
        </a:defRPr>
      </a:pPr>
      <a:endParaRPr lang="es-ES"/>
    </a:p>
  </c:txPr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0.19097</cdr:x>
      <cdr:y>0.16667</cdr:y>
    </cdr:from>
    <cdr:to>
      <cdr:x>0.39685</cdr:x>
      <cdr:y>0.33289</cdr:y>
    </cdr:to>
    <cdr:sp macro="" textlink="">
      <cdr:nvSpPr>
        <cdr:cNvPr id="2" name="11 CuadroTexto"/>
        <cdr:cNvSpPr txBox="1"/>
      </cdr:nvSpPr>
      <cdr:spPr>
        <a:xfrm xmlns:a="http://schemas.openxmlformats.org/drawingml/2006/main">
          <a:off x="467544" y="216024"/>
          <a:ext cx="504056" cy="21544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ES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s-ES" sz="800" dirty="0" smtClean="0">
              <a:latin typeface="Tahoma" pitchFamily="34" charset="0"/>
              <a:ea typeface="Tahoma" pitchFamily="34" charset="0"/>
              <a:cs typeface="Tahoma" pitchFamily="34" charset="0"/>
            </a:rPr>
            <a:t>7,3%</a:t>
          </a:r>
          <a:endParaRPr lang="es-ES" sz="800" dirty="0">
            <a:latin typeface="Tahoma" pitchFamily="34" charset="0"/>
            <a:ea typeface="Tahoma" pitchFamily="34" charset="0"/>
            <a:cs typeface="Tahoma" pitchFamily="34" charset="0"/>
          </a:endParaRPr>
        </a:p>
      </cdr:txBody>
    </cdr:sp>
  </cdr:relSizeAnchor>
  <cdr:relSizeAnchor xmlns:cdr="http://schemas.openxmlformats.org/drawingml/2006/chartDrawing">
    <cdr:from>
      <cdr:x>0.24979</cdr:x>
      <cdr:y>0</cdr:y>
    </cdr:from>
    <cdr:to>
      <cdr:x>0.45567</cdr:x>
      <cdr:y>0.16622</cdr:y>
    </cdr:to>
    <cdr:sp macro="" textlink="">
      <cdr:nvSpPr>
        <cdr:cNvPr id="3" name="11 CuadroTexto"/>
        <cdr:cNvSpPr txBox="1"/>
      </cdr:nvSpPr>
      <cdr:spPr>
        <a:xfrm xmlns:a="http://schemas.openxmlformats.org/drawingml/2006/main">
          <a:off x="611560" y="0"/>
          <a:ext cx="504056" cy="22741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ES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s-ES" sz="800" dirty="0" smtClean="0">
              <a:latin typeface="Tahoma" pitchFamily="34" charset="0"/>
              <a:ea typeface="Tahoma" pitchFamily="34" charset="0"/>
              <a:cs typeface="Tahoma" pitchFamily="34" charset="0"/>
            </a:rPr>
            <a:t>1,8%</a:t>
          </a:r>
          <a:endParaRPr lang="es-ES" sz="800" dirty="0">
            <a:latin typeface="Tahoma" pitchFamily="34" charset="0"/>
            <a:ea typeface="Tahoma" pitchFamily="34" charset="0"/>
            <a:cs typeface="Tahoma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0.78047</cdr:y>
    </cdr:from>
    <cdr:to>
      <cdr:x>0.04762</cdr:x>
      <cdr:y>0.93657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0" y="1080120"/>
          <a:ext cx="216024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ES" sz="800" dirty="0" smtClean="0">
              <a:latin typeface="Tahoma" pitchFamily="34" charset="0"/>
              <a:ea typeface="Tahoma" pitchFamily="34" charset="0"/>
              <a:cs typeface="Tahoma" pitchFamily="34" charset="0"/>
            </a:rPr>
            <a:t>%</a:t>
          </a:r>
          <a:endParaRPr lang="es-ES" sz="800" dirty="0">
            <a:latin typeface="Tahoma" pitchFamily="34" charset="0"/>
            <a:ea typeface="Tahoma" pitchFamily="34" charset="0"/>
            <a:cs typeface="Tahoma" pitchFamily="34" charset="0"/>
          </a:endParaRPr>
        </a:p>
      </cdr:txBody>
    </cdr:sp>
  </cdr:relSizeAnchor>
  <cdr:relSizeAnchor xmlns:cdr="http://schemas.openxmlformats.org/drawingml/2006/chartDrawing">
    <cdr:from>
      <cdr:x>0.27419</cdr:x>
      <cdr:y>0.31579</cdr:y>
    </cdr:from>
    <cdr:to>
      <cdr:x>0.3871</cdr:x>
      <cdr:y>0.47326</cdr:y>
    </cdr:to>
    <cdr:sp macro="" textlink="">
      <cdr:nvSpPr>
        <cdr:cNvPr id="3" name="13 CuadroTexto"/>
        <cdr:cNvSpPr txBox="1"/>
      </cdr:nvSpPr>
      <cdr:spPr>
        <a:xfrm xmlns:a="http://schemas.openxmlformats.org/drawingml/2006/main">
          <a:off x="1224136" y="432048"/>
          <a:ext cx="504056" cy="21544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ES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s-ES" sz="800" dirty="0" smtClean="0">
              <a:latin typeface="Tahoma" pitchFamily="34" charset="0"/>
              <a:ea typeface="Tahoma" pitchFamily="34" charset="0"/>
              <a:cs typeface="Tahoma" pitchFamily="34" charset="0"/>
            </a:rPr>
            <a:t>14,5</a:t>
          </a:r>
          <a:r>
            <a:rPr lang="es-ES" sz="800" dirty="0" smtClean="0">
              <a:latin typeface="Tahoma" pitchFamily="34" charset="0"/>
              <a:ea typeface="Tahoma" pitchFamily="34" charset="0"/>
              <a:cs typeface="Tahoma" pitchFamily="34" charset="0"/>
            </a:rPr>
            <a:t>%</a:t>
          </a:r>
          <a:endParaRPr lang="es-ES" sz="800" dirty="0">
            <a:latin typeface="Tahoma" pitchFamily="34" charset="0"/>
            <a:ea typeface="Tahoma" pitchFamily="34" charset="0"/>
            <a:cs typeface="Tahoma" pitchFamily="34" charset="0"/>
          </a:endParaRPr>
        </a:p>
      </cdr:txBody>
    </cdr:sp>
  </cdr:relSizeAnchor>
  <cdr:relSizeAnchor xmlns:cdr="http://schemas.openxmlformats.org/drawingml/2006/chartDrawing">
    <cdr:from>
      <cdr:x>0.46774</cdr:x>
      <cdr:y>0.31579</cdr:y>
    </cdr:from>
    <cdr:to>
      <cdr:x>0.58065</cdr:x>
      <cdr:y>0.47326</cdr:y>
    </cdr:to>
    <cdr:sp macro="" textlink="">
      <cdr:nvSpPr>
        <cdr:cNvPr id="4" name="13 CuadroTexto"/>
        <cdr:cNvSpPr txBox="1"/>
      </cdr:nvSpPr>
      <cdr:spPr>
        <a:xfrm xmlns:a="http://schemas.openxmlformats.org/drawingml/2006/main">
          <a:off x="2088232" y="432048"/>
          <a:ext cx="504056" cy="21544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ES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s-ES" sz="800" dirty="0" smtClean="0">
              <a:latin typeface="Tahoma" pitchFamily="34" charset="0"/>
              <a:ea typeface="Tahoma" pitchFamily="34" charset="0"/>
              <a:cs typeface="Tahoma" pitchFamily="34" charset="0"/>
            </a:rPr>
            <a:t>16,4%</a:t>
          </a:r>
          <a:endParaRPr lang="es-ES" sz="800" dirty="0">
            <a:latin typeface="Tahoma" pitchFamily="34" charset="0"/>
            <a:ea typeface="Tahoma" pitchFamily="34" charset="0"/>
            <a:cs typeface="Tahoma" pitchFamily="34" charset="0"/>
          </a:endParaRPr>
        </a:p>
      </cdr:txBody>
    </cdr:sp>
  </cdr:relSizeAnchor>
  <cdr:relSizeAnchor xmlns:cdr="http://schemas.openxmlformats.org/drawingml/2006/chartDrawing">
    <cdr:from>
      <cdr:x>0.64516</cdr:x>
      <cdr:y>0.47368</cdr:y>
    </cdr:from>
    <cdr:to>
      <cdr:x>0.75806</cdr:x>
      <cdr:y>0.63116</cdr:y>
    </cdr:to>
    <cdr:sp macro="" textlink="">
      <cdr:nvSpPr>
        <cdr:cNvPr id="5" name="13 CuadroTexto"/>
        <cdr:cNvSpPr txBox="1"/>
      </cdr:nvSpPr>
      <cdr:spPr>
        <a:xfrm xmlns:a="http://schemas.openxmlformats.org/drawingml/2006/main">
          <a:off x="2880320" y="648072"/>
          <a:ext cx="504056" cy="21544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ES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s-ES" sz="800" dirty="0" smtClean="0">
              <a:latin typeface="Tahoma" pitchFamily="34" charset="0"/>
              <a:ea typeface="Tahoma" pitchFamily="34" charset="0"/>
              <a:cs typeface="Tahoma" pitchFamily="34" charset="0"/>
            </a:rPr>
            <a:t>5,5</a:t>
          </a:r>
          <a:r>
            <a:rPr lang="es-ES" sz="800" dirty="0" smtClean="0">
              <a:latin typeface="Tahoma" pitchFamily="34" charset="0"/>
              <a:ea typeface="Tahoma" pitchFamily="34" charset="0"/>
              <a:cs typeface="Tahoma" pitchFamily="34" charset="0"/>
            </a:rPr>
            <a:t>%</a:t>
          </a:r>
          <a:endParaRPr lang="es-ES" sz="800" dirty="0">
            <a:latin typeface="Tahoma" pitchFamily="34" charset="0"/>
            <a:ea typeface="Tahoma" pitchFamily="34" charset="0"/>
            <a:cs typeface="Tahoma" pitchFamily="34" charset="0"/>
          </a:endParaRPr>
        </a:p>
      </cdr:txBody>
    </cdr:sp>
  </cdr:relSizeAnchor>
  <cdr:relSizeAnchor xmlns:cdr="http://schemas.openxmlformats.org/drawingml/2006/chartDrawing">
    <cdr:from>
      <cdr:x>0.82258</cdr:x>
      <cdr:y>0</cdr:y>
    </cdr:from>
    <cdr:to>
      <cdr:x>0.93548</cdr:x>
      <cdr:y>0.15747</cdr:y>
    </cdr:to>
    <cdr:sp macro="" textlink="">
      <cdr:nvSpPr>
        <cdr:cNvPr id="6" name="13 CuadroTexto"/>
        <cdr:cNvSpPr txBox="1"/>
      </cdr:nvSpPr>
      <cdr:spPr>
        <a:xfrm xmlns:a="http://schemas.openxmlformats.org/drawingml/2006/main">
          <a:off x="3672408" y="0"/>
          <a:ext cx="504056" cy="21544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ES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s-ES" sz="800" dirty="0" smtClean="0">
              <a:latin typeface="Tahoma" pitchFamily="34" charset="0"/>
              <a:ea typeface="Tahoma" pitchFamily="34" charset="0"/>
              <a:cs typeface="Tahoma" pitchFamily="34" charset="0"/>
            </a:rPr>
            <a:t>36,3%</a:t>
          </a:r>
          <a:endParaRPr lang="es-ES" sz="800" dirty="0">
            <a:latin typeface="Tahoma" pitchFamily="34" charset="0"/>
            <a:ea typeface="Tahoma" pitchFamily="34" charset="0"/>
            <a:cs typeface="Tahoma" pitchFamily="34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0.15485</cdr:x>
      <cdr:y>0.38421</cdr:y>
    </cdr:from>
    <cdr:to>
      <cdr:x>0.26013</cdr:x>
      <cdr:y>0.54843</cdr:y>
    </cdr:to>
    <cdr:sp macro="" textlink="">
      <cdr:nvSpPr>
        <cdr:cNvPr id="2" name="20 CuadroTexto"/>
        <cdr:cNvSpPr txBox="1"/>
      </cdr:nvSpPr>
      <cdr:spPr>
        <a:xfrm xmlns:a="http://schemas.openxmlformats.org/drawingml/2006/main">
          <a:off x="864096" y="504056"/>
          <a:ext cx="587443" cy="21544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ES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s-ES" sz="800" dirty="0" smtClean="0">
              <a:latin typeface="Tahoma" pitchFamily="34" charset="0"/>
              <a:ea typeface="Tahoma" pitchFamily="34" charset="0"/>
              <a:cs typeface="Tahoma" pitchFamily="34" charset="0"/>
            </a:rPr>
            <a:t>10,9</a:t>
          </a:r>
          <a:r>
            <a:rPr lang="es-ES" sz="800" dirty="0" smtClean="0">
              <a:latin typeface="Tahoma" pitchFamily="34" charset="0"/>
              <a:ea typeface="Tahoma" pitchFamily="34" charset="0"/>
              <a:cs typeface="Tahoma" pitchFamily="34" charset="0"/>
            </a:rPr>
            <a:t>%</a:t>
          </a:r>
          <a:endParaRPr lang="es-ES" sz="800" dirty="0">
            <a:latin typeface="Tahoma" pitchFamily="34" charset="0"/>
            <a:ea typeface="Tahoma" pitchFamily="34" charset="0"/>
            <a:cs typeface="Tahoma" pitchFamily="34" charset="0"/>
          </a:endParaRPr>
        </a:p>
      </cdr:txBody>
    </cdr:sp>
  </cdr:relSizeAnchor>
  <cdr:relSizeAnchor xmlns:cdr="http://schemas.openxmlformats.org/drawingml/2006/chartDrawing">
    <cdr:from>
      <cdr:x>0.25809</cdr:x>
      <cdr:y>0.32932</cdr:y>
    </cdr:from>
    <cdr:to>
      <cdr:x>0.36336</cdr:x>
      <cdr:y>0.49355</cdr:y>
    </cdr:to>
    <cdr:sp macro="" textlink="">
      <cdr:nvSpPr>
        <cdr:cNvPr id="3" name="20 CuadroTexto"/>
        <cdr:cNvSpPr txBox="1"/>
      </cdr:nvSpPr>
      <cdr:spPr>
        <a:xfrm xmlns:a="http://schemas.openxmlformats.org/drawingml/2006/main">
          <a:off x="1440160" y="432048"/>
          <a:ext cx="587442" cy="21544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ES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s-ES" sz="800" dirty="0" smtClean="0">
              <a:latin typeface="Tahoma" pitchFamily="34" charset="0"/>
              <a:ea typeface="Tahoma" pitchFamily="34" charset="0"/>
              <a:cs typeface="Tahoma" pitchFamily="34" charset="0"/>
            </a:rPr>
            <a:t>14,5</a:t>
          </a:r>
          <a:r>
            <a:rPr lang="es-ES" sz="800" dirty="0" smtClean="0">
              <a:latin typeface="Tahoma" pitchFamily="34" charset="0"/>
              <a:ea typeface="Tahoma" pitchFamily="34" charset="0"/>
              <a:cs typeface="Tahoma" pitchFamily="34" charset="0"/>
            </a:rPr>
            <a:t>%</a:t>
          </a:r>
          <a:endParaRPr lang="es-ES" sz="800" dirty="0">
            <a:latin typeface="Tahoma" pitchFamily="34" charset="0"/>
            <a:ea typeface="Tahoma" pitchFamily="34" charset="0"/>
            <a:cs typeface="Tahoma" pitchFamily="34" charset="0"/>
          </a:endParaRPr>
        </a:p>
      </cdr:txBody>
    </cdr:sp>
  </cdr:relSizeAnchor>
  <cdr:relSizeAnchor xmlns:cdr="http://schemas.openxmlformats.org/drawingml/2006/chartDrawing">
    <cdr:from>
      <cdr:x>0.36132</cdr:x>
      <cdr:y>0.38421</cdr:y>
    </cdr:from>
    <cdr:to>
      <cdr:x>0.4666</cdr:x>
      <cdr:y>0.54843</cdr:y>
    </cdr:to>
    <cdr:sp macro="" textlink="">
      <cdr:nvSpPr>
        <cdr:cNvPr id="4" name="20 CuadroTexto"/>
        <cdr:cNvSpPr txBox="1"/>
      </cdr:nvSpPr>
      <cdr:spPr>
        <a:xfrm xmlns:a="http://schemas.openxmlformats.org/drawingml/2006/main">
          <a:off x="2016224" y="504056"/>
          <a:ext cx="587442" cy="21544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ES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s-ES" sz="800" dirty="0" smtClean="0">
              <a:latin typeface="Tahoma" pitchFamily="34" charset="0"/>
              <a:ea typeface="Tahoma" pitchFamily="34" charset="0"/>
              <a:cs typeface="Tahoma" pitchFamily="34" charset="0"/>
            </a:rPr>
            <a:t>12,7%</a:t>
          </a:r>
          <a:endParaRPr lang="es-ES" sz="800" dirty="0">
            <a:latin typeface="Tahoma" pitchFamily="34" charset="0"/>
            <a:ea typeface="Tahoma" pitchFamily="34" charset="0"/>
            <a:cs typeface="Tahoma" pitchFamily="34" charset="0"/>
          </a:endParaRPr>
        </a:p>
      </cdr:txBody>
    </cdr:sp>
  </cdr:relSizeAnchor>
  <cdr:relSizeAnchor xmlns:cdr="http://schemas.openxmlformats.org/drawingml/2006/chartDrawing">
    <cdr:from>
      <cdr:x>0.46456</cdr:x>
      <cdr:y>0.54887</cdr:y>
    </cdr:from>
    <cdr:to>
      <cdr:x>0.55479</cdr:x>
      <cdr:y>0.7131</cdr:y>
    </cdr:to>
    <cdr:sp macro="" textlink="">
      <cdr:nvSpPr>
        <cdr:cNvPr id="5" name="20 CuadroTexto"/>
        <cdr:cNvSpPr txBox="1"/>
      </cdr:nvSpPr>
      <cdr:spPr>
        <a:xfrm xmlns:a="http://schemas.openxmlformats.org/drawingml/2006/main">
          <a:off x="2592288" y="720080"/>
          <a:ext cx="503522" cy="21544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ES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s-ES" sz="800" dirty="0" smtClean="0">
              <a:latin typeface="Tahoma" pitchFamily="34" charset="0"/>
              <a:ea typeface="Tahoma" pitchFamily="34" charset="0"/>
              <a:cs typeface="Tahoma" pitchFamily="34" charset="0"/>
            </a:rPr>
            <a:t>3,6</a:t>
          </a:r>
          <a:r>
            <a:rPr lang="es-ES" sz="800" dirty="0" smtClean="0">
              <a:latin typeface="Tahoma" pitchFamily="34" charset="0"/>
              <a:ea typeface="Tahoma" pitchFamily="34" charset="0"/>
              <a:cs typeface="Tahoma" pitchFamily="34" charset="0"/>
            </a:rPr>
            <a:t>%</a:t>
          </a:r>
          <a:endParaRPr lang="es-ES" sz="800" dirty="0">
            <a:latin typeface="Tahoma" pitchFamily="34" charset="0"/>
            <a:ea typeface="Tahoma" pitchFamily="34" charset="0"/>
            <a:cs typeface="Tahoma" pitchFamily="34" charset="0"/>
          </a:endParaRPr>
        </a:p>
      </cdr:txBody>
    </cdr:sp>
  </cdr:relSizeAnchor>
  <cdr:relSizeAnchor xmlns:cdr="http://schemas.openxmlformats.org/drawingml/2006/chartDrawing">
    <cdr:from>
      <cdr:x>0.5807</cdr:x>
      <cdr:y>0.60376</cdr:y>
    </cdr:from>
    <cdr:to>
      <cdr:x>0.67093</cdr:x>
      <cdr:y>0.76798</cdr:y>
    </cdr:to>
    <cdr:sp macro="" textlink="">
      <cdr:nvSpPr>
        <cdr:cNvPr id="6" name="20 CuadroTexto"/>
        <cdr:cNvSpPr txBox="1"/>
      </cdr:nvSpPr>
      <cdr:spPr>
        <a:xfrm xmlns:a="http://schemas.openxmlformats.org/drawingml/2006/main">
          <a:off x="3240360" y="792088"/>
          <a:ext cx="503522" cy="21544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ES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s-ES" sz="800" dirty="0" smtClean="0">
              <a:latin typeface="Tahoma" pitchFamily="34" charset="0"/>
              <a:ea typeface="Tahoma" pitchFamily="34" charset="0"/>
              <a:cs typeface="Tahoma" pitchFamily="34" charset="0"/>
            </a:rPr>
            <a:t>1</a:t>
          </a:r>
          <a:r>
            <a:rPr lang="es-ES" sz="800" dirty="0" smtClean="0">
              <a:latin typeface="Tahoma" pitchFamily="34" charset="0"/>
              <a:ea typeface="Tahoma" pitchFamily="34" charset="0"/>
              <a:cs typeface="Tahoma" pitchFamily="34" charset="0"/>
            </a:rPr>
            <a:t>,8%</a:t>
          </a:r>
          <a:endParaRPr lang="es-ES" sz="800" dirty="0">
            <a:latin typeface="Tahoma" pitchFamily="34" charset="0"/>
            <a:ea typeface="Tahoma" pitchFamily="34" charset="0"/>
            <a:cs typeface="Tahoma" pitchFamily="34" charset="0"/>
          </a:endParaRPr>
        </a:p>
      </cdr:txBody>
    </cdr:sp>
  </cdr:relSizeAnchor>
  <cdr:relSizeAnchor xmlns:cdr="http://schemas.openxmlformats.org/drawingml/2006/chartDrawing">
    <cdr:from>
      <cdr:x>0.67103</cdr:x>
      <cdr:y>0.60376</cdr:y>
    </cdr:from>
    <cdr:to>
      <cdr:x>0.76126</cdr:x>
      <cdr:y>0.76798</cdr:y>
    </cdr:to>
    <cdr:sp macro="" textlink="">
      <cdr:nvSpPr>
        <cdr:cNvPr id="7" name="20 CuadroTexto"/>
        <cdr:cNvSpPr txBox="1"/>
      </cdr:nvSpPr>
      <cdr:spPr>
        <a:xfrm xmlns:a="http://schemas.openxmlformats.org/drawingml/2006/main">
          <a:off x="3744416" y="792088"/>
          <a:ext cx="503522" cy="21544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s-ES" sz="800" dirty="0" smtClean="0">
              <a:latin typeface="Tahoma" pitchFamily="34" charset="0"/>
              <a:ea typeface="Tahoma" pitchFamily="34" charset="0"/>
              <a:cs typeface="Tahoma" pitchFamily="34" charset="0"/>
            </a:rPr>
            <a:t>1,8%</a:t>
          </a:r>
          <a:endParaRPr lang="es-ES" sz="800" dirty="0">
            <a:latin typeface="Tahoma" pitchFamily="34" charset="0"/>
            <a:ea typeface="Tahoma" pitchFamily="34" charset="0"/>
            <a:cs typeface="Tahoma" pitchFamily="34" charset="0"/>
          </a:endParaRPr>
        </a:p>
      </cdr:txBody>
    </cdr:sp>
  </cdr:relSizeAnchor>
  <cdr:relSizeAnchor xmlns:cdr="http://schemas.openxmlformats.org/drawingml/2006/chartDrawing">
    <cdr:from>
      <cdr:x>0.78717</cdr:x>
      <cdr:y>0.60376</cdr:y>
    </cdr:from>
    <cdr:to>
      <cdr:x>0.8774</cdr:x>
      <cdr:y>0.76798</cdr:y>
    </cdr:to>
    <cdr:sp macro="" textlink="">
      <cdr:nvSpPr>
        <cdr:cNvPr id="8" name="20 CuadroTexto"/>
        <cdr:cNvSpPr txBox="1"/>
      </cdr:nvSpPr>
      <cdr:spPr>
        <a:xfrm xmlns:a="http://schemas.openxmlformats.org/drawingml/2006/main">
          <a:off x="4392488" y="792088"/>
          <a:ext cx="503522" cy="21544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s-ES" sz="800" dirty="0" smtClean="0">
              <a:latin typeface="Tahoma" pitchFamily="34" charset="0"/>
              <a:ea typeface="Tahoma" pitchFamily="34" charset="0"/>
              <a:cs typeface="Tahoma" pitchFamily="34" charset="0"/>
            </a:rPr>
            <a:t>1,8%</a:t>
          </a:r>
          <a:endParaRPr lang="es-ES" sz="800" dirty="0">
            <a:latin typeface="Tahoma" pitchFamily="34" charset="0"/>
            <a:ea typeface="Tahoma" pitchFamily="34" charset="0"/>
            <a:cs typeface="Tahoma" pitchFamily="34" charset="0"/>
          </a:endParaRPr>
        </a:p>
      </cdr:txBody>
    </cdr:sp>
  </cdr:relSizeAnchor>
  <cdr:relSizeAnchor xmlns:cdr="http://schemas.openxmlformats.org/drawingml/2006/chartDrawing">
    <cdr:from>
      <cdr:x>0.05162</cdr:x>
      <cdr:y>0.49399</cdr:y>
    </cdr:from>
    <cdr:to>
      <cdr:x>0.17193</cdr:x>
      <cdr:y>0.65821</cdr:y>
    </cdr:to>
    <cdr:sp macro="" textlink="">
      <cdr:nvSpPr>
        <cdr:cNvPr id="9" name="20 CuadroTexto"/>
        <cdr:cNvSpPr txBox="1"/>
      </cdr:nvSpPr>
      <cdr:spPr>
        <a:xfrm xmlns:a="http://schemas.openxmlformats.org/drawingml/2006/main">
          <a:off x="288032" y="648072"/>
          <a:ext cx="671363" cy="21544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s-ES" sz="800" dirty="0" smtClean="0">
              <a:latin typeface="Tahoma" pitchFamily="34" charset="0"/>
              <a:ea typeface="Tahoma" pitchFamily="34" charset="0"/>
              <a:cs typeface="Tahoma" pitchFamily="34" charset="0"/>
            </a:rPr>
            <a:t>7</a:t>
          </a:r>
          <a:r>
            <a:rPr lang="es-ES" sz="800" dirty="0" smtClean="0">
              <a:latin typeface="Tahoma" pitchFamily="34" charset="0"/>
              <a:ea typeface="Tahoma" pitchFamily="34" charset="0"/>
              <a:cs typeface="Tahoma" pitchFamily="34" charset="0"/>
            </a:rPr>
            <a:t>,3%</a:t>
          </a:r>
          <a:endParaRPr lang="es-ES" sz="800" dirty="0">
            <a:latin typeface="Tahoma" pitchFamily="34" charset="0"/>
            <a:ea typeface="Tahoma" pitchFamily="34" charset="0"/>
            <a:cs typeface="Tahoma" pitchFamily="34" charset="0"/>
          </a:endParaRPr>
        </a:p>
      </cdr:txBody>
    </cdr:sp>
  </cdr:relSizeAnchor>
  <cdr:relSizeAnchor xmlns:cdr="http://schemas.openxmlformats.org/drawingml/2006/chartDrawing">
    <cdr:from>
      <cdr:x>0.8775</cdr:x>
      <cdr:y>0</cdr:y>
    </cdr:from>
    <cdr:to>
      <cdr:x>0.96773</cdr:x>
      <cdr:y>0.16422</cdr:y>
    </cdr:to>
    <cdr:sp macro="" textlink="">
      <cdr:nvSpPr>
        <cdr:cNvPr id="10" name="20 CuadroTexto"/>
        <cdr:cNvSpPr txBox="1"/>
      </cdr:nvSpPr>
      <cdr:spPr>
        <a:xfrm xmlns:a="http://schemas.openxmlformats.org/drawingml/2006/main">
          <a:off x="4896544" y="-72008"/>
          <a:ext cx="503522" cy="21544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s-ES" sz="800" dirty="0" smtClean="0">
              <a:latin typeface="Tahoma" pitchFamily="34" charset="0"/>
              <a:ea typeface="Tahoma" pitchFamily="34" charset="0"/>
              <a:cs typeface="Tahoma" pitchFamily="34" charset="0"/>
            </a:rPr>
            <a:t>34,5</a:t>
          </a:r>
          <a:r>
            <a:rPr lang="es-ES" sz="800" dirty="0" smtClean="0">
              <a:latin typeface="Tahoma" pitchFamily="34" charset="0"/>
              <a:ea typeface="Tahoma" pitchFamily="34" charset="0"/>
              <a:cs typeface="Tahoma" pitchFamily="34" charset="0"/>
            </a:rPr>
            <a:t>%</a:t>
          </a:r>
          <a:endParaRPr lang="es-ES" sz="800" dirty="0">
            <a:latin typeface="Tahoma" pitchFamily="34" charset="0"/>
            <a:ea typeface="Tahoma" pitchFamily="34" charset="0"/>
            <a:cs typeface="Tahoma" pitchFamily="34" charset="0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00B91-3678-4823-A48D-62E92BB81E8E}" type="datetimeFigureOut">
              <a:rPr lang="es-ES" smtClean="0"/>
              <a:pPr/>
              <a:t>22/02/2019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649F9-AE3B-4C2C-9C6F-963BFA8FE34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00B91-3678-4823-A48D-62E92BB81E8E}" type="datetimeFigureOut">
              <a:rPr lang="es-ES" smtClean="0"/>
              <a:pPr/>
              <a:t>22/02/2019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649F9-AE3B-4C2C-9C6F-963BFA8FE34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00B91-3678-4823-A48D-62E92BB81E8E}" type="datetimeFigureOut">
              <a:rPr lang="es-ES" smtClean="0"/>
              <a:pPr/>
              <a:t>22/02/2019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649F9-AE3B-4C2C-9C6F-963BFA8FE34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00B91-3678-4823-A48D-62E92BB81E8E}" type="datetimeFigureOut">
              <a:rPr lang="es-ES" smtClean="0"/>
              <a:pPr/>
              <a:t>22/02/2019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649F9-AE3B-4C2C-9C6F-963BFA8FE34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00B91-3678-4823-A48D-62E92BB81E8E}" type="datetimeFigureOut">
              <a:rPr lang="es-ES" smtClean="0"/>
              <a:pPr/>
              <a:t>22/02/2019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649F9-AE3B-4C2C-9C6F-963BFA8FE34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00B91-3678-4823-A48D-62E92BB81E8E}" type="datetimeFigureOut">
              <a:rPr lang="es-ES" smtClean="0"/>
              <a:pPr/>
              <a:t>22/02/2019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649F9-AE3B-4C2C-9C6F-963BFA8FE34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00B91-3678-4823-A48D-62E92BB81E8E}" type="datetimeFigureOut">
              <a:rPr lang="es-ES" smtClean="0"/>
              <a:pPr/>
              <a:t>22/02/2019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649F9-AE3B-4C2C-9C6F-963BFA8FE34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00B91-3678-4823-A48D-62E92BB81E8E}" type="datetimeFigureOut">
              <a:rPr lang="es-ES" smtClean="0"/>
              <a:pPr/>
              <a:t>22/02/2019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649F9-AE3B-4C2C-9C6F-963BFA8FE34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00B91-3678-4823-A48D-62E92BB81E8E}" type="datetimeFigureOut">
              <a:rPr lang="es-ES" smtClean="0"/>
              <a:pPr/>
              <a:t>22/02/2019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649F9-AE3B-4C2C-9C6F-963BFA8FE34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00B91-3678-4823-A48D-62E92BB81E8E}" type="datetimeFigureOut">
              <a:rPr lang="es-ES" smtClean="0"/>
              <a:pPr/>
              <a:t>22/02/2019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649F9-AE3B-4C2C-9C6F-963BFA8FE34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00B91-3678-4823-A48D-62E92BB81E8E}" type="datetimeFigureOut">
              <a:rPr lang="es-ES" smtClean="0"/>
              <a:pPr/>
              <a:t>22/02/2019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B649F9-AE3B-4C2C-9C6F-963BFA8FE34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600B91-3678-4823-A48D-62E92BB81E8E}" type="datetimeFigureOut">
              <a:rPr lang="es-ES" smtClean="0"/>
              <a:pPr/>
              <a:t>22/02/2019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B649F9-AE3B-4C2C-9C6F-963BFA8FE34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915565"/>
          </a:xfrm>
          <a:gradFill>
            <a:gsLst>
              <a:gs pos="0">
                <a:schemeClr val="tx2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r>
              <a:rPr lang="es-ES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LA ASPIRACIÓN TRANSBRONQUIAL CON AGUJA GUIADA POR ULTRASONIDO ENDOBRONQUIAL (EBUS-TBNA) EN EL ÁREA SUR DE </a:t>
            </a:r>
            <a:r>
              <a:rPr lang="es-ES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SEVILLA</a:t>
            </a:r>
            <a:br>
              <a:rPr lang="es-ES" sz="1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s-ES" sz="1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M.C. Fernández Criado¹, </a:t>
            </a:r>
            <a:r>
              <a:rPr lang="es-ES" sz="1000" dirty="0">
                <a:latin typeface="Tahoma" pitchFamily="34" charset="0"/>
                <a:ea typeface="Tahoma" pitchFamily="34" charset="0"/>
                <a:cs typeface="Tahoma" pitchFamily="34" charset="0"/>
              </a:rPr>
              <a:t>J. Gallego Borrego </a:t>
            </a:r>
            <a:r>
              <a:rPr lang="es-ES" sz="1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¹, </a:t>
            </a:r>
            <a:r>
              <a:rPr lang="es-ES" sz="1000" dirty="0">
                <a:latin typeface="Tahoma" pitchFamily="34" charset="0"/>
                <a:ea typeface="Tahoma" pitchFamily="34" charset="0"/>
                <a:cs typeface="Tahoma" pitchFamily="34" charset="0"/>
              </a:rPr>
              <a:t>I. </a:t>
            </a:r>
            <a:r>
              <a:rPr lang="es-ES" sz="10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Alfageme</a:t>
            </a:r>
            <a:r>
              <a:rPr lang="es-ES" sz="10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s-ES" sz="1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Michavila¹ , </a:t>
            </a:r>
            <a:r>
              <a:rPr lang="es-ES" sz="1000" dirty="0">
                <a:latin typeface="Tahoma" pitchFamily="34" charset="0"/>
                <a:ea typeface="Tahoma" pitchFamily="34" charset="0"/>
                <a:cs typeface="Tahoma" pitchFamily="34" charset="0"/>
              </a:rPr>
              <a:t>N. Reyes </a:t>
            </a:r>
            <a:r>
              <a:rPr lang="es-ES" sz="1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Nuñez¹.</a:t>
            </a:r>
            <a:br>
              <a:rPr lang="es-ES" sz="1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s-ES" sz="1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1 Servicio de Neumología. Hospital Virgen de </a:t>
            </a:r>
            <a:r>
              <a:rPr lang="es-ES" sz="10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Valme</a:t>
            </a:r>
            <a:r>
              <a:rPr lang="es-ES" sz="1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 Sevilla.  </a:t>
            </a:r>
            <a:endParaRPr lang="es-ES" sz="10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7504" y="1275606"/>
            <a:ext cx="4320480" cy="648072"/>
          </a:xfrm>
        </p:spPr>
        <p:txBody>
          <a:bodyPr>
            <a:normAutofit/>
          </a:bodyPr>
          <a:lstStyle/>
          <a:p>
            <a:pPr algn="l"/>
            <a:r>
              <a:rPr lang="es-ES" sz="8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La aspiración </a:t>
            </a:r>
            <a:r>
              <a:rPr lang="es-ES" sz="8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transbronquial</a:t>
            </a:r>
            <a:r>
              <a:rPr lang="es-ES" sz="8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con aguja guiada por ultrasonido </a:t>
            </a:r>
            <a:r>
              <a:rPr lang="es-ES" sz="8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endobronquial</a:t>
            </a:r>
            <a:r>
              <a:rPr lang="es-ES" sz="8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(EBUS-TBNA) es considerada de elección para la evaluación de las adenopatías </a:t>
            </a:r>
            <a:r>
              <a:rPr lang="es-ES" sz="8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mediastínicas</a:t>
            </a:r>
            <a:r>
              <a:rPr lang="es-ES" sz="8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En este estudio hemos analizado la rentabilidad del EBUS durante nuestro primer año de experiencia con el mismo.</a:t>
            </a:r>
          </a:p>
        </p:txBody>
      </p:sp>
      <p:sp>
        <p:nvSpPr>
          <p:cNvPr id="4" name="2 Subtítulo"/>
          <p:cNvSpPr txBox="1">
            <a:spLocks/>
          </p:cNvSpPr>
          <p:nvPr/>
        </p:nvSpPr>
        <p:spPr>
          <a:xfrm>
            <a:off x="4644008" y="1275606"/>
            <a:ext cx="4320480" cy="6480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spcBef>
                <a:spcPct val="20000"/>
              </a:spcBef>
            </a:pPr>
            <a:r>
              <a:rPr lang="es-ES" sz="800" dirty="0">
                <a:latin typeface="Tahoma" pitchFamily="34" charset="0"/>
                <a:ea typeface="Tahoma" pitchFamily="34" charset="0"/>
                <a:cs typeface="Tahoma" pitchFamily="34" charset="0"/>
              </a:rPr>
              <a:t>Estudio observacional, descriptivo de todos los EBUS realizados desde Febrero de 2017 hasta Noviembre de 2018 en el H. de </a:t>
            </a:r>
            <a:r>
              <a:rPr lang="es-ES" sz="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Valme</a:t>
            </a:r>
            <a:r>
              <a:rPr lang="es-ES" sz="800" dirty="0">
                <a:latin typeface="Tahoma" pitchFamily="34" charset="0"/>
                <a:ea typeface="Tahoma" pitchFamily="34" charset="0"/>
                <a:cs typeface="Tahoma" pitchFamily="34" charset="0"/>
              </a:rPr>
              <a:t>. Se consideró EBUS diagnóstico cuando se obtenía un diagnóstico </a:t>
            </a:r>
            <a:r>
              <a:rPr lang="es-ES" sz="8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anatomopatológico</a:t>
            </a:r>
            <a:r>
              <a:rPr lang="es-ES" sz="800" dirty="0">
                <a:latin typeface="Tahoma" pitchFamily="34" charset="0"/>
                <a:ea typeface="Tahoma" pitchFamily="34" charset="0"/>
                <a:cs typeface="Tahoma" pitchFamily="34" charset="0"/>
              </a:rPr>
              <a:t> ó la presencia de tejido linfoide.</a:t>
            </a:r>
            <a:endParaRPr kumimoji="0" lang="es-ES" sz="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4788024" y="4587974"/>
            <a:ext cx="417646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El </a:t>
            </a:r>
            <a:r>
              <a:rPr lang="es-ES" sz="800" dirty="0">
                <a:latin typeface="Tahoma" pitchFamily="34" charset="0"/>
                <a:ea typeface="Tahoma" pitchFamily="34" charset="0"/>
                <a:cs typeface="Tahoma" pitchFamily="34" charset="0"/>
              </a:rPr>
              <a:t>EBUS es un método de gran utilidad diagnóstica en nuestro medio. Nuestros resultados han sido similares a los descritos en otras series de la literatura.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179512" y="987574"/>
            <a:ext cx="1728192" cy="230832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s-ES" sz="9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INTRODUCCIÓN</a:t>
            </a:r>
            <a:endParaRPr lang="es-ES" sz="90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4716016" y="987574"/>
            <a:ext cx="1728192" cy="230832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s-ES" sz="9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METODOLOGÍA</a:t>
            </a:r>
            <a:endParaRPr lang="es-ES" sz="90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4860032" y="4299942"/>
            <a:ext cx="1728192" cy="230832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s-ES" sz="9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CONCLUSIONES</a:t>
            </a:r>
            <a:endParaRPr lang="es-ES" sz="900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1547664" y="2211710"/>
            <a:ext cx="1224136" cy="215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800" u="sng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 = 55 procedimientos</a:t>
            </a:r>
            <a:endParaRPr lang="es-ES" sz="800" u="sng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10" name="9 Gráfico"/>
          <p:cNvGraphicFramePr/>
          <p:nvPr/>
        </p:nvGraphicFramePr>
        <p:xfrm>
          <a:off x="251520" y="2283718"/>
          <a:ext cx="2376264" cy="12961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10 CuadroTexto"/>
          <p:cNvSpPr txBox="1"/>
          <p:nvPr/>
        </p:nvSpPr>
        <p:spPr>
          <a:xfrm>
            <a:off x="467544" y="1923678"/>
            <a:ext cx="1152128" cy="216024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Indicación EBUS</a:t>
            </a:r>
            <a:endParaRPr lang="es-ES" sz="8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899592" y="3003798"/>
            <a:ext cx="5040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90,9%</a:t>
            </a:r>
            <a:endParaRPr lang="es-ES" sz="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13" name="12 Gráfico"/>
          <p:cNvGraphicFramePr/>
          <p:nvPr/>
        </p:nvGraphicFramePr>
        <p:xfrm>
          <a:off x="179512" y="3775348"/>
          <a:ext cx="4464496" cy="1368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13 CuadroTexto"/>
          <p:cNvSpPr txBox="1"/>
          <p:nvPr/>
        </p:nvSpPr>
        <p:spPr>
          <a:xfrm>
            <a:off x="611560" y="3939902"/>
            <a:ext cx="5040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27,3%</a:t>
            </a:r>
            <a:endParaRPr lang="es-ES" sz="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1547664" y="3435846"/>
            <a:ext cx="1656184" cy="215444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Localización adenopatías</a:t>
            </a:r>
            <a:endParaRPr lang="es-ES" sz="8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2051720" y="3723878"/>
            <a:ext cx="1584176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Media de pases: </a:t>
            </a:r>
            <a:r>
              <a:rPr lang="es-ES" sz="800" dirty="0" smtClean="0"/>
              <a:t> </a:t>
            </a:r>
            <a:r>
              <a:rPr lang="es-ES" sz="800" dirty="0" smtClean="0"/>
              <a:t>2,17 </a:t>
            </a:r>
            <a:r>
              <a:rPr lang="es-ES" sz="800" dirty="0" smtClean="0"/>
              <a:t>(±1,095) </a:t>
            </a:r>
            <a:endParaRPr lang="es-ES" sz="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18" name="17 Gráfico"/>
          <p:cNvGraphicFramePr/>
          <p:nvPr/>
        </p:nvGraphicFramePr>
        <p:xfrm>
          <a:off x="3563888" y="2139702"/>
          <a:ext cx="5580112" cy="1311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9" name="18 CuadroTexto"/>
          <p:cNvSpPr txBox="1"/>
          <p:nvPr/>
        </p:nvSpPr>
        <p:spPr>
          <a:xfrm>
            <a:off x="3635896" y="1851670"/>
            <a:ext cx="1656184" cy="215444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Diagnóstico</a:t>
            </a:r>
            <a:endParaRPr lang="es-ES" sz="8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2" name="21 CuadroTexto"/>
          <p:cNvSpPr txBox="1"/>
          <p:nvPr/>
        </p:nvSpPr>
        <p:spPr>
          <a:xfrm>
            <a:off x="5940152" y="1923678"/>
            <a:ext cx="2448272" cy="46166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                                  49 Diagnósticos</a:t>
            </a:r>
          </a:p>
          <a:p>
            <a:r>
              <a:rPr lang="es-ES" sz="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55 procedimientos  </a:t>
            </a:r>
          </a:p>
          <a:p>
            <a:r>
              <a:rPr lang="es-ES" sz="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                                   6 No aptos</a:t>
            </a:r>
            <a:endParaRPr lang="es-ES" sz="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7" name="26 Abrir llave"/>
          <p:cNvSpPr/>
          <p:nvPr/>
        </p:nvSpPr>
        <p:spPr>
          <a:xfrm>
            <a:off x="6948264" y="1995686"/>
            <a:ext cx="216024" cy="28803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28 CuadroTexto"/>
          <p:cNvSpPr txBox="1"/>
          <p:nvPr/>
        </p:nvSpPr>
        <p:spPr>
          <a:xfrm>
            <a:off x="5868144" y="3651870"/>
            <a:ext cx="2376264" cy="461665"/>
          </a:xfrm>
          <a:prstGeom prst="rect">
            <a:avLst/>
          </a:prstGeom>
          <a:noFill/>
          <a:ln w="12700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S = 85%    E = 100%</a:t>
            </a:r>
          </a:p>
          <a:p>
            <a:pPr algn="ctr"/>
            <a:r>
              <a:rPr lang="es-ES" sz="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VPN: 74% VPP: 100%</a:t>
            </a:r>
          </a:p>
          <a:p>
            <a:pPr algn="ctr"/>
            <a:r>
              <a:rPr lang="es-ES" sz="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RENTABILIDAD DIAGNÓSTICA: 80%</a:t>
            </a:r>
            <a:endParaRPr lang="es-ES" sz="8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216</Words>
  <Application>Microsoft Office PowerPoint</Application>
  <PresentationFormat>Presentación en pantalla (16:9)</PresentationFormat>
  <Paragraphs>36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LA ASPIRACIÓN TRANSBRONQUIAL CON AGUJA GUIADA POR ULTRASONIDO ENDOBRONQUIAL (EBUS-TBNA) EN EL ÁREA SUR DE SEVILLA  M.C. Fernández Criado¹, J. Gallego Borrego ¹, I. Alfageme Michavila¹ , N. Reyes Nuñez¹.  1 Servicio de Neumología. Hospital Virgen de Valme. Sevilla.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ASPIRACIÓN TRANSBRONQUIAL CON AGUJA GUIADA POR ULTRASONIDO ENDOBRONQUIAL (EBUS-TBNA) EN EL ÁREA SUR DE SEVILLA  M.C. Fernández Criado¹, J. Gallego Borrego ¹, I. Alfageme Michavila¹ , N. Reyes Nuñez¹.  1 Servicio de Neumología. Hospital Virgen de Valme. Sevilla.  </dc:title>
  <dc:creator>carmenxu</dc:creator>
  <cp:lastModifiedBy>carmenxu</cp:lastModifiedBy>
  <cp:revision>11</cp:revision>
  <dcterms:created xsi:type="dcterms:W3CDTF">2019-02-21T17:47:43Z</dcterms:created>
  <dcterms:modified xsi:type="dcterms:W3CDTF">2019-02-22T18:52:27Z</dcterms:modified>
</cp:coreProperties>
</file>