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5B58"/>
    <a:srgbClr val="800000"/>
    <a:srgbClr val="FD5245"/>
    <a:srgbClr val="FF0066"/>
    <a:srgbClr val="9E060A"/>
    <a:srgbClr val="E3FAA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43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800000"/>
              </a:solidFill>
            </c:spPr>
          </c:dPt>
          <c:dPt>
            <c:idx val="2"/>
            <c:spPr>
              <a:solidFill>
                <a:srgbClr val="FD5245"/>
              </a:solidFill>
            </c:spPr>
          </c:dPt>
          <c:cat>
            <c:strRef>
              <c:f>Hoja1!$A$2:$A$4</c:f>
              <c:strCache>
                <c:ptCount val="3"/>
                <c:pt idx="0">
                  <c:v>Subcarinal</c:v>
                </c:pt>
                <c:pt idx="1">
                  <c:v>Paratraqueal Dcha</c:v>
                </c:pt>
                <c:pt idx="2">
                  <c:v>Otras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83</c:v>
                </c:pt>
                <c:pt idx="1">
                  <c:v>34</c:v>
                </c:pt>
                <c:pt idx="2">
                  <c:v>8</c:v>
                </c:pt>
              </c:numCache>
            </c:numRef>
          </c:val>
        </c:ser>
        <c:axId val="116952064"/>
        <c:axId val="116974336"/>
      </c:barChart>
      <c:catAx>
        <c:axId val="116952064"/>
        <c:scaling>
          <c:orientation val="minMax"/>
        </c:scaling>
        <c:axPos val="b"/>
        <c:tickLblPos val="nextTo"/>
        <c:crossAx val="116974336"/>
        <c:crosses val="autoZero"/>
        <c:auto val="1"/>
        <c:lblAlgn val="ctr"/>
        <c:lblOffset val="100"/>
      </c:catAx>
      <c:valAx>
        <c:axId val="116974336"/>
        <c:scaling>
          <c:orientation val="minMax"/>
        </c:scaling>
        <c:axPos val="l"/>
        <c:majorGridlines/>
        <c:numFmt formatCode="General" sourceLinked="1"/>
        <c:tickLblPos val="nextTo"/>
        <c:crossAx val="116952064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1"/>
            <c:spPr>
              <a:solidFill>
                <a:srgbClr val="002060"/>
              </a:solidFill>
            </c:spPr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cat>
            <c:strRef>
              <c:f>Hoja1!$A$2:$A$4</c:f>
              <c:strCache>
                <c:ptCount val="3"/>
                <c:pt idx="0">
                  <c:v>LSS</c:v>
                </c:pt>
                <c:pt idx="1">
                  <c:v>LII</c:v>
                </c:pt>
                <c:pt idx="2">
                  <c:v>Otras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16</c:v>
                </c:pt>
                <c:pt idx="1">
                  <c:v>11</c:v>
                </c:pt>
                <c:pt idx="2">
                  <c:v>4</c:v>
                </c:pt>
              </c:numCache>
            </c:numRef>
          </c:val>
        </c:ser>
        <c:axId val="117770496"/>
        <c:axId val="117856128"/>
      </c:barChart>
      <c:catAx>
        <c:axId val="117770496"/>
        <c:scaling>
          <c:orientation val="minMax"/>
        </c:scaling>
        <c:axPos val="b"/>
        <c:tickLblPos val="nextTo"/>
        <c:crossAx val="117856128"/>
        <c:crosses val="autoZero"/>
        <c:auto val="1"/>
        <c:lblAlgn val="ctr"/>
        <c:lblOffset val="100"/>
      </c:catAx>
      <c:valAx>
        <c:axId val="117856128"/>
        <c:scaling>
          <c:orientation val="minMax"/>
        </c:scaling>
        <c:axPos val="l"/>
        <c:majorGridlines/>
        <c:numFmt formatCode="General" sourceLinked="1"/>
        <c:tickLblPos val="nextTo"/>
        <c:crossAx val="117770496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8000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cat>
            <c:strRef>
              <c:f>Hoja1!$A$2:$A$5</c:f>
              <c:strCache>
                <c:ptCount val="4"/>
                <c:pt idx="0">
                  <c:v>&lt; 10 mm</c:v>
                </c:pt>
                <c:pt idx="1">
                  <c:v>10 - 20 mm</c:v>
                </c:pt>
                <c:pt idx="2">
                  <c:v>21 - 30 mm</c:v>
                </c:pt>
                <c:pt idx="3">
                  <c:v>&gt; 31 mm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12</c:v>
                </c:pt>
                <c:pt idx="1">
                  <c:v>42.4</c:v>
                </c:pt>
                <c:pt idx="2">
                  <c:v>27.2</c:v>
                </c:pt>
                <c:pt idx="3">
                  <c:v>18.399999999999999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700"/>
          </a:pPr>
          <a:endParaRPr lang="es-ES"/>
        </a:p>
      </c:txPr>
    </c:legend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800000"/>
            </a:solidFill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C45B58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cat>
            <c:strRef>
              <c:f>Hoja1!$A$2:$A$5</c:f>
              <c:strCache>
                <c:ptCount val="4"/>
                <c:pt idx="0">
                  <c:v>&lt; 10 mm</c:v>
                </c:pt>
                <c:pt idx="1">
                  <c:v>10 - 20 mm</c:v>
                </c:pt>
                <c:pt idx="2">
                  <c:v>21 - 30 mm</c:v>
                </c:pt>
                <c:pt idx="3">
                  <c:v>&gt; 31 mm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73</c:v>
                </c:pt>
                <c:pt idx="1">
                  <c:v>79</c:v>
                </c:pt>
                <c:pt idx="2">
                  <c:v>79</c:v>
                </c:pt>
                <c:pt idx="3">
                  <c:v>91</c:v>
                </c:pt>
              </c:numCache>
            </c:numRef>
          </c:val>
        </c:ser>
        <c:shape val="cylinder"/>
        <c:axId val="118033024"/>
        <c:axId val="117961088"/>
        <c:axId val="0"/>
      </c:bar3DChart>
      <c:catAx>
        <c:axId val="118033024"/>
        <c:scaling>
          <c:orientation val="minMax"/>
        </c:scaling>
        <c:axPos val="b"/>
        <c:tickLblPos val="nextTo"/>
        <c:txPr>
          <a:bodyPr/>
          <a:lstStyle/>
          <a:p>
            <a:pPr>
              <a:defRPr sz="700"/>
            </a:pPr>
            <a:endParaRPr lang="es-ES"/>
          </a:p>
        </c:txPr>
        <c:crossAx val="117961088"/>
        <c:crosses val="autoZero"/>
        <c:auto val="1"/>
        <c:lblAlgn val="ctr"/>
        <c:lblOffset val="100"/>
      </c:catAx>
      <c:valAx>
        <c:axId val="117961088"/>
        <c:scaling>
          <c:orientation val="minMax"/>
        </c:scaling>
        <c:axPos val="l"/>
        <c:majorGridlines/>
        <c:numFmt formatCode="General" sourceLinked="1"/>
        <c:tickLblPos val="nextTo"/>
        <c:crossAx val="118033024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800000"/>
              </a:solidFill>
            </c:spPr>
          </c:dPt>
          <c:dPt>
            <c:idx val="2"/>
            <c:spPr>
              <a:solidFill>
                <a:srgbClr val="C45B58"/>
              </a:solidFill>
            </c:spPr>
          </c:dPt>
          <c:cat>
            <c:strRef>
              <c:f>Hoja1!$A$2:$A$4</c:f>
              <c:strCache>
                <c:ptCount val="3"/>
                <c:pt idx="0">
                  <c:v>Subcarinal</c:v>
                </c:pt>
                <c:pt idx="1">
                  <c:v>Paratraqueal Dcha</c:v>
                </c:pt>
                <c:pt idx="2">
                  <c:v>Otras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84</c:v>
                </c:pt>
                <c:pt idx="1">
                  <c:v>74</c:v>
                </c:pt>
                <c:pt idx="2">
                  <c:v>75</c:v>
                </c:pt>
              </c:numCache>
            </c:numRef>
          </c:val>
        </c:ser>
        <c:shape val="cylinder"/>
        <c:axId val="117924992"/>
        <c:axId val="117963392"/>
        <c:axId val="0"/>
      </c:bar3DChart>
      <c:catAx>
        <c:axId val="117924992"/>
        <c:scaling>
          <c:orientation val="minMax"/>
        </c:scaling>
        <c:axPos val="b"/>
        <c:tickLblPos val="nextTo"/>
        <c:txPr>
          <a:bodyPr/>
          <a:lstStyle/>
          <a:p>
            <a:pPr>
              <a:defRPr sz="700"/>
            </a:pPr>
            <a:endParaRPr lang="es-ES"/>
          </a:p>
        </c:txPr>
        <c:crossAx val="117963392"/>
        <c:crosses val="autoZero"/>
        <c:auto val="1"/>
        <c:lblAlgn val="ctr"/>
        <c:lblOffset val="100"/>
      </c:catAx>
      <c:valAx>
        <c:axId val="117963392"/>
        <c:scaling>
          <c:orientation val="minMax"/>
        </c:scaling>
        <c:axPos val="l"/>
        <c:majorGridlines/>
        <c:numFmt formatCode="General" sourceLinked="1"/>
        <c:tickLblPos val="nextTo"/>
        <c:crossAx val="117924992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0.48848</cdr:x>
      <cdr:y>0.40653</cdr:y>
    </cdr:from>
    <cdr:to>
      <cdr:x>0.62484</cdr:x>
      <cdr:y>0.58028</cdr:y>
    </cdr:to>
    <cdr:sp macro="" textlink="">
      <cdr:nvSpPr>
        <cdr:cNvPr id="2" name="15 CuadroTexto"/>
        <cdr:cNvSpPr txBox="1"/>
      </cdr:nvSpPr>
      <cdr:spPr>
        <a:xfrm xmlns:a="http://schemas.openxmlformats.org/drawingml/2006/main">
          <a:off x="1547664" y="504056"/>
          <a:ext cx="432048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34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0.19302</cdr:x>
      <cdr:y>0.05808</cdr:y>
    </cdr:from>
    <cdr:to>
      <cdr:x>0.32939</cdr:x>
      <cdr:y>0.23183</cdr:y>
    </cdr:to>
    <cdr:sp macro="" textlink="">
      <cdr:nvSpPr>
        <cdr:cNvPr id="3" name="15 CuadroTexto"/>
        <cdr:cNvSpPr txBox="1"/>
      </cdr:nvSpPr>
      <cdr:spPr>
        <a:xfrm xmlns:a="http://schemas.openxmlformats.org/drawingml/2006/main">
          <a:off x="611560" y="72008"/>
          <a:ext cx="432048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83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0.78393</cdr:x>
      <cdr:y>0.58075</cdr:y>
    </cdr:from>
    <cdr:to>
      <cdr:x>0.92029</cdr:x>
      <cdr:y>0.75451</cdr:y>
    </cdr:to>
    <cdr:sp macro="" textlink="">
      <cdr:nvSpPr>
        <cdr:cNvPr id="4" name="15 CuadroTexto"/>
        <cdr:cNvSpPr txBox="1"/>
      </cdr:nvSpPr>
      <cdr:spPr>
        <a:xfrm xmlns:a="http://schemas.openxmlformats.org/drawingml/2006/main">
          <a:off x="2483768" y="720080"/>
          <a:ext cx="432048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8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0.189</cdr:x>
      <cdr:y>0.07033</cdr:y>
    </cdr:from>
    <cdr:to>
      <cdr:x>0.33075</cdr:x>
      <cdr:y>0.28075</cdr:y>
    </cdr:to>
    <cdr:sp macro="" textlink="">
      <cdr:nvSpPr>
        <cdr:cNvPr id="2" name="15 CuadroTexto"/>
        <cdr:cNvSpPr txBox="1"/>
      </cdr:nvSpPr>
      <cdr:spPr>
        <a:xfrm xmlns:a="http://schemas.openxmlformats.org/drawingml/2006/main">
          <a:off x="576064" y="72008"/>
          <a:ext cx="432048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16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0.47249</cdr:x>
      <cdr:y>0.21098</cdr:y>
    </cdr:from>
    <cdr:to>
      <cdr:x>0.61424</cdr:x>
      <cdr:y>0.4214</cdr:y>
    </cdr:to>
    <cdr:sp macro="" textlink="">
      <cdr:nvSpPr>
        <cdr:cNvPr id="3" name="15 CuadroTexto"/>
        <cdr:cNvSpPr txBox="1"/>
      </cdr:nvSpPr>
      <cdr:spPr>
        <a:xfrm xmlns:a="http://schemas.openxmlformats.org/drawingml/2006/main">
          <a:off x="1440160" y="216024"/>
          <a:ext cx="432048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11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0.77961</cdr:x>
      <cdr:y>0.42197</cdr:y>
    </cdr:from>
    <cdr:to>
      <cdr:x>0.92136</cdr:x>
      <cdr:y>0.63239</cdr:y>
    </cdr:to>
    <cdr:sp macro="" textlink="">
      <cdr:nvSpPr>
        <cdr:cNvPr id="4" name="15 CuadroTexto"/>
        <cdr:cNvSpPr txBox="1"/>
      </cdr:nvSpPr>
      <cdr:spPr>
        <a:xfrm xmlns:a="http://schemas.openxmlformats.org/drawingml/2006/main">
          <a:off x="2376264" y="432048"/>
          <a:ext cx="432048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4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0.29167</cdr:x>
      <cdr:y>0.52167</cdr:y>
    </cdr:from>
    <cdr:to>
      <cdr:x>0.70833</cdr:x>
      <cdr:y>0.68589</cdr:y>
    </cdr:to>
    <cdr:sp macro="" textlink="">
      <cdr:nvSpPr>
        <cdr:cNvPr id="2" name="19 CuadroTexto"/>
        <cdr:cNvSpPr txBox="1"/>
      </cdr:nvSpPr>
      <cdr:spPr>
        <a:xfrm xmlns:a="http://schemas.openxmlformats.org/drawingml/2006/main">
          <a:off x="504056" y="684386"/>
          <a:ext cx="72008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53%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0.2963</cdr:x>
      <cdr:y>0.1909</cdr:y>
    </cdr:from>
    <cdr:to>
      <cdr:x>0.71296</cdr:x>
      <cdr:y>0.35512</cdr:y>
    </cdr:to>
    <cdr:sp macro="" textlink="">
      <cdr:nvSpPr>
        <cdr:cNvPr id="3" name="19 CuadroTexto"/>
        <cdr:cNvSpPr txBox="1"/>
      </cdr:nvSpPr>
      <cdr:spPr>
        <a:xfrm xmlns:a="http://schemas.openxmlformats.org/drawingml/2006/main">
          <a:off x="576064" y="216024"/>
          <a:ext cx="810090" cy="1858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12%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0.07407</cdr:x>
      <cdr:y>0.44544</cdr:y>
    </cdr:from>
    <cdr:to>
      <cdr:x>0.49074</cdr:x>
      <cdr:y>0.63583</cdr:y>
    </cdr:to>
    <cdr:sp macro="" textlink="">
      <cdr:nvSpPr>
        <cdr:cNvPr id="4" name="19 CuadroTexto"/>
        <cdr:cNvSpPr txBox="1"/>
      </cdr:nvSpPr>
      <cdr:spPr>
        <a:xfrm xmlns:a="http://schemas.openxmlformats.org/drawingml/2006/main">
          <a:off x="144008" y="504055"/>
          <a:ext cx="810097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27,2%</a:t>
          </a:r>
          <a:endParaRPr lang="es-ES" sz="8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0.11111</cdr:x>
      <cdr:y>0.1909</cdr:y>
    </cdr:from>
    <cdr:to>
      <cdr:x>0.52778</cdr:x>
      <cdr:y>0.35512</cdr:y>
    </cdr:to>
    <cdr:sp macro="" textlink="">
      <cdr:nvSpPr>
        <cdr:cNvPr id="5" name="19 CuadroTexto"/>
        <cdr:cNvSpPr txBox="1"/>
      </cdr:nvSpPr>
      <cdr:spPr>
        <a:xfrm xmlns:a="http://schemas.openxmlformats.org/drawingml/2006/main">
          <a:off x="216024" y="216024"/>
          <a:ext cx="810090" cy="1858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18,4%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0.21622</cdr:x>
      <cdr:y>0.18003</cdr:y>
    </cdr:from>
    <cdr:to>
      <cdr:x>0.40541</cdr:x>
      <cdr:y>0.31468</cdr:y>
    </cdr:to>
    <cdr:sp macro="" textlink="">
      <cdr:nvSpPr>
        <cdr:cNvPr id="2" name="26 CuadroTexto"/>
        <cdr:cNvSpPr txBox="1"/>
      </cdr:nvSpPr>
      <cdr:spPr>
        <a:xfrm xmlns:a="http://schemas.openxmlformats.org/drawingml/2006/main">
          <a:off x="576064" y="288032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73%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0.37838</cdr:x>
      <cdr:y>0.13502</cdr:y>
    </cdr:from>
    <cdr:to>
      <cdr:x>0.56757</cdr:x>
      <cdr:y>0.26968</cdr:y>
    </cdr:to>
    <cdr:sp macro="" textlink="">
      <cdr:nvSpPr>
        <cdr:cNvPr id="3" name="26 CuadroTexto"/>
        <cdr:cNvSpPr txBox="1"/>
      </cdr:nvSpPr>
      <cdr:spPr>
        <a:xfrm xmlns:a="http://schemas.openxmlformats.org/drawingml/2006/main">
          <a:off x="1008112" y="216024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79%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0.54054</cdr:x>
      <cdr:y>0.13502</cdr:y>
    </cdr:from>
    <cdr:to>
      <cdr:x>0.72973</cdr:x>
      <cdr:y>0.26968</cdr:y>
    </cdr:to>
    <cdr:sp macro="" textlink="">
      <cdr:nvSpPr>
        <cdr:cNvPr id="4" name="26 CuadroTexto"/>
        <cdr:cNvSpPr txBox="1"/>
      </cdr:nvSpPr>
      <cdr:spPr>
        <a:xfrm xmlns:a="http://schemas.openxmlformats.org/drawingml/2006/main">
          <a:off x="1440160" y="216024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79%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0.72973</cdr:x>
      <cdr:y>0.09001</cdr:y>
    </cdr:from>
    <cdr:to>
      <cdr:x>0.91892</cdr:x>
      <cdr:y>0.22467</cdr:y>
    </cdr:to>
    <cdr:sp macro="" textlink="">
      <cdr:nvSpPr>
        <cdr:cNvPr id="5" name="26 CuadroTexto"/>
        <cdr:cNvSpPr txBox="1"/>
      </cdr:nvSpPr>
      <cdr:spPr>
        <a:xfrm xmlns:a="http://schemas.openxmlformats.org/drawingml/2006/main">
          <a:off x="1944216" y="144016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91%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0.05405</cdr:x>
      <cdr:y>0.76511</cdr:y>
    </cdr:from>
    <cdr:to>
      <cdr:x>0.16216</cdr:x>
      <cdr:y>0.89976</cdr:y>
    </cdr:to>
    <cdr:sp macro="" textlink="">
      <cdr:nvSpPr>
        <cdr:cNvPr id="6" name="26 CuadroTexto"/>
        <cdr:cNvSpPr txBox="1"/>
      </cdr:nvSpPr>
      <cdr:spPr>
        <a:xfrm xmlns:a="http://schemas.openxmlformats.org/drawingml/2006/main">
          <a:off x="144016" y="1224136"/>
          <a:ext cx="28803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0.08108</cdr:x>
      <cdr:y>0.6969</cdr:y>
    </cdr:from>
    <cdr:to>
      <cdr:x>0.16216</cdr:x>
      <cdr:y>0.87113</cdr:y>
    </cdr:to>
    <cdr:sp macro="" textlink="">
      <cdr:nvSpPr>
        <cdr:cNvPr id="2" name="26 CuadroTexto"/>
        <cdr:cNvSpPr txBox="1"/>
      </cdr:nvSpPr>
      <cdr:spPr>
        <a:xfrm xmlns:a="http://schemas.openxmlformats.org/drawingml/2006/main">
          <a:off x="216024" y="864096"/>
          <a:ext cx="216024" cy="21602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0.24324</cdr:x>
      <cdr:y>0.05808</cdr:y>
    </cdr:from>
    <cdr:to>
      <cdr:x>0.43243</cdr:x>
      <cdr:y>0.23183</cdr:y>
    </cdr:to>
    <cdr:sp macro="" textlink="">
      <cdr:nvSpPr>
        <cdr:cNvPr id="3" name="26 CuadroTexto"/>
        <cdr:cNvSpPr txBox="1"/>
      </cdr:nvSpPr>
      <cdr:spPr>
        <a:xfrm xmlns:a="http://schemas.openxmlformats.org/drawingml/2006/main">
          <a:off x="648072" y="72008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84%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0.45946</cdr:x>
      <cdr:y>0.29038</cdr:y>
    </cdr:from>
    <cdr:to>
      <cdr:x>0.64865</cdr:x>
      <cdr:y>0.46413</cdr:y>
    </cdr:to>
    <cdr:sp macro="" textlink="">
      <cdr:nvSpPr>
        <cdr:cNvPr id="4" name="26 CuadroTexto"/>
        <cdr:cNvSpPr txBox="1"/>
      </cdr:nvSpPr>
      <cdr:spPr>
        <a:xfrm xmlns:a="http://schemas.openxmlformats.org/drawingml/2006/main">
          <a:off x="1224136" y="360040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74%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0.67568</cdr:x>
      <cdr:y>0.2323</cdr:y>
    </cdr:from>
    <cdr:to>
      <cdr:x>0.86486</cdr:x>
      <cdr:y>0.40606</cdr:y>
    </cdr:to>
    <cdr:sp macro="" textlink="">
      <cdr:nvSpPr>
        <cdr:cNvPr id="5" name="26 CuadroTexto"/>
        <cdr:cNvSpPr txBox="1"/>
      </cdr:nvSpPr>
      <cdr:spPr>
        <a:xfrm xmlns:a="http://schemas.openxmlformats.org/drawingml/2006/main">
          <a:off x="1800200" y="288032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75%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60C8-B402-44C6-ACCF-BCAD78EF6485}" type="datetimeFigureOut">
              <a:rPr lang="es-ES" smtClean="0"/>
              <a:pPr/>
              <a:t>04/03/2019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45C30-BF2B-4A94-8D32-F5A17CA1146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5565"/>
          </a:xfr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r>
              <a:rPr lang="es-E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EXPERIENCIA DE LA PUNCIÓN TRANSBRONQUIAL ASPIRATIVA CIEGA EN EL HOSPITAL DE 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M.C. Fernández Criado¹, N. Reyes Nuñez¹, J. Gallego Borrego ¹, I. </a:t>
            </a:r>
            <a:r>
              <a:rPr lang="es-E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Alfageme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Michavila¹.</a:t>
            </a:r>
            <a:b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 Servicio de Neumología. Hospital Virgen de </a:t>
            </a:r>
            <a:r>
              <a:rPr lang="es-E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Sevilla. </a:t>
            </a:r>
            <a:endParaRPr lang="es-E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3968" y="1203598"/>
            <a:ext cx="4860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Se incluyeron, de forma consecutiva, todas las PATB desde Enero 2015 hasta Octubre de 2018. Las punciones se realizaron durante una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broncoscopia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con sedación consciente con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midazolam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fentanilo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mediante agujas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eXcelon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TM 21 G (0,8 mm) de Boston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Scientific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. La indicación fue por sospecha de neoplasia en 133 casos; de proceso inflamatorio en 18, y de proceso infeccioso en 5. Se considero una PATB diagnóstica si se obtenía un diagnóstico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anatomopatológico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ó la presencia de linfocitos.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0" y="1203598"/>
            <a:ext cx="4283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La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puncion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transbronquial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aspirativa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ciega (PATB), constituye una opción sencilla y rápida para el diagnóstico de lesiones pulmonares y de mediastino. El objetivo de nuestro estudio es analizar la rentabilidad diagnóstica de las PATB según el tamaño y la localización de las lesiones correspondientes a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adenopatias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mediastinicas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ó aquellas que afectan a pared bronquial.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076056" y="444395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La PATB a ciegas sigue siendo un método diagnostico rentable y valorable como primera opción en el diagnostico de lesiones pulmonares. Se aprecia una mayor rentabilidad a medida que la lesión es de mayor tamaño, preferentemente en </a:t>
            </a:r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localización </a:t>
            </a:r>
            <a:r>
              <a:rPr lang="es-ES" sz="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subcarinal</a:t>
            </a:r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aunque no hay significación estadística.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504" y="987574"/>
            <a:ext cx="1584176" cy="230832"/>
          </a:xfrm>
          <a:prstGeom prst="rect">
            <a:avLst/>
          </a:prstGeom>
          <a:solidFill>
            <a:srgbClr val="9E060A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lang="es-ES" sz="9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355976" y="987574"/>
            <a:ext cx="1584176" cy="230832"/>
          </a:xfrm>
          <a:prstGeom prst="rect">
            <a:avLst/>
          </a:prstGeom>
          <a:solidFill>
            <a:srgbClr val="9E060A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METODOLOGÍA</a:t>
            </a:r>
            <a:endParaRPr lang="es-ES" sz="9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148064" y="4227934"/>
            <a:ext cx="1584176" cy="230832"/>
          </a:xfrm>
          <a:prstGeom prst="rect">
            <a:avLst/>
          </a:prstGeom>
          <a:solidFill>
            <a:srgbClr val="9E060A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endParaRPr lang="es-ES" sz="9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3568" y="1923678"/>
            <a:ext cx="2448272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</a:t>
            </a:r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125 Adenopatías</a:t>
            </a:r>
          </a:p>
          <a:p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156 Procedimientos</a:t>
            </a:r>
          </a:p>
          <a:p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         31 Pared bronquial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12 Abrir llave"/>
          <p:cNvSpPr/>
          <p:nvPr/>
        </p:nvSpPr>
        <p:spPr>
          <a:xfrm>
            <a:off x="1763688" y="1995686"/>
            <a:ext cx="144016" cy="288032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4" name="13 Gráfico"/>
          <p:cNvGraphicFramePr/>
          <p:nvPr/>
        </p:nvGraphicFramePr>
        <p:xfrm>
          <a:off x="0" y="3903588"/>
          <a:ext cx="3168352" cy="123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14 Gráfico"/>
          <p:cNvGraphicFramePr/>
          <p:nvPr/>
        </p:nvGraphicFramePr>
        <p:xfrm>
          <a:off x="0" y="2787774"/>
          <a:ext cx="3048000" cy="102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16 CuadroTexto"/>
          <p:cNvSpPr txBox="1"/>
          <p:nvPr/>
        </p:nvSpPr>
        <p:spPr>
          <a:xfrm>
            <a:off x="899592" y="2499742"/>
            <a:ext cx="1152128" cy="23083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Localización</a:t>
            </a:r>
            <a:endParaRPr lang="es-ES" sz="9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275856" y="3867894"/>
            <a:ext cx="1584176" cy="23083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Tamaño adenopatías</a:t>
            </a:r>
            <a:endParaRPr lang="es-ES" sz="9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9" name="18 Gráfico"/>
          <p:cNvGraphicFramePr/>
          <p:nvPr/>
        </p:nvGraphicFramePr>
        <p:xfrm>
          <a:off x="3203848" y="4011910"/>
          <a:ext cx="1944216" cy="1131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20 CuadroTexto"/>
          <p:cNvSpPr txBox="1"/>
          <p:nvPr/>
        </p:nvSpPr>
        <p:spPr>
          <a:xfrm>
            <a:off x="3491880" y="1995686"/>
            <a:ext cx="2736304" cy="23083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Diagnóstico según tamaño  </a:t>
            </a:r>
            <a:endParaRPr lang="es-ES" sz="9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6444208" y="1995686"/>
            <a:ext cx="2448272" cy="23083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Diagnóstico según localización </a:t>
            </a:r>
            <a:endParaRPr lang="es-ES" sz="9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1187624" y="2787774"/>
            <a:ext cx="10801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Pared bronquial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115616" y="3939902"/>
            <a:ext cx="10801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Adenopatías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5" name="24 Gráfico"/>
          <p:cNvGraphicFramePr/>
          <p:nvPr/>
        </p:nvGraphicFramePr>
        <p:xfrm>
          <a:off x="3347864" y="2211710"/>
          <a:ext cx="2664296" cy="159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6" name="25 Gráfico"/>
          <p:cNvGraphicFramePr/>
          <p:nvPr/>
        </p:nvGraphicFramePr>
        <p:xfrm>
          <a:off x="6228184" y="2427734"/>
          <a:ext cx="2664296" cy="123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27 CuadroTexto"/>
          <p:cNvSpPr txBox="1"/>
          <p:nvPr/>
        </p:nvSpPr>
        <p:spPr>
          <a:xfrm>
            <a:off x="5148064" y="3795886"/>
            <a:ext cx="3816424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PATB DIAGNÓSTICA </a:t>
            </a:r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 </a:t>
            </a:r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74% de los procedimientos</a:t>
            </a:r>
          </a:p>
          <a:p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PATB ÚNICO MÉTODO DIÁGNOSTICO </a:t>
            </a:r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</a:t>
            </a:r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34% de los procedimientos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5724128" y="2355726"/>
            <a:ext cx="5469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 &gt;0.05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8316416" y="2355726"/>
            <a:ext cx="5469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 &gt;0.05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278</Words>
  <Application>Microsoft Office PowerPoint</Application>
  <PresentationFormat>Presentación en pantalla (16:9)</PresentationFormat>
  <Paragraphs>39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EXPERIENCIA DE LA PUNCIÓN TRANSBRONQUIAL ASPIRATIVA CIEGA EN EL HOSPITAL DE VALME  M.C. Fernández Criado¹, N. Reyes Nuñez¹, J. Gallego Borrego ¹, I. Alfageme Michavila¹.  1 Servicio de Neumología. Hospital Virgen de Valme. Sevilla.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 DE LA PUNCIÓN TRANSBRONQUIAL ASPIRATIVA CIEGA EN EL HOSPITAL DE VALME  M.C. Fernández Criado¹, N. Reyes Nuñez¹, J. Gallego Borrego ¹, I. Alfageme Michavila¹.  1 Servicio de Neumología. Hospital Virgen de Valme. Sevilla. </dc:title>
  <dc:creator>carmenxu</dc:creator>
  <cp:lastModifiedBy>carmenxu</cp:lastModifiedBy>
  <cp:revision>6</cp:revision>
  <dcterms:created xsi:type="dcterms:W3CDTF">2019-02-21T18:05:56Z</dcterms:created>
  <dcterms:modified xsi:type="dcterms:W3CDTF">2019-03-04T18:47:47Z</dcterms:modified>
</cp:coreProperties>
</file>