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57" d="100"/>
          <a:sy n="57" d="100"/>
        </p:scale>
        <p:origin x="58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9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8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79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9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30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72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5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0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3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64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9859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13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0519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02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85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73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4C49F-21AC-413E-AF31-1C033574A5B3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49121E5-5BAB-45E1-B57B-0227DE163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5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198406"/>
            <a:ext cx="12192001" cy="90722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Calidad de vida del paciente con esclerosis lateral amiotrófica </a:t>
            </a:r>
            <a:b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comparada con la calidad de vida en el paciente oncológico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15660" y="2012401"/>
            <a:ext cx="1635162" cy="359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000" dirty="0" smtClean="0"/>
              <a:t>Introducción</a:t>
            </a:r>
            <a:endParaRPr lang="en-US" sz="2000" dirty="0"/>
          </a:p>
        </p:txBody>
      </p:sp>
      <p:sp>
        <p:nvSpPr>
          <p:cNvPr id="5" name="Rectángulo 4"/>
          <p:cNvSpPr/>
          <p:nvPr/>
        </p:nvSpPr>
        <p:spPr>
          <a:xfrm>
            <a:off x="215660" y="3835474"/>
            <a:ext cx="1635162" cy="359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000" dirty="0" smtClean="0"/>
              <a:t>Metodología</a:t>
            </a:r>
            <a:endParaRPr lang="en-US" sz="2000" dirty="0"/>
          </a:p>
        </p:txBody>
      </p:sp>
      <p:sp>
        <p:nvSpPr>
          <p:cNvPr id="8" name="Rectángulo 7"/>
          <p:cNvSpPr/>
          <p:nvPr/>
        </p:nvSpPr>
        <p:spPr>
          <a:xfrm>
            <a:off x="122752" y="2463189"/>
            <a:ext cx="111117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La esclerosis lateral amiotrófica (ELA) es una enfermedad neurodegenerativa incurable que afecta de forma importante a la calidad de vida (CV) de los pacientes, aunque el conocimiento real del impacto de la enfermedad se podría apreciar mejor si la comparamos con otras enfermedades con más relevancia social. </a:t>
            </a:r>
          </a:p>
          <a:p>
            <a:pPr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Objetivo: analizar la calidad de vida en los pacientes con ELA y compararla con una población oncológica.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-1" y="1217198"/>
            <a:ext cx="10109499" cy="655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Autores: C. Caballero-Eraso, C. López-Ramírez, P. </a:t>
            </a:r>
            <a:r>
              <a:rPr lang="es-ES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Zamorano-</a:t>
            </a:r>
            <a:r>
              <a:rPr lang="es-ES" sz="14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Imbernón</a:t>
            </a:r>
            <a:r>
              <a:rPr lang="es-ES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MI Asensio-Cruz, E. </a:t>
            </a:r>
            <a:r>
              <a:rPr lang="es-ES" sz="14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Barrot</a:t>
            </a:r>
            <a:r>
              <a:rPr lang="es-ES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-Cortés, . Jara Palomares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Hospital Universitario Virgen del Rocío/Instituto de Investigación Biomédica de Sevilla (HUVR-</a:t>
            </a:r>
            <a:r>
              <a:rPr lang="es-ES" sz="1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IBiS</a:t>
            </a: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15660" y="4303915"/>
            <a:ext cx="51844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Estudio prospectivo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cuasi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-experimental de pacientes con ELA 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Comparación con población oncológica.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1511763" y="5666402"/>
            <a:ext cx="1460572" cy="7676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ALSFRS-R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2242049" y="5251620"/>
            <a:ext cx="1731442" cy="60790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SF-36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656690" y="5273732"/>
            <a:ext cx="1710146" cy="56368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Euro QoL-5D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 descr="Captura de pantalla 2016-06-07 a la(s) 20.56.1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2"/>
          <a:stretch>
            <a:fillRect/>
          </a:stretch>
        </p:blipFill>
        <p:spPr bwMode="auto">
          <a:xfrm>
            <a:off x="10679498" y="1112778"/>
            <a:ext cx="1033736" cy="82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ángulo 20"/>
          <p:cNvSpPr/>
          <p:nvPr/>
        </p:nvSpPr>
        <p:spPr>
          <a:xfrm>
            <a:off x="6234021" y="3867439"/>
            <a:ext cx="1635162" cy="359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/>
              <a:t>Resultados</a:t>
            </a:r>
            <a:endParaRPr lang="en-US" sz="2000" dirty="0"/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/>
          </p:nvPr>
        </p:nvGraphicFramePr>
        <p:xfrm>
          <a:off x="6312135" y="4950702"/>
          <a:ext cx="4064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n=23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57% (13)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Bulbar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44% (10)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VMNI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26% (6)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Rectángulo 22"/>
          <p:cNvSpPr/>
          <p:nvPr/>
        </p:nvSpPr>
        <p:spPr>
          <a:xfrm>
            <a:off x="6234021" y="4430797"/>
            <a:ext cx="3669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Edad: 65,1 +/- 12,6 años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66624" y="6535155"/>
            <a:ext cx="1180131" cy="322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Bibliografía: 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4468" y="227513"/>
            <a:ext cx="957532" cy="885265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4"/>
          <a:srcRect l="403" t="23233" r="-403" b="22427"/>
          <a:stretch/>
        </p:blipFill>
        <p:spPr>
          <a:xfrm>
            <a:off x="9478306" y="227444"/>
            <a:ext cx="1471162" cy="79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1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/>
        </p:nvSpPr>
        <p:spPr>
          <a:xfrm>
            <a:off x="0" y="88844"/>
            <a:ext cx="1635162" cy="359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/>
              <a:t>Resultados</a:t>
            </a:r>
            <a:endParaRPr lang="en-US" sz="2000" dirty="0"/>
          </a:p>
        </p:txBody>
      </p:sp>
      <p:pic>
        <p:nvPicPr>
          <p:cNvPr id="2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3" y="487922"/>
            <a:ext cx="4958650" cy="325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240779" y="582051"/>
            <a:ext cx="8835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SF-36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79" y="4053981"/>
            <a:ext cx="3401753" cy="2763925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204892" y="3623092"/>
            <a:ext cx="2557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ALSFRS-R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 27 (40)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1619898" y="88844"/>
            <a:ext cx="44568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Puntuación pacientes con ELA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5640080" y="4723458"/>
            <a:ext cx="1965063" cy="359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/>
              <a:t>Conclusiones</a:t>
            </a:r>
            <a:endParaRPr lang="en-US" sz="2000" dirty="0"/>
          </a:p>
        </p:txBody>
      </p:sp>
      <p:sp>
        <p:nvSpPr>
          <p:cNvPr id="15" name="Rectángulo 14"/>
          <p:cNvSpPr/>
          <p:nvPr/>
        </p:nvSpPr>
        <p:spPr>
          <a:xfrm>
            <a:off x="5640080" y="5151784"/>
            <a:ext cx="6449683" cy="16635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S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ELA es una enfermedad neurodegenerativa que afecta de forma importante a la calidad de vida, siendo significativamente inferior a la población oncológica.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Nuestros resultados están limitados por un tamaño muestral pequeño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0" t="10981" r="7846" b="50389"/>
          <a:stretch/>
        </p:blipFill>
        <p:spPr>
          <a:xfrm>
            <a:off x="5379369" y="66062"/>
            <a:ext cx="6480936" cy="4071124"/>
          </a:xfrm>
          <a:prstGeom prst="rect">
            <a:avLst/>
          </a:prstGeom>
        </p:spPr>
      </p:pic>
      <p:cxnSp>
        <p:nvCxnSpPr>
          <p:cNvPr id="4" name="Conector recto 3"/>
          <p:cNvCxnSpPr/>
          <p:nvPr/>
        </p:nvCxnSpPr>
        <p:spPr>
          <a:xfrm flipV="1">
            <a:off x="6762110" y="2581835"/>
            <a:ext cx="1440596" cy="2"/>
          </a:xfrm>
          <a:prstGeom prst="line">
            <a:avLst/>
          </a:prstGeom>
          <a:ln w="317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6762110" y="1906223"/>
            <a:ext cx="2839090" cy="3259"/>
          </a:xfrm>
          <a:prstGeom prst="line">
            <a:avLst/>
          </a:prstGeom>
          <a:ln w="317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6650915" y="308331"/>
            <a:ext cx="4375673" cy="951"/>
          </a:xfrm>
          <a:prstGeom prst="line">
            <a:avLst/>
          </a:prstGeom>
          <a:ln w="3175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5" name="CuadroTexto 34"/>
          <p:cNvSpPr txBox="1"/>
          <p:nvPr/>
        </p:nvSpPr>
        <p:spPr>
          <a:xfrm>
            <a:off x="8603320" y="-19674"/>
            <a:ext cx="316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*</a:t>
            </a:r>
            <a:endParaRPr lang="en-US" sz="2800" dirty="0"/>
          </a:p>
        </p:txBody>
      </p:sp>
      <p:sp>
        <p:nvSpPr>
          <p:cNvPr id="36" name="Rectángulo 35"/>
          <p:cNvSpPr/>
          <p:nvPr/>
        </p:nvSpPr>
        <p:spPr>
          <a:xfrm>
            <a:off x="376518" y="3173506"/>
            <a:ext cx="1243380" cy="3957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ángulo 36"/>
          <p:cNvSpPr/>
          <p:nvPr/>
        </p:nvSpPr>
        <p:spPr>
          <a:xfrm>
            <a:off x="3702571" y="3173506"/>
            <a:ext cx="1243380" cy="3957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uadroTexto 37"/>
          <p:cNvSpPr txBox="1"/>
          <p:nvPr/>
        </p:nvSpPr>
        <p:spPr>
          <a:xfrm>
            <a:off x="7742816" y="1593813"/>
            <a:ext cx="316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*</a:t>
            </a:r>
            <a:endParaRPr lang="en-US" sz="2800" dirty="0"/>
          </a:p>
        </p:txBody>
      </p:sp>
      <p:sp>
        <p:nvSpPr>
          <p:cNvPr id="39" name="CuadroTexto 38"/>
          <p:cNvSpPr txBox="1"/>
          <p:nvPr/>
        </p:nvSpPr>
        <p:spPr>
          <a:xfrm>
            <a:off x="7072608" y="2236266"/>
            <a:ext cx="316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*</a:t>
            </a:r>
            <a:endParaRPr lang="en-US" sz="2800" dirty="0"/>
          </a:p>
        </p:txBody>
      </p:sp>
      <p:sp>
        <p:nvSpPr>
          <p:cNvPr id="23" name="Rectángulo 22"/>
          <p:cNvSpPr/>
          <p:nvPr/>
        </p:nvSpPr>
        <p:spPr>
          <a:xfrm>
            <a:off x="5640080" y="4098342"/>
            <a:ext cx="628899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Comparación de la calidad de vida (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EuroQoL-5D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entre pacientes con ELA, Cáncer y población general.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10584522" y="4355004"/>
            <a:ext cx="898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*p&lt;0,05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25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</TotalTime>
  <Words>237</Words>
  <Application>Microsoft Office PowerPoint</Application>
  <PresentationFormat>Panorámica</PresentationFormat>
  <Paragraphs>34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Times New Roman</vt:lpstr>
      <vt:lpstr>Trebuchet MS</vt:lpstr>
      <vt:lpstr>Wingdings 3</vt:lpstr>
      <vt:lpstr>Faceta</vt:lpstr>
      <vt:lpstr>  Calidad de vida del paciente con esclerosis lateral amiotrófica    comparada con la calidad de vida en el paciente oncológico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Calidad de vida del paciente con esclerosis lateral amiotrófica    comparada con la calidad de vida en el paciente oncológico</dc:title>
  <dc:creator>Candela Caballero Eraso</dc:creator>
  <cp:lastModifiedBy>Candela Caballero Eraso</cp:lastModifiedBy>
  <cp:revision>2</cp:revision>
  <dcterms:created xsi:type="dcterms:W3CDTF">2019-03-07T15:07:15Z</dcterms:created>
  <dcterms:modified xsi:type="dcterms:W3CDTF">2019-03-07T15:19:44Z</dcterms:modified>
</cp:coreProperties>
</file>