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app.xml" ContentType="application/vnd.openxmlformats-officedocument.extended-properties+xml"/>
  <Override PartName="/docProps/core.xml" ContentType="application/vnd.openxmlformats-package.core-properties+xml"/>
  <Override PartName="/ppt/_rels/presentation.xml.rels" ContentType="application/vnd.openxmlformats-package.relationships+xml"/>
  <Override PartName="/ppt/media/image9.png" ContentType="image/png"/>
  <Override PartName="/ppt/media/image8.png" ContentType="image/png"/>
  <Override PartName="/ppt/media/image7.png" ContentType="image/png"/>
  <Override PartName="/ppt/media/image2.png" ContentType="image/png"/>
  <Override PartName="/ppt/media/image1.png" ContentType="image/png"/>
  <Override PartName="/ppt/media/image3.png" ContentType="image/png"/>
  <Override PartName="/ppt/media/image4.png" ContentType="image/png"/>
  <Override PartName="/ppt/media/image5.png" ContentType="image/png"/>
  <Override PartName="/ppt/media/image6.png" ContentType="image/png"/>
  <Override PartName="/ppt/slideMasters/_rels/slideMaster1.xml.rels" ContentType="application/vnd.openxmlformats-package.relationships+xml"/>
  <Override PartName="/ppt/slideMasters/slideMaster1.xml" ContentType="application/vnd.openxmlformats-officedocument.presentationml.slideMaster+xml"/>
  <Override PartName="/ppt/presentation.xml" ContentType="application/vnd.openxmlformats-officedocument.presentationml.presentation.main+xml"/>
  <Override PartName="/ppt/theme/theme1.xml" ContentType="application/vnd.openxmlformats-officedocument.them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_rels/slideLayout8.xml.rels" ContentType="application/vnd.openxmlformats-package.relationships+xml"/>
  <Override PartName="/ppt/slideLayouts/_rels/slideLayout7.xml.rels" ContentType="application/vnd.openxmlformats-package.relationships+xml"/>
  <Override PartName="/ppt/slideLayouts/_rels/slideLayout10.xml.rels" ContentType="application/vnd.openxmlformats-package.relationships+xml"/>
  <Override PartName="/ppt/slideLayouts/_rels/slideLayout2.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11.xml.rels" ContentType="application/vnd.openxmlformats-package.relationships+xml"/>
  <Override PartName="/ppt/slideLayouts/_rels/slideLayout3.xml.rels" ContentType="application/vnd.openxmlformats-package.relationships+xml"/>
  <Override PartName="/ppt/slideLayouts/_rels/slideLayout12.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_rels/slide2.xml.rels" ContentType="application/vnd.openxmlformats-package.relationships+xml"/>
  <Override PartName="/ppt/slides/_rels/slide1.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sldIdLst>
    <p:sldId id="256" r:id="rId3"/>
    <p:sldId id="257" r:id="rId4"/>
  </p:sldIdLst>
  <p:sldSz cx="10080625" cy="5670550"/>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3" name="PlaceHolder 2"/>
          <p:cNvSpPr>
            <a:spLocks noGrp="1"/>
          </p:cNvSpPr>
          <p:nvPr>
            <p:ph type="subTitle"/>
          </p:nvPr>
        </p:nvSpPr>
        <p:spPr>
          <a:xfrm>
            <a:off x="504000" y="1326600"/>
            <a:ext cx="9071640" cy="3288240"/>
          </a:xfrm>
          <a:prstGeom prst="rect">
            <a:avLst/>
          </a:prstGeom>
        </p:spPr>
        <p:txBody>
          <a:bodyPr lIns="0" rIns="0" tIns="0" bIns="0" anchor="ctr"/>
          <a:p>
            <a:pPr algn="ctr"/>
            <a:endParaRPr b="0" lang="es-E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5" name="PlaceHolder 2"/>
          <p:cNvSpPr>
            <a:spLocks noGrp="1"/>
          </p:cNvSpPr>
          <p:nvPr>
            <p:ph type="body"/>
          </p:nvPr>
        </p:nvSpPr>
        <p:spPr>
          <a:xfrm>
            <a:off x="504000" y="1326600"/>
            <a:ext cx="9071640" cy="3288240"/>
          </a:xfrm>
          <a:prstGeom prst="rect">
            <a:avLst/>
          </a:prstGeom>
        </p:spPr>
        <p:txBody>
          <a:bodyPr lIns="0" rIns="0" tIns="0" bIns="0">
            <a:normAutofit/>
          </a:bodyPr>
          <a:p>
            <a:endParaRPr b="0" lang="es-E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7" name="PlaceHolder 2"/>
          <p:cNvSpPr>
            <a:spLocks noGrp="1"/>
          </p:cNvSpPr>
          <p:nvPr>
            <p:ph type="body"/>
          </p:nvPr>
        </p:nvSpPr>
        <p:spPr>
          <a:xfrm>
            <a:off x="504000" y="1326600"/>
            <a:ext cx="4426920" cy="3288240"/>
          </a:xfrm>
          <a:prstGeom prst="rect">
            <a:avLst/>
          </a:prstGeom>
        </p:spPr>
        <p:txBody>
          <a:bodyPr lIns="0" rIns="0" tIns="0" bIns="0">
            <a:normAutofit/>
          </a:bodyPr>
          <a:p>
            <a:endParaRPr b="0" lang="es-ES" sz="3200" spc="-1" strike="noStrike">
              <a:latin typeface="Arial"/>
            </a:endParaRPr>
          </a:p>
        </p:txBody>
      </p:sp>
      <p:sp>
        <p:nvSpPr>
          <p:cNvPr id="8" name="PlaceHolder 3"/>
          <p:cNvSpPr>
            <a:spLocks noGrp="1"/>
          </p:cNvSpPr>
          <p:nvPr>
            <p:ph type="body"/>
          </p:nvPr>
        </p:nvSpPr>
        <p:spPr>
          <a:xfrm>
            <a:off x="5152680" y="1326600"/>
            <a:ext cx="4426920" cy="3288240"/>
          </a:xfrm>
          <a:prstGeom prst="rect">
            <a:avLst/>
          </a:prstGeom>
        </p:spPr>
        <p:txBody>
          <a:bodyPr lIns="0" rIns="0" tIns="0" bIns="0">
            <a:normAutofit/>
          </a:bodyPr>
          <a:p>
            <a:endParaRPr b="0" lang="es-E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504000" y="225720"/>
            <a:ext cx="9070920" cy="4385160"/>
          </a:xfrm>
          <a:prstGeom prst="rect">
            <a:avLst/>
          </a:prstGeom>
        </p:spPr>
        <p:txBody>
          <a:bodyPr lIns="0" rIns="0" tIns="0" bIns="0" anchor="ctr"/>
          <a:p>
            <a:pPr algn="ctr"/>
            <a:endParaRPr b="0" lang="es-E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12" name="PlaceHolder 2"/>
          <p:cNvSpPr>
            <a:spLocks noGrp="1"/>
          </p:cNvSpPr>
          <p:nvPr>
            <p:ph type="body"/>
          </p:nvPr>
        </p:nvSpPr>
        <p:spPr>
          <a:xfrm>
            <a:off x="504000" y="1326600"/>
            <a:ext cx="4426920" cy="1568160"/>
          </a:xfrm>
          <a:prstGeom prst="rect">
            <a:avLst/>
          </a:prstGeom>
        </p:spPr>
        <p:txBody>
          <a:bodyPr lIns="0" rIns="0" tIns="0" bIns="0">
            <a:normAutofit/>
          </a:bodyPr>
          <a:p>
            <a:endParaRPr b="0" lang="es-ES" sz="3200" spc="-1" strike="noStrike">
              <a:latin typeface="Arial"/>
            </a:endParaRPr>
          </a:p>
        </p:txBody>
      </p:sp>
      <p:sp>
        <p:nvSpPr>
          <p:cNvPr id="13" name="PlaceHolder 3"/>
          <p:cNvSpPr>
            <a:spLocks noGrp="1"/>
          </p:cNvSpPr>
          <p:nvPr>
            <p:ph type="body"/>
          </p:nvPr>
        </p:nvSpPr>
        <p:spPr>
          <a:xfrm>
            <a:off x="5152680" y="1326600"/>
            <a:ext cx="4426920" cy="3288240"/>
          </a:xfrm>
          <a:prstGeom prst="rect">
            <a:avLst/>
          </a:prstGeom>
        </p:spPr>
        <p:txBody>
          <a:bodyPr lIns="0" rIns="0" tIns="0" bIns="0">
            <a:normAutofit/>
          </a:bodyPr>
          <a:p>
            <a:endParaRPr b="0" lang="es-ES" sz="3200" spc="-1" strike="noStrike">
              <a:latin typeface="Arial"/>
            </a:endParaRPr>
          </a:p>
        </p:txBody>
      </p:sp>
      <p:sp>
        <p:nvSpPr>
          <p:cNvPr id="14" name="PlaceHolder 4"/>
          <p:cNvSpPr>
            <a:spLocks noGrp="1"/>
          </p:cNvSpPr>
          <p:nvPr>
            <p:ph type="body"/>
          </p:nvPr>
        </p:nvSpPr>
        <p:spPr>
          <a:xfrm>
            <a:off x="504000" y="3044160"/>
            <a:ext cx="4426920" cy="1568160"/>
          </a:xfrm>
          <a:prstGeom prst="rect">
            <a:avLst/>
          </a:prstGeom>
        </p:spPr>
        <p:txBody>
          <a:bodyPr lIns="0" rIns="0" tIns="0" bIns="0">
            <a:normAutofit/>
          </a:bodyPr>
          <a:p>
            <a:endParaRPr b="0" lang="es-E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16" name="PlaceHolder 2"/>
          <p:cNvSpPr>
            <a:spLocks noGrp="1"/>
          </p:cNvSpPr>
          <p:nvPr>
            <p:ph type="body"/>
          </p:nvPr>
        </p:nvSpPr>
        <p:spPr>
          <a:xfrm>
            <a:off x="504000" y="1326600"/>
            <a:ext cx="4426920" cy="3288240"/>
          </a:xfrm>
          <a:prstGeom prst="rect">
            <a:avLst/>
          </a:prstGeom>
        </p:spPr>
        <p:txBody>
          <a:bodyPr lIns="0" rIns="0" tIns="0" bIns="0">
            <a:normAutofit/>
          </a:bodyPr>
          <a:p>
            <a:endParaRPr b="0" lang="es-ES" sz="3200" spc="-1" strike="noStrike">
              <a:latin typeface="Arial"/>
            </a:endParaRPr>
          </a:p>
        </p:txBody>
      </p:sp>
      <p:sp>
        <p:nvSpPr>
          <p:cNvPr id="17" name="PlaceHolder 3"/>
          <p:cNvSpPr>
            <a:spLocks noGrp="1"/>
          </p:cNvSpPr>
          <p:nvPr>
            <p:ph type="body"/>
          </p:nvPr>
        </p:nvSpPr>
        <p:spPr>
          <a:xfrm>
            <a:off x="5152680" y="1326600"/>
            <a:ext cx="4426920" cy="1568160"/>
          </a:xfrm>
          <a:prstGeom prst="rect">
            <a:avLst/>
          </a:prstGeom>
        </p:spPr>
        <p:txBody>
          <a:bodyPr lIns="0" rIns="0" tIns="0" bIns="0">
            <a:normAutofit/>
          </a:bodyPr>
          <a:p>
            <a:endParaRPr b="0" lang="es-ES" sz="3200" spc="-1" strike="noStrike">
              <a:latin typeface="Arial"/>
            </a:endParaRPr>
          </a:p>
        </p:txBody>
      </p:sp>
      <p:sp>
        <p:nvSpPr>
          <p:cNvPr id="18" name="PlaceHolder 4"/>
          <p:cNvSpPr>
            <a:spLocks noGrp="1"/>
          </p:cNvSpPr>
          <p:nvPr>
            <p:ph type="body"/>
          </p:nvPr>
        </p:nvSpPr>
        <p:spPr>
          <a:xfrm>
            <a:off x="5152680" y="3044160"/>
            <a:ext cx="4426920" cy="1568160"/>
          </a:xfrm>
          <a:prstGeom prst="rect">
            <a:avLst/>
          </a:prstGeom>
        </p:spPr>
        <p:txBody>
          <a:bodyPr lIns="0" rIns="0" tIns="0" bIns="0">
            <a:normAutofit/>
          </a:bodyPr>
          <a:p>
            <a:endParaRPr b="0" lang="es-E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20" name="PlaceHolder 2"/>
          <p:cNvSpPr>
            <a:spLocks noGrp="1"/>
          </p:cNvSpPr>
          <p:nvPr>
            <p:ph type="body"/>
          </p:nvPr>
        </p:nvSpPr>
        <p:spPr>
          <a:xfrm>
            <a:off x="504000" y="1326600"/>
            <a:ext cx="4426920" cy="1568160"/>
          </a:xfrm>
          <a:prstGeom prst="rect">
            <a:avLst/>
          </a:prstGeom>
        </p:spPr>
        <p:txBody>
          <a:bodyPr lIns="0" rIns="0" tIns="0" bIns="0">
            <a:normAutofit/>
          </a:bodyPr>
          <a:p>
            <a:endParaRPr b="0" lang="es-ES" sz="3200" spc="-1" strike="noStrike">
              <a:latin typeface="Arial"/>
            </a:endParaRPr>
          </a:p>
        </p:txBody>
      </p:sp>
      <p:sp>
        <p:nvSpPr>
          <p:cNvPr id="21" name="PlaceHolder 3"/>
          <p:cNvSpPr>
            <a:spLocks noGrp="1"/>
          </p:cNvSpPr>
          <p:nvPr>
            <p:ph type="body"/>
          </p:nvPr>
        </p:nvSpPr>
        <p:spPr>
          <a:xfrm>
            <a:off x="5152680" y="1326600"/>
            <a:ext cx="4426920" cy="1568160"/>
          </a:xfrm>
          <a:prstGeom prst="rect">
            <a:avLst/>
          </a:prstGeom>
        </p:spPr>
        <p:txBody>
          <a:bodyPr lIns="0" rIns="0" tIns="0" bIns="0">
            <a:normAutofit/>
          </a:bodyPr>
          <a:p>
            <a:endParaRPr b="0" lang="es-ES" sz="3200" spc="-1" strike="noStrike">
              <a:latin typeface="Arial"/>
            </a:endParaRPr>
          </a:p>
        </p:txBody>
      </p:sp>
      <p:sp>
        <p:nvSpPr>
          <p:cNvPr id="22" name="PlaceHolder 4"/>
          <p:cNvSpPr>
            <a:spLocks noGrp="1"/>
          </p:cNvSpPr>
          <p:nvPr>
            <p:ph type="body"/>
          </p:nvPr>
        </p:nvSpPr>
        <p:spPr>
          <a:xfrm>
            <a:off x="504000" y="3044160"/>
            <a:ext cx="9071640" cy="1568160"/>
          </a:xfrm>
          <a:prstGeom prst="rect">
            <a:avLst/>
          </a:prstGeom>
        </p:spPr>
        <p:txBody>
          <a:bodyPr lIns="0" rIns="0" tIns="0" bIns="0">
            <a:normAutofit/>
          </a:bodyPr>
          <a:p>
            <a:endParaRPr b="0" lang="es-E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24" name="PlaceHolder 2"/>
          <p:cNvSpPr>
            <a:spLocks noGrp="1"/>
          </p:cNvSpPr>
          <p:nvPr>
            <p:ph type="body"/>
          </p:nvPr>
        </p:nvSpPr>
        <p:spPr>
          <a:xfrm>
            <a:off x="504000" y="1326600"/>
            <a:ext cx="9071640" cy="1568160"/>
          </a:xfrm>
          <a:prstGeom prst="rect">
            <a:avLst/>
          </a:prstGeom>
        </p:spPr>
        <p:txBody>
          <a:bodyPr lIns="0" rIns="0" tIns="0" bIns="0">
            <a:normAutofit/>
          </a:bodyPr>
          <a:p>
            <a:endParaRPr b="0" lang="es-ES" sz="3200" spc="-1" strike="noStrike">
              <a:latin typeface="Arial"/>
            </a:endParaRPr>
          </a:p>
        </p:txBody>
      </p:sp>
      <p:sp>
        <p:nvSpPr>
          <p:cNvPr id="25" name="PlaceHolder 3"/>
          <p:cNvSpPr>
            <a:spLocks noGrp="1"/>
          </p:cNvSpPr>
          <p:nvPr>
            <p:ph type="body"/>
          </p:nvPr>
        </p:nvSpPr>
        <p:spPr>
          <a:xfrm>
            <a:off x="504000" y="3044160"/>
            <a:ext cx="9071640" cy="1568160"/>
          </a:xfrm>
          <a:prstGeom prst="rect">
            <a:avLst/>
          </a:prstGeom>
        </p:spPr>
        <p:txBody>
          <a:bodyPr lIns="0" rIns="0" tIns="0" bIns="0">
            <a:normAutofit/>
          </a:bodyPr>
          <a:p>
            <a:endParaRPr b="0" lang="es-E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27" name="PlaceHolder 2"/>
          <p:cNvSpPr>
            <a:spLocks noGrp="1"/>
          </p:cNvSpPr>
          <p:nvPr>
            <p:ph type="body"/>
          </p:nvPr>
        </p:nvSpPr>
        <p:spPr>
          <a:xfrm>
            <a:off x="504000" y="1326600"/>
            <a:ext cx="4426920" cy="1568160"/>
          </a:xfrm>
          <a:prstGeom prst="rect">
            <a:avLst/>
          </a:prstGeom>
        </p:spPr>
        <p:txBody>
          <a:bodyPr lIns="0" rIns="0" tIns="0" bIns="0">
            <a:normAutofit/>
          </a:bodyPr>
          <a:p>
            <a:endParaRPr b="0" lang="es-ES" sz="3200" spc="-1" strike="noStrike">
              <a:latin typeface="Arial"/>
            </a:endParaRPr>
          </a:p>
        </p:txBody>
      </p:sp>
      <p:sp>
        <p:nvSpPr>
          <p:cNvPr id="28" name="PlaceHolder 3"/>
          <p:cNvSpPr>
            <a:spLocks noGrp="1"/>
          </p:cNvSpPr>
          <p:nvPr>
            <p:ph type="body"/>
          </p:nvPr>
        </p:nvSpPr>
        <p:spPr>
          <a:xfrm>
            <a:off x="5152680" y="1326600"/>
            <a:ext cx="4426920" cy="1568160"/>
          </a:xfrm>
          <a:prstGeom prst="rect">
            <a:avLst/>
          </a:prstGeom>
        </p:spPr>
        <p:txBody>
          <a:bodyPr lIns="0" rIns="0" tIns="0" bIns="0">
            <a:normAutofit/>
          </a:bodyPr>
          <a:p>
            <a:endParaRPr b="0" lang="es-ES" sz="3200" spc="-1" strike="noStrike">
              <a:latin typeface="Arial"/>
            </a:endParaRPr>
          </a:p>
        </p:txBody>
      </p:sp>
      <p:sp>
        <p:nvSpPr>
          <p:cNvPr id="29" name="PlaceHolder 4"/>
          <p:cNvSpPr>
            <a:spLocks noGrp="1"/>
          </p:cNvSpPr>
          <p:nvPr>
            <p:ph type="body"/>
          </p:nvPr>
        </p:nvSpPr>
        <p:spPr>
          <a:xfrm>
            <a:off x="504000" y="3044160"/>
            <a:ext cx="4426920" cy="1568160"/>
          </a:xfrm>
          <a:prstGeom prst="rect">
            <a:avLst/>
          </a:prstGeom>
        </p:spPr>
        <p:txBody>
          <a:bodyPr lIns="0" rIns="0" tIns="0" bIns="0">
            <a:normAutofit/>
          </a:bodyPr>
          <a:p>
            <a:endParaRPr b="0" lang="es-ES" sz="3200" spc="-1" strike="noStrike">
              <a:latin typeface="Arial"/>
            </a:endParaRPr>
          </a:p>
        </p:txBody>
      </p:sp>
      <p:sp>
        <p:nvSpPr>
          <p:cNvPr id="30" name="PlaceHolder 5"/>
          <p:cNvSpPr>
            <a:spLocks noGrp="1"/>
          </p:cNvSpPr>
          <p:nvPr>
            <p:ph type="body"/>
          </p:nvPr>
        </p:nvSpPr>
        <p:spPr>
          <a:xfrm>
            <a:off x="5152680" y="3044160"/>
            <a:ext cx="4426920" cy="1568160"/>
          </a:xfrm>
          <a:prstGeom prst="rect">
            <a:avLst/>
          </a:prstGeom>
        </p:spPr>
        <p:txBody>
          <a:bodyPr lIns="0" rIns="0" tIns="0" bIns="0">
            <a:normAutofit/>
          </a:bodyPr>
          <a:p>
            <a:endParaRPr b="0" lang="es-E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504000" y="225720"/>
            <a:ext cx="9070920" cy="945720"/>
          </a:xfrm>
          <a:prstGeom prst="rect">
            <a:avLst/>
          </a:prstGeom>
        </p:spPr>
        <p:txBody>
          <a:bodyPr lIns="0" rIns="0" tIns="0" bIns="0" anchor="ctr"/>
          <a:p>
            <a:pPr algn="ctr"/>
            <a:endParaRPr b="0" lang="es-ES" sz="4400" spc="-1" strike="noStrike">
              <a:latin typeface="Arial"/>
            </a:endParaRPr>
          </a:p>
        </p:txBody>
      </p:sp>
      <p:sp>
        <p:nvSpPr>
          <p:cNvPr id="32" name="PlaceHolder 2"/>
          <p:cNvSpPr>
            <a:spLocks noGrp="1"/>
          </p:cNvSpPr>
          <p:nvPr>
            <p:ph type="body"/>
          </p:nvPr>
        </p:nvSpPr>
        <p:spPr>
          <a:xfrm>
            <a:off x="504000" y="1326600"/>
            <a:ext cx="2920680" cy="1568160"/>
          </a:xfrm>
          <a:prstGeom prst="rect">
            <a:avLst/>
          </a:prstGeom>
        </p:spPr>
        <p:txBody>
          <a:bodyPr lIns="0" rIns="0" tIns="0" bIns="0">
            <a:normAutofit/>
          </a:bodyPr>
          <a:p>
            <a:endParaRPr b="0" lang="es-ES" sz="3200" spc="-1" strike="noStrike">
              <a:latin typeface="Arial"/>
            </a:endParaRPr>
          </a:p>
        </p:txBody>
      </p:sp>
      <p:sp>
        <p:nvSpPr>
          <p:cNvPr id="33" name="PlaceHolder 3"/>
          <p:cNvSpPr>
            <a:spLocks noGrp="1"/>
          </p:cNvSpPr>
          <p:nvPr>
            <p:ph type="body"/>
          </p:nvPr>
        </p:nvSpPr>
        <p:spPr>
          <a:xfrm>
            <a:off x="3571200" y="1326600"/>
            <a:ext cx="2920680" cy="1568160"/>
          </a:xfrm>
          <a:prstGeom prst="rect">
            <a:avLst/>
          </a:prstGeom>
        </p:spPr>
        <p:txBody>
          <a:bodyPr lIns="0" rIns="0" tIns="0" bIns="0">
            <a:normAutofit/>
          </a:bodyPr>
          <a:p>
            <a:endParaRPr b="0" lang="es-ES" sz="3200" spc="-1" strike="noStrike">
              <a:latin typeface="Arial"/>
            </a:endParaRPr>
          </a:p>
        </p:txBody>
      </p:sp>
      <p:sp>
        <p:nvSpPr>
          <p:cNvPr id="34" name="PlaceHolder 4"/>
          <p:cNvSpPr>
            <a:spLocks noGrp="1"/>
          </p:cNvSpPr>
          <p:nvPr>
            <p:ph type="body"/>
          </p:nvPr>
        </p:nvSpPr>
        <p:spPr>
          <a:xfrm>
            <a:off x="6638040" y="1326600"/>
            <a:ext cx="2920680" cy="1568160"/>
          </a:xfrm>
          <a:prstGeom prst="rect">
            <a:avLst/>
          </a:prstGeom>
        </p:spPr>
        <p:txBody>
          <a:bodyPr lIns="0" rIns="0" tIns="0" bIns="0">
            <a:normAutofit/>
          </a:bodyPr>
          <a:p>
            <a:endParaRPr b="0" lang="es-ES" sz="3200" spc="-1" strike="noStrike">
              <a:latin typeface="Arial"/>
            </a:endParaRPr>
          </a:p>
        </p:txBody>
      </p:sp>
      <p:sp>
        <p:nvSpPr>
          <p:cNvPr id="35" name="PlaceHolder 5"/>
          <p:cNvSpPr>
            <a:spLocks noGrp="1"/>
          </p:cNvSpPr>
          <p:nvPr>
            <p:ph type="body"/>
          </p:nvPr>
        </p:nvSpPr>
        <p:spPr>
          <a:xfrm>
            <a:off x="504000" y="3044160"/>
            <a:ext cx="2920680" cy="1568160"/>
          </a:xfrm>
          <a:prstGeom prst="rect">
            <a:avLst/>
          </a:prstGeom>
        </p:spPr>
        <p:txBody>
          <a:bodyPr lIns="0" rIns="0" tIns="0" bIns="0">
            <a:normAutofit/>
          </a:bodyPr>
          <a:p>
            <a:endParaRPr b="0" lang="es-ES" sz="3200" spc="-1" strike="noStrike">
              <a:latin typeface="Arial"/>
            </a:endParaRPr>
          </a:p>
        </p:txBody>
      </p:sp>
      <p:sp>
        <p:nvSpPr>
          <p:cNvPr id="36" name="PlaceHolder 6"/>
          <p:cNvSpPr>
            <a:spLocks noGrp="1"/>
          </p:cNvSpPr>
          <p:nvPr>
            <p:ph type="body"/>
          </p:nvPr>
        </p:nvSpPr>
        <p:spPr>
          <a:xfrm>
            <a:off x="3571200" y="3044160"/>
            <a:ext cx="2920680" cy="1568160"/>
          </a:xfrm>
          <a:prstGeom prst="rect">
            <a:avLst/>
          </a:prstGeom>
        </p:spPr>
        <p:txBody>
          <a:bodyPr lIns="0" rIns="0" tIns="0" bIns="0">
            <a:normAutofit/>
          </a:bodyPr>
          <a:p>
            <a:endParaRPr b="0" lang="es-ES" sz="3200" spc="-1" strike="noStrike">
              <a:latin typeface="Arial"/>
            </a:endParaRPr>
          </a:p>
        </p:txBody>
      </p:sp>
      <p:sp>
        <p:nvSpPr>
          <p:cNvPr id="37" name="PlaceHolder 7"/>
          <p:cNvSpPr>
            <a:spLocks noGrp="1"/>
          </p:cNvSpPr>
          <p:nvPr>
            <p:ph type="body"/>
          </p:nvPr>
        </p:nvSpPr>
        <p:spPr>
          <a:xfrm>
            <a:off x="6638040" y="3044160"/>
            <a:ext cx="2920680" cy="1568160"/>
          </a:xfrm>
          <a:prstGeom prst="rect">
            <a:avLst/>
          </a:prstGeom>
        </p:spPr>
        <p:txBody>
          <a:bodyPr lIns="0" rIns="0" tIns="0" bIns="0">
            <a:normAutofit/>
          </a:bodyPr>
          <a:p>
            <a:endParaRPr b="0" lang="es-E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504000" y="225720"/>
            <a:ext cx="9070920" cy="945720"/>
          </a:xfrm>
          <a:prstGeom prst="rect">
            <a:avLst/>
          </a:prstGeom>
        </p:spPr>
        <p:txBody>
          <a:bodyPr lIns="0" rIns="0" tIns="0" bIns="0" anchor="ctr"/>
          <a:p>
            <a:r>
              <a:rPr b="0" lang="es-ES" sz="1800" spc="-1" strike="noStrike">
                <a:latin typeface="Arial"/>
              </a:rPr>
              <a:t>Pulse para editar el formato del texto de título</a:t>
            </a:r>
            <a:endParaRPr b="0" lang="es-ES" sz="1800" spc="-1" strike="noStrike">
              <a:latin typeface="Arial"/>
            </a:endParaRPr>
          </a:p>
        </p:txBody>
      </p:sp>
      <p:sp>
        <p:nvSpPr>
          <p:cNvPr id="1" name="PlaceHolder 2"/>
          <p:cNvSpPr>
            <a:spLocks noGrp="1"/>
          </p:cNvSpPr>
          <p:nvPr>
            <p:ph type="body"/>
          </p:nvPr>
        </p:nvSpPr>
        <p:spPr>
          <a:xfrm>
            <a:off x="504000" y="1326600"/>
            <a:ext cx="9071640" cy="328824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s-ES" sz="1800" spc="-1" strike="noStrike">
                <a:latin typeface="Arial"/>
              </a:rPr>
              <a:t>Pulse para editar el formato de esquema del texto</a:t>
            </a:r>
            <a:endParaRPr b="0" lang="es-ES" sz="1800" spc="-1" strike="noStrike">
              <a:latin typeface="Arial"/>
            </a:endParaRPr>
          </a:p>
          <a:p>
            <a:pPr lvl="1" marL="864000" indent="-324000">
              <a:spcBef>
                <a:spcPts val="1134"/>
              </a:spcBef>
              <a:buClr>
                <a:srgbClr val="000000"/>
              </a:buClr>
              <a:buSzPct val="75000"/>
              <a:buFont typeface="Symbol" charset="2"/>
              <a:buChar char=""/>
            </a:pPr>
            <a:r>
              <a:rPr b="0" lang="es-ES" sz="1800" spc="-1" strike="noStrike">
                <a:latin typeface="Arial"/>
              </a:rPr>
              <a:t>Segundo nivel del esquema</a:t>
            </a:r>
            <a:endParaRPr b="0" lang="es-ES" sz="1800" spc="-1" strike="noStrike">
              <a:latin typeface="Arial"/>
            </a:endParaRPr>
          </a:p>
          <a:p>
            <a:pPr lvl="2" marL="1296000" indent="-288000">
              <a:spcBef>
                <a:spcPts val="850"/>
              </a:spcBef>
              <a:buClr>
                <a:srgbClr val="000000"/>
              </a:buClr>
              <a:buSzPct val="45000"/>
              <a:buFont typeface="Wingdings" charset="2"/>
              <a:buChar char=""/>
            </a:pPr>
            <a:r>
              <a:rPr b="0" lang="es-ES" sz="1800" spc="-1" strike="noStrike">
                <a:latin typeface="Arial"/>
              </a:rPr>
              <a:t>Tercer nivel del esquema</a:t>
            </a:r>
            <a:endParaRPr b="0" lang="es-ES" sz="1800" spc="-1" strike="noStrike">
              <a:latin typeface="Arial"/>
            </a:endParaRPr>
          </a:p>
          <a:p>
            <a:pPr lvl="3" marL="1728000" indent="-216000">
              <a:spcBef>
                <a:spcPts val="567"/>
              </a:spcBef>
              <a:buClr>
                <a:srgbClr val="000000"/>
              </a:buClr>
              <a:buSzPct val="75000"/>
              <a:buFont typeface="Symbol" charset="2"/>
              <a:buChar char=""/>
            </a:pPr>
            <a:r>
              <a:rPr b="0" lang="es-ES" sz="1800" spc="-1" strike="noStrike">
                <a:latin typeface="Arial"/>
              </a:rPr>
              <a:t>Cuarto nivel del esquema</a:t>
            </a:r>
            <a:endParaRPr b="0" lang="es-ES" sz="1800" spc="-1" strike="noStrike">
              <a:latin typeface="Arial"/>
            </a:endParaRPr>
          </a:p>
          <a:p>
            <a:pPr lvl="4" marL="2160000" indent="-216000">
              <a:spcBef>
                <a:spcPts val="283"/>
              </a:spcBef>
              <a:buClr>
                <a:srgbClr val="000000"/>
              </a:buClr>
              <a:buSzPct val="45000"/>
              <a:buFont typeface="Wingdings" charset="2"/>
              <a:buChar char=""/>
            </a:pPr>
            <a:r>
              <a:rPr b="0" lang="es-ES" sz="1800" spc="-1" strike="noStrike">
                <a:latin typeface="Arial"/>
              </a:rPr>
              <a:t>Quinto nivel del esquema</a:t>
            </a:r>
            <a:endParaRPr b="0" lang="es-ES" sz="1800" spc="-1" strike="noStrike">
              <a:latin typeface="Arial"/>
            </a:endParaRPr>
          </a:p>
          <a:p>
            <a:pPr lvl="5" marL="2592000" indent="-216000">
              <a:spcBef>
                <a:spcPts val="283"/>
              </a:spcBef>
              <a:buClr>
                <a:srgbClr val="000000"/>
              </a:buClr>
              <a:buSzPct val="45000"/>
              <a:buFont typeface="Wingdings" charset="2"/>
              <a:buChar char=""/>
            </a:pPr>
            <a:r>
              <a:rPr b="0" lang="es-ES" sz="1800" spc="-1" strike="noStrike">
                <a:latin typeface="Arial"/>
              </a:rPr>
              <a:t>Sexto nivel del esquema</a:t>
            </a:r>
            <a:endParaRPr b="0" lang="es-ES" sz="1800" spc="-1" strike="noStrike">
              <a:latin typeface="Arial"/>
            </a:endParaRPr>
          </a:p>
          <a:p>
            <a:pPr lvl="6" marL="3024000" indent="-216000">
              <a:spcBef>
                <a:spcPts val="283"/>
              </a:spcBef>
              <a:buClr>
                <a:srgbClr val="000000"/>
              </a:buClr>
              <a:buSzPct val="45000"/>
              <a:buFont typeface="Wingdings" charset="2"/>
              <a:buChar char=""/>
            </a:pPr>
            <a:r>
              <a:rPr b="0" lang="es-ES" sz="1800" spc="-1" strike="noStrike">
                <a:latin typeface="Arial"/>
              </a:rPr>
              <a:t>Séptimo nivel del esquema</a:t>
            </a:r>
            <a:endParaRPr b="0" lang="es-ES" sz="18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slideLayout" Target="../slideLayouts/slideLayout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 name="CustomShape 1"/>
          <p:cNvSpPr/>
          <p:nvPr/>
        </p:nvSpPr>
        <p:spPr>
          <a:xfrm flipV="1">
            <a:off x="1800" y="-1080"/>
            <a:ext cx="10079280" cy="1007280"/>
          </a:xfrm>
          <a:prstGeom prst="rect">
            <a:avLst/>
          </a:prstGeom>
          <a:solidFill>
            <a:srgbClr val="005594"/>
          </a:solidFill>
          <a:ln>
            <a:noFill/>
          </a:ln>
        </p:spPr>
        <p:style>
          <a:lnRef idx="0"/>
          <a:fillRef idx="0"/>
          <a:effectRef idx="0"/>
          <a:fontRef idx="minor"/>
        </p:style>
      </p:sp>
      <p:sp>
        <p:nvSpPr>
          <p:cNvPr id="39" name="CustomShape 2"/>
          <p:cNvSpPr/>
          <p:nvPr/>
        </p:nvSpPr>
        <p:spPr>
          <a:xfrm>
            <a:off x="0" y="7200"/>
            <a:ext cx="10079280" cy="6562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1800" spc="-1" strike="noStrike">
                <a:solidFill>
                  <a:srgbClr val="ffffff"/>
                </a:solidFill>
                <a:latin typeface="Arial"/>
                <a:ea typeface="DejaVu Sans"/>
              </a:rPr>
              <a:t>La influencia del tabaco sobre la expresión  génica en el adenocarcinoma de pulmón</a:t>
            </a:r>
            <a:endParaRPr b="0" lang="es-ES" sz="1800" spc="-1" strike="noStrike">
              <a:latin typeface="Arial"/>
            </a:endParaRPr>
          </a:p>
        </p:txBody>
      </p:sp>
      <p:sp>
        <p:nvSpPr>
          <p:cNvPr id="40" name="CustomShape 3"/>
          <p:cNvSpPr/>
          <p:nvPr/>
        </p:nvSpPr>
        <p:spPr>
          <a:xfrm>
            <a:off x="86400" y="432000"/>
            <a:ext cx="9906840" cy="231480"/>
          </a:xfrm>
          <a:prstGeom prst="rect">
            <a:avLst/>
          </a:prstGeom>
          <a:noFill/>
          <a:ln>
            <a:solidFill>
              <a:srgbClr val="3465a4"/>
            </a:solidFill>
          </a:ln>
        </p:spPr>
        <p:style>
          <a:lnRef idx="0"/>
          <a:fillRef idx="0"/>
          <a:effectRef idx="0"/>
          <a:fontRef idx="minor"/>
        </p:style>
        <p:txBody>
          <a:bodyPr lIns="90000" rIns="90000" tIns="45000" bIns="45000"/>
          <a:p>
            <a:pPr algn="ctr">
              <a:lnSpc>
                <a:spcPct val="100000"/>
              </a:lnSpc>
            </a:pPr>
            <a:r>
              <a:rPr b="0" lang="es-ES" sz="1000" spc="-1" strike="noStrike">
                <a:solidFill>
                  <a:srgbClr val="ffffff"/>
                </a:solidFill>
                <a:latin typeface="Arial"/>
                <a:ea typeface="Times New Roman"/>
              </a:rPr>
              <a:t>M. Arroyo Varela</a:t>
            </a:r>
            <a:r>
              <a:rPr b="0" lang="es-ES" sz="1000" spc="-1" strike="noStrike" baseline="33000">
                <a:solidFill>
                  <a:srgbClr val="ffffff"/>
                </a:solidFill>
                <a:latin typeface="Arial"/>
                <a:ea typeface="Times New Roman"/>
              </a:rPr>
              <a:t>1</a:t>
            </a:r>
            <a:r>
              <a:rPr b="0" lang="es-ES" sz="1000" spc="-1" strike="noStrike">
                <a:solidFill>
                  <a:srgbClr val="ffffff"/>
                </a:solidFill>
                <a:latin typeface="Arial"/>
                <a:ea typeface="Times New Roman"/>
              </a:rPr>
              <a:t>, E. Salcedo Lobera</a:t>
            </a:r>
            <a:r>
              <a:rPr b="0" lang="es-ES" sz="1000" spc="-1" strike="noStrike" baseline="33000">
                <a:solidFill>
                  <a:srgbClr val="ffffff"/>
                </a:solidFill>
                <a:latin typeface="Arial"/>
                <a:ea typeface="Times New Roman"/>
              </a:rPr>
              <a:t>1</a:t>
            </a:r>
            <a:r>
              <a:rPr b="0" lang="es-ES" sz="1000" spc="-1" strike="noStrike">
                <a:solidFill>
                  <a:srgbClr val="ffffff"/>
                </a:solidFill>
                <a:latin typeface="Arial"/>
                <a:ea typeface="Times New Roman"/>
              </a:rPr>
              <a:t>, R. Bautista Moreno</a:t>
            </a:r>
            <a:r>
              <a:rPr b="0" lang="es-ES" sz="1000" spc="-1" strike="noStrike" baseline="33000">
                <a:solidFill>
                  <a:srgbClr val="ffffff"/>
                </a:solidFill>
                <a:latin typeface="Arial"/>
                <a:ea typeface="Times New Roman"/>
              </a:rPr>
              <a:t>2, </a:t>
            </a:r>
            <a:r>
              <a:rPr b="0" lang="es-ES" sz="1000" spc="-1" strike="noStrike">
                <a:solidFill>
                  <a:srgbClr val="ffffff"/>
                </a:solidFill>
                <a:latin typeface="Arial"/>
                <a:ea typeface="Times New Roman"/>
              </a:rPr>
              <a:t>R. Larrosa Jiménez</a:t>
            </a:r>
            <a:r>
              <a:rPr b="0" lang="es-ES" sz="1000" spc="-1" strike="noStrike" baseline="33000">
                <a:solidFill>
                  <a:srgbClr val="ffffff"/>
                </a:solidFill>
                <a:latin typeface="Arial"/>
                <a:ea typeface="Times New Roman"/>
              </a:rPr>
              <a:t>3</a:t>
            </a:r>
            <a:r>
              <a:rPr b="0" lang="es-ES" sz="1000" spc="-1" strike="noStrike">
                <a:solidFill>
                  <a:srgbClr val="ffffff"/>
                </a:solidFill>
                <a:latin typeface="Arial"/>
                <a:ea typeface="Times New Roman"/>
              </a:rPr>
              <a:t>, M. A. Cobo Dols</a:t>
            </a:r>
            <a:r>
              <a:rPr b="0" lang="es-ES" sz="1000" spc="-1" strike="noStrike" baseline="33000">
                <a:solidFill>
                  <a:srgbClr val="ffffff"/>
                </a:solidFill>
                <a:latin typeface="Arial"/>
                <a:ea typeface="Times New Roman"/>
              </a:rPr>
              <a:t>4</a:t>
            </a:r>
            <a:r>
              <a:rPr b="0" lang="es-ES" sz="1000" spc="-1" strike="noStrike">
                <a:solidFill>
                  <a:srgbClr val="ffffff"/>
                </a:solidFill>
                <a:latin typeface="Arial"/>
                <a:ea typeface="Times New Roman"/>
              </a:rPr>
              <a:t>, M. G. Claros Díaz</a:t>
            </a:r>
            <a:r>
              <a:rPr b="0" lang="es-ES" sz="1000" spc="-1" strike="noStrike" baseline="33000">
                <a:solidFill>
                  <a:srgbClr val="ffffff"/>
                </a:solidFill>
                <a:latin typeface="Arial"/>
                <a:ea typeface="Times New Roman"/>
              </a:rPr>
              <a:t>5</a:t>
            </a:r>
            <a:endParaRPr b="0" lang="es-ES" sz="1000" spc="-1" strike="noStrike">
              <a:latin typeface="Arial"/>
            </a:endParaRPr>
          </a:p>
        </p:txBody>
      </p:sp>
      <p:sp>
        <p:nvSpPr>
          <p:cNvPr id="41" name="CustomShape 4"/>
          <p:cNvSpPr/>
          <p:nvPr/>
        </p:nvSpPr>
        <p:spPr>
          <a:xfrm>
            <a:off x="1800" y="656280"/>
            <a:ext cx="9933480" cy="495000"/>
          </a:xfrm>
          <a:prstGeom prst="rect">
            <a:avLst/>
          </a:prstGeom>
          <a:noFill/>
          <a:ln>
            <a:noFill/>
          </a:ln>
        </p:spPr>
        <p:style>
          <a:lnRef idx="0"/>
          <a:fillRef idx="0"/>
          <a:effectRef idx="0"/>
          <a:fontRef idx="minor"/>
        </p:style>
        <p:txBody>
          <a:bodyPr lIns="90000" rIns="90000" tIns="45000" bIns="45000"/>
          <a:p>
            <a:pPr algn="ctr">
              <a:lnSpc>
                <a:spcPct val="100000"/>
              </a:lnSpc>
            </a:pPr>
            <a:r>
              <a:rPr b="0" i="1" lang="es-ES" sz="700" spc="-1" strike="noStrike" baseline="33000">
                <a:solidFill>
                  <a:srgbClr val="ffffff"/>
                </a:solidFill>
                <a:latin typeface="Arial"/>
                <a:ea typeface="Arial"/>
              </a:rPr>
              <a:t>1</a:t>
            </a:r>
            <a:r>
              <a:rPr b="0" i="1" lang="es-ES" sz="700" spc="-1" strike="noStrike">
                <a:solidFill>
                  <a:srgbClr val="ffffff"/>
                </a:solidFill>
                <a:latin typeface="Arial"/>
                <a:ea typeface="Arial"/>
              </a:rPr>
              <a:t>UGC Médico Quirúrgica de Enfermedades Respiratorias. Hospital Regional de Málaga., </a:t>
            </a:r>
            <a:r>
              <a:rPr b="0" i="1" lang="es-ES" sz="700" spc="-1" strike="noStrike" baseline="33000">
                <a:solidFill>
                  <a:srgbClr val="ffffff"/>
                </a:solidFill>
                <a:latin typeface="Arial"/>
                <a:ea typeface="Arial"/>
              </a:rPr>
              <a:t>2</a:t>
            </a:r>
            <a:r>
              <a:rPr b="0" i="1" lang="es-ES" sz="700" spc="-1" strike="noStrike">
                <a:solidFill>
                  <a:srgbClr val="ffffff"/>
                </a:solidFill>
                <a:latin typeface="Arial"/>
                <a:ea typeface="Arial"/>
              </a:rPr>
              <a:t>Plataforma Andaluza de Bioinformática-SCBI. Universidad de Málaga, </a:t>
            </a:r>
            <a:r>
              <a:rPr b="0" i="1" lang="es-ES" sz="700" spc="-1" strike="noStrike" baseline="33000">
                <a:solidFill>
                  <a:srgbClr val="ffffff"/>
                </a:solidFill>
                <a:latin typeface="Arial"/>
                <a:ea typeface="Arial"/>
              </a:rPr>
              <a:t>3</a:t>
            </a:r>
            <a:r>
              <a:rPr b="0" i="1" lang="es-ES" sz="700" spc="-1" strike="noStrike">
                <a:solidFill>
                  <a:srgbClr val="ffffff"/>
                </a:solidFill>
                <a:latin typeface="Arial"/>
                <a:ea typeface="Arial"/>
              </a:rPr>
              <a:t>Dpto. Arquitectura de Computadores. Universidad de Málaga</a:t>
            </a:r>
            <a:r>
              <a:rPr b="0" i="1" lang="es-ES" sz="700" spc="-1" strike="noStrike" baseline="33000">
                <a:solidFill>
                  <a:srgbClr val="ffffff"/>
                </a:solidFill>
                <a:latin typeface="Arial"/>
                <a:ea typeface="Arial"/>
              </a:rPr>
              <a:t>,</a:t>
            </a:r>
            <a:r>
              <a:rPr b="0" i="1" lang="es-ES" sz="700" spc="-1" strike="noStrike">
                <a:solidFill>
                  <a:srgbClr val="ffffff"/>
                </a:solidFill>
                <a:latin typeface="Arial"/>
                <a:ea typeface="Arial"/>
              </a:rPr>
              <a:t> </a:t>
            </a:r>
            <a:r>
              <a:rPr b="0" i="1" lang="es-ES" sz="700" spc="-1" strike="noStrike" baseline="33000">
                <a:solidFill>
                  <a:srgbClr val="ffffff"/>
                </a:solidFill>
                <a:latin typeface="Arial"/>
                <a:ea typeface="Arial"/>
              </a:rPr>
              <a:t>4</a:t>
            </a:r>
            <a:r>
              <a:rPr b="0" i="1" lang="es-ES" sz="700" spc="-1" strike="noStrike">
                <a:solidFill>
                  <a:srgbClr val="ffffff"/>
                </a:solidFill>
                <a:latin typeface="Arial"/>
                <a:ea typeface="Arial"/>
              </a:rPr>
              <a:t>UGC Oncología Médica. Hospital Regional de Málaga - Málaga (Spain), </a:t>
            </a:r>
            <a:r>
              <a:rPr b="0" i="1" lang="es-ES" sz="700" spc="-1" strike="noStrike" baseline="33000">
                <a:solidFill>
                  <a:srgbClr val="ffffff"/>
                </a:solidFill>
                <a:latin typeface="Arial"/>
                <a:ea typeface="Arial"/>
              </a:rPr>
              <a:t>5</a:t>
            </a:r>
            <a:r>
              <a:rPr b="0" i="1" lang="es-ES" sz="700" spc="-1" strike="noStrike">
                <a:solidFill>
                  <a:srgbClr val="ffffff"/>
                </a:solidFill>
                <a:latin typeface="Arial"/>
                <a:ea typeface="Arial"/>
              </a:rPr>
              <a:t>Dpto. Biología Molecular y Bioquímica. Universidad de Málaga - Málaga (Spain)</a:t>
            </a:r>
            <a:endParaRPr b="0" lang="es-ES" sz="700" spc="-1" strike="noStrike">
              <a:latin typeface="Arial"/>
            </a:endParaRPr>
          </a:p>
        </p:txBody>
      </p:sp>
      <p:grpSp>
        <p:nvGrpSpPr>
          <p:cNvPr id="42" name="Group 5"/>
          <p:cNvGrpSpPr/>
          <p:nvPr/>
        </p:nvGrpSpPr>
        <p:grpSpPr>
          <a:xfrm>
            <a:off x="2581200" y="5184000"/>
            <a:ext cx="442080" cy="412920"/>
            <a:chOff x="2581200" y="5184000"/>
            <a:chExt cx="442080" cy="412920"/>
          </a:xfrm>
        </p:grpSpPr>
        <p:sp>
          <p:nvSpPr>
            <p:cNvPr id="43" name="CustomShape 6"/>
            <p:cNvSpPr/>
            <p:nvPr/>
          </p:nvSpPr>
          <p:spPr>
            <a:xfrm>
              <a:off x="2581200" y="5184000"/>
              <a:ext cx="442080" cy="412920"/>
            </a:xfrm>
            <a:prstGeom prst="rect">
              <a:avLst/>
            </a:prstGeom>
            <a:solidFill>
              <a:srgbClr val="ffffff"/>
            </a:solidFill>
            <a:ln w="25560">
              <a:solidFill>
                <a:srgbClr val="00cc99"/>
              </a:solidFill>
              <a:round/>
            </a:ln>
          </p:spPr>
          <p:style>
            <a:lnRef idx="0"/>
            <a:fillRef idx="0"/>
            <a:effectRef idx="0"/>
            <a:fontRef idx="minor"/>
          </p:style>
        </p:sp>
        <p:pic>
          <p:nvPicPr>
            <p:cNvPr id="44" name="pasted-image.tiff" descr=""/>
            <p:cNvPicPr/>
            <p:nvPr/>
          </p:nvPicPr>
          <p:blipFill>
            <a:blip r:embed="rId1"/>
            <a:stretch/>
          </p:blipFill>
          <p:spPr>
            <a:xfrm>
              <a:off x="2615400" y="5196240"/>
              <a:ext cx="399960" cy="370080"/>
            </a:xfrm>
            <a:prstGeom prst="rect">
              <a:avLst/>
            </a:prstGeom>
            <a:ln>
              <a:noFill/>
            </a:ln>
          </p:spPr>
        </p:pic>
      </p:grpSp>
      <p:pic>
        <p:nvPicPr>
          <p:cNvPr id="45" name="pasted-image.png" descr=""/>
          <p:cNvPicPr/>
          <p:nvPr/>
        </p:nvPicPr>
        <p:blipFill>
          <a:blip r:embed="rId2"/>
          <a:stretch/>
        </p:blipFill>
        <p:spPr>
          <a:xfrm>
            <a:off x="11880" y="5186880"/>
            <a:ext cx="553680" cy="448920"/>
          </a:xfrm>
          <a:prstGeom prst="rect">
            <a:avLst/>
          </a:prstGeom>
          <a:ln>
            <a:noFill/>
          </a:ln>
        </p:spPr>
      </p:pic>
      <p:pic>
        <p:nvPicPr>
          <p:cNvPr id="46" name="logo-scbi.tif" descr=""/>
          <p:cNvPicPr/>
          <p:nvPr/>
        </p:nvPicPr>
        <p:blipFill>
          <a:blip r:embed="rId3"/>
          <a:stretch/>
        </p:blipFill>
        <p:spPr>
          <a:xfrm>
            <a:off x="636840" y="5186880"/>
            <a:ext cx="553680" cy="400680"/>
          </a:xfrm>
          <a:prstGeom prst="rect">
            <a:avLst/>
          </a:prstGeom>
          <a:ln>
            <a:noFill/>
          </a:ln>
        </p:spPr>
      </p:pic>
      <p:pic>
        <p:nvPicPr>
          <p:cNvPr id="47" name="pasted-image.tiff" descr=""/>
          <p:cNvPicPr/>
          <p:nvPr/>
        </p:nvPicPr>
        <p:blipFill>
          <a:blip r:embed="rId4"/>
          <a:stretch/>
        </p:blipFill>
        <p:spPr>
          <a:xfrm>
            <a:off x="1312920" y="5202360"/>
            <a:ext cx="1210680" cy="387720"/>
          </a:xfrm>
          <a:prstGeom prst="rect">
            <a:avLst/>
          </a:prstGeom>
          <a:ln>
            <a:noFill/>
          </a:ln>
        </p:spPr>
      </p:pic>
      <p:sp>
        <p:nvSpPr>
          <p:cNvPr id="48" name="CustomShape 7"/>
          <p:cNvSpPr/>
          <p:nvPr/>
        </p:nvSpPr>
        <p:spPr>
          <a:xfrm>
            <a:off x="164160" y="1378080"/>
            <a:ext cx="6459120" cy="1454760"/>
          </a:xfrm>
          <a:prstGeom prst="rect">
            <a:avLst/>
          </a:prstGeom>
          <a:noFill/>
          <a:ln>
            <a:noFill/>
          </a:ln>
        </p:spPr>
        <p:style>
          <a:lnRef idx="0"/>
          <a:fillRef idx="0"/>
          <a:effectRef idx="0"/>
          <a:fontRef idx="minor"/>
        </p:style>
        <p:txBody>
          <a:bodyPr lIns="90000" rIns="90000" tIns="45000" bIns="45000"/>
          <a:p>
            <a:pPr algn="just">
              <a:lnSpc>
                <a:spcPct val="100000"/>
              </a:lnSpc>
              <a:spcBef>
                <a:spcPts val="1191"/>
              </a:spcBef>
              <a:spcAft>
                <a:spcPts val="992"/>
              </a:spcAft>
            </a:pPr>
            <a:r>
              <a:rPr b="0" lang="es-ES" sz="1200" spc="-1" strike="noStrike">
                <a:solidFill>
                  <a:srgbClr val="000000"/>
                </a:solidFill>
                <a:latin typeface="Arial"/>
                <a:ea typeface="DejaVu Sans"/>
              </a:rPr>
              <a:t>El cáncer de pulmón tiene una elevada prevalencia y mortalidad. Su factor de riesgo más importante es el tabaquismo. El adenocarcinoma constituye en la actualidad el tipo histológio más frecuente. Aunque su incidencia es mayor en población fumadora, tiene la pecualiridad de ser el más frecuente en población no fumadora. Por tanto, resulta interesante poder valorar qué alteraciones genéticas se producen en este tumor y cuáles de ellas pueden ser atribuibles a este hábito tóxico.</a:t>
            </a:r>
            <a:endParaRPr b="0" lang="es-ES" sz="1200" spc="-1" strike="noStrike">
              <a:latin typeface="Arial"/>
            </a:endParaRPr>
          </a:p>
        </p:txBody>
      </p:sp>
      <p:sp>
        <p:nvSpPr>
          <p:cNvPr id="49" name="CustomShape 8"/>
          <p:cNvSpPr/>
          <p:nvPr/>
        </p:nvSpPr>
        <p:spPr>
          <a:xfrm>
            <a:off x="164160" y="1080000"/>
            <a:ext cx="1881000" cy="626040"/>
          </a:xfrm>
          <a:prstGeom prst="rect">
            <a:avLst/>
          </a:prstGeom>
          <a:noFill/>
          <a:ln>
            <a:noFill/>
          </a:ln>
        </p:spPr>
        <p:style>
          <a:lnRef idx="0"/>
          <a:fillRef idx="0"/>
          <a:effectRef idx="0"/>
          <a:fontRef idx="minor"/>
        </p:style>
        <p:txBody>
          <a:bodyPr lIns="90000" rIns="90000" tIns="45000" bIns="45000"/>
          <a:p>
            <a:pPr>
              <a:lnSpc>
                <a:spcPct val="100000"/>
              </a:lnSpc>
            </a:pPr>
            <a:r>
              <a:rPr b="1" lang="es-ES" sz="1200" spc="-1" strike="noStrike">
                <a:solidFill>
                  <a:srgbClr val="000000"/>
                </a:solidFill>
                <a:latin typeface="Arial"/>
                <a:ea typeface="Calibri"/>
              </a:rPr>
              <a:t>Introducción</a:t>
            </a:r>
            <a:endParaRPr b="0" lang="es-ES" sz="1200" spc="-1" strike="noStrike">
              <a:latin typeface="Arial"/>
            </a:endParaRPr>
          </a:p>
        </p:txBody>
      </p:sp>
      <p:sp>
        <p:nvSpPr>
          <p:cNvPr id="50" name="CustomShape 9"/>
          <p:cNvSpPr/>
          <p:nvPr/>
        </p:nvSpPr>
        <p:spPr>
          <a:xfrm>
            <a:off x="172440" y="3138840"/>
            <a:ext cx="6479280" cy="1452240"/>
          </a:xfrm>
          <a:prstGeom prst="rect">
            <a:avLst/>
          </a:prstGeom>
          <a:noFill/>
          <a:ln>
            <a:noFill/>
          </a:ln>
        </p:spPr>
        <p:style>
          <a:lnRef idx="0"/>
          <a:fillRef idx="0"/>
          <a:effectRef idx="0"/>
          <a:fontRef idx="minor"/>
        </p:style>
        <p:txBody>
          <a:bodyPr lIns="90000" rIns="90000" tIns="45000" bIns="45000"/>
          <a:p>
            <a:pPr algn="just">
              <a:lnSpc>
                <a:spcPct val="100000"/>
              </a:lnSpc>
            </a:pPr>
            <a:r>
              <a:rPr b="0" lang="es-ES" sz="1200" spc="-1" strike="noStrike">
                <a:solidFill>
                  <a:srgbClr val="000000"/>
                </a:solidFill>
                <a:latin typeface="Arial"/>
                <a:ea typeface="DejaVu Sans"/>
              </a:rPr>
              <a:t>Hemos podido acceder a la secuenciación de 50 pacientes con adenocarcinoma pulmonar, de los que disponemos tanto de muestra tumoral como de muestra sana del mismo paciente, para así evitar la diferencia interindividual que pueda existir no atribuible a la enfermedad. </a:t>
            </a:r>
            <a:endParaRPr b="0" lang="es-ES" sz="1200" spc="-1" strike="noStrike">
              <a:latin typeface="Arial"/>
            </a:endParaRPr>
          </a:p>
          <a:p>
            <a:pPr algn="just">
              <a:lnSpc>
                <a:spcPct val="100000"/>
              </a:lnSpc>
            </a:pPr>
            <a:r>
              <a:rPr b="0" lang="es-ES" sz="1200" spc="-1" strike="noStrike">
                <a:solidFill>
                  <a:srgbClr val="000000"/>
                </a:solidFill>
                <a:latin typeface="Arial"/>
                <a:ea typeface="DejaVu Sans"/>
              </a:rPr>
              <a:t>De estos 50 pacientes, 22 son fumadores o exfumadores y 28 nunca fumadores. </a:t>
            </a:r>
            <a:endParaRPr b="0" lang="es-ES" sz="1200" spc="-1" strike="noStrike">
              <a:latin typeface="Arial"/>
            </a:endParaRPr>
          </a:p>
          <a:p>
            <a:pPr algn="just">
              <a:lnSpc>
                <a:spcPct val="100000"/>
              </a:lnSpc>
            </a:pPr>
            <a:r>
              <a:rPr b="0" lang="es-ES" sz="1200" spc="-1" strike="noStrike">
                <a:solidFill>
                  <a:srgbClr val="000000"/>
                </a:solidFill>
                <a:latin typeface="Arial"/>
                <a:ea typeface="DejaVu Sans"/>
              </a:rPr>
              <a:t>Se han procesado las muestras siguiendo un flujo de trabajo bioinformático elaborado en nuestro laboratorio de investigación.</a:t>
            </a:r>
            <a:endParaRPr b="0" lang="es-ES" sz="1200" spc="-1" strike="noStrike">
              <a:latin typeface="Arial"/>
            </a:endParaRPr>
          </a:p>
        </p:txBody>
      </p:sp>
      <p:sp>
        <p:nvSpPr>
          <p:cNvPr id="51" name="CustomShape 10"/>
          <p:cNvSpPr/>
          <p:nvPr/>
        </p:nvSpPr>
        <p:spPr>
          <a:xfrm>
            <a:off x="165240" y="2770200"/>
            <a:ext cx="3218040" cy="541080"/>
          </a:xfrm>
          <a:prstGeom prst="rect">
            <a:avLst/>
          </a:prstGeom>
          <a:noFill/>
          <a:ln>
            <a:noFill/>
          </a:ln>
        </p:spPr>
        <p:style>
          <a:lnRef idx="0"/>
          <a:fillRef idx="0"/>
          <a:effectRef idx="0"/>
          <a:fontRef idx="minor"/>
        </p:style>
        <p:txBody>
          <a:bodyPr lIns="90000" rIns="90000" tIns="45000" bIns="45000"/>
          <a:p>
            <a:pPr>
              <a:lnSpc>
                <a:spcPct val="100000"/>
              </a:lnSpc>
            </a:pPr>
            <a:r>
              <a:rPr b="1" lang="es-ES" sz="1200" spc="-1" strike="noStrike">
                <a:solidFill>
                  <a:srgbClr val="000000"/>
                </a:solidFill>
                <a:latin typeface="Arial"/>
                <a:ea typeface="Calibri"/>
              </a:rPr>
              <a:t>Materiales y métodos</a:t>
            </a:r>
            <a:endParaRPr b="0" lang="es-ES" sz="1200" spc="-1" strike="noStrike">
              <a:latin typeface="Arial"/>
            </a:endParaRPr>
          </a:p>
        </p:txBody>
      </p:sp>
      <p:grpSp>
        <p:nvGrpSpPr>
          <p:cNvPr id="52" name="Group 11"/>
          <p:cNvGrpSpPr/>
          <p:nvPr/>
        </p:nvGrpSpPr>
        <p:grpSpPr>
          <a:xfrm>
            <a:off x="6736680" y="1008000"/>
            <a:ext cx="3198600" cy="4480560"/>
            <a:chOff x="6736680" y="1008000"/>
            <a:chExt cx="3198600" cy="4480560"/>
          </a:xfrm>
        </p:grpSpPr>
        <p:grpSp>
          <p:nvGrpSpPr>
            <p:cNvPr id="53" name="Group 12"/>
            <p:cNvGrpSpPr/>
            <p:nvPr/>
          </p:nvGrpSpPr>
          <p:grpSpPr>
            <a:xfrm>
              <a:off x="6736680" y="1008000"/>
              <a:ext cx="3198600" cy="4480560"/>
              <a:chOff x="6736680" y="1008000"/>
              <a:chExt cx="3198600" cy="4480560"/>
            </a:xfrm>
          </p:grpSpPr>
          <p:pic>
            <p:nvPicPr>
              <p:cNvPr id="54" name="RNA_pipeline_APS_2.png" descr=""/>
              <p:cNvPicPr/>
              <p:nvPr/>
            </p:nvPicPr>
            <p:blipFill>
              <a:blip r:embed="rId5"/>
              <a:stretch/>
            </p:blipFill>
            <p:spPr>
              <a:xfrm>
                <a:off x="6736680" y="1008000"/>
                <a:ext cx="3198600" cy="4480560"/>
              </a:xfrm>
              <a:prstGeom prst="rect">
                <a:avLst/>
              </a:prstGeom>
              <a:ln>
                <a:noFill/>
              </a:ln>
            </p:spPr>
          </p:pic>
          <p:sp>
            <p:nvSpPr>
              <p:cNvPr id="55" name="CustomShape 13"/>
              <p:cNvSpPr/>
              <p:nvPr/>
            </p:nvSpPr>
            <p:spPr>
              <a:xfrm>
                <a:off x="7200000" y="4752000"/>
                <a:ext cx="2231280" cy="575280"/>
              </a:xfrm>
              <a:prstGeom prst="rect">
                <a:avLst/>
              </a:prstGeom>
              <a:solidFill>
                <a:srgbClr val="ffffff"/>
              </a:solidFill>
              <a:ln>
                <a:solidFill>
                  <a:srgbClr val="ffffff"/>
                </a:solidFill>
              </a:ln>
            </p:spPr>
            <p:style>
              <a:lnRef idx="0"/>
              <a:fillRef idx="0"/>
              <a:effectRef idx="0"/>
              <a:fontRef idx="minor"/>
            </p:style>
          </p:sp>
        </p:grpSp>
        <p:sp>
          <p:nvSpPr>
            <p:cNvPr id="56" name="CustomShape 14"/>
            <p:cNvSpPr/>
            <p:nvPr/>
          </p:nvSpPr>
          <p:spPr>
            <a:xfrm>
              <a:off x="6847920" y="4944960"/>
              <a:ext cx="2534760" cy="301320"/>
            </a:xfrm>
            <a:prstGeom prst="rect">
              <a:avLst/>
            </a:prstGeom>
            <a:noFill/>
            <a:ln>
              <a:noFill/>
            </a:ln>
          </p:spPr>
          <p:style>
            <a:lnRef idx="0"/>
            <a:fillRef idx="0"/>
            <a:effectRef idx="0"/>
            <a:fontRef idx="minor"/>
          </p:style>
          <p:txBody>
            <a:bodyPr lIns="90000" rIns="90000" tIns="45000" bIns="45000"/>
            <a:p>
              <a:pPr>
                <a:lnSpc>
                  <a:spcPct val="100000"/>
                </a:lnSpc>
              </a:pPr>
              <a:r>
                <a:rPr b="0" lang="es-ES" sz="1500" spc="-1" strike="noStrike">
                  <a:solidFill>
                    <a:srgbClr val="000000"/>
                  </a:solidFill>
                  <a:latin typeface="Arial"/>
                  <a:ea typeface="DejaVu Sans"/>
                </a:rPr>
                <a:t>fumadores     no-fumadores</a:t>
              </a:r>
              <a:endParaRPr b="0" lang="es-ES" sz="1500" spc="-1" strike="noStrike">
                <a:latin typeface="Arial"/>
              </a:endParaRPr>
            </a:p>
          </p:txBody>
        </p:sp>
        <p:sp>
          <p:nvSpPr>
            <p:cNvPr id="57" name="Line 15"/>
            <p:cNvSpPr/>
            <p:nvPr/>
          </p:nvSpPr>
          <p:spPr>
            <a:xfrm flipH="1">
              <a:off x="7600680" y="4752000"/>
              <a:ext cx="576000" cy="251280"/>
            </a:xfrm>
            <a:prstGeom prst="line">
              <a:avLst/>
            </a:prstGeom>
            <a:ln>
              <a:solidFill>
                <a:srgbClr val="000000"/>
              </a:solidFill>
              <a:tailEnd len="med" type="triangle" w="med"/>
            </a:ln>
          </p:spPr>
          <p:style>
            <a:lnRef idx="0"/>
            <a:fillRef idx="0"/>
            <a:effectRef idx="0"/>
            <a:fontRef idx="minor"/>
          </p:style>
        </p:sp>
      </p:grpSp>
      <p:sp>
        <p:nvSpPr>
          <p:cNvPr id="58" name="Line 16"/>
          <p:cNvSpPr/>
          <p:nvPr/>
        </p:nvSpPr>
        <p:spPr>
          <a:xfrm>
            <a:off x="8176680" y="4734720"/>
            <a:ext cx="576000" cy="251280"/>
          </a:xfrm>
          <a:prstGeom prst="line">
            <a:avLst/>
          </a:prstGeom>
          <a:ln>
            <a:solidFill>
              <a:srgbClr val="000000"/>
            </a:solidFill>
            <a:tailEnd len="med" type="triangle" w="med"/>
          </a:ln>
        </p:spPr>
        <p:style>
          <a:lnRef idx="0"/>
          <a:fillRef idx="0"/>
          <a:effectRef idx="0"/>
          <a:fontRef idx="minor"/>
        </p:style>
      </p:sp>
      <p:sp>
        <p:nvSpPr>
          <p:cNvPr id="59" name="CustomShape 17"/>
          <p:cNvSpPr/>
          <p:nvPr/>
        </p:nvSpPr>
        <p:spPr>
          <a:xfrm>
            <a:off x="7200000" y="5323680"/>
            <a:ext cx="1534680" cy="345600"/>
          </a:xfrm>
          <a:prstGeom prst="rect">
            <a:avLst/>
          </a:prstGeom>
          <a:noFill/>
          <a:ln>
            <a:noFill/>
          </a:ln>
        </p:spPr>
        <p:style>
          <a:lnRef idx="0"/>
          <a:fillRef idx="0"/>
          <a:effectRef idx="0"/>
          <a:fontRef idx="minor"/>
        </p:style>
        <p:txBody>
          <a:bodyPr lIns="90000" rIns="90000" tIns="45000" bIns="45000"/>
          <a:p>
            <a:pPr>
              <a:lnSpc>
                <a:spcPct val="100000"/>
              </a:lnSpc>
            </a:pPr>
            <a:r>
              <a:rPr b="0" lang="es-ES" sz="1800" spc="-1" strike="noStrike">
                <a:solidFill>
                  <a:srgbClr val="000000"/>
                </a:solidFill>
                <a:latin typeface="Arial"/>
                <a:ea typeface="DejaVu Sans"/>
              </a:rPr>
              <a:t>Comparación</a:t>
            </a:r>
            <a:endParaRPr b="0" lang="es-ES" sz="1800" spc="-1" strike="noStrike">
              <a:latin typeface="Arial"/>
            </a:endParaRPr>
          </a:p>
        </p:txBody>
      </p:sp>
      <p:sp>
        <p:nvSpPr>
          <p:cNvPr id="60" name="Line 18"/>
          <p:cNvSpPr/>
          <p:nvPr/>
        </p:nvSpPr>
        <p:spPr>
          <a:xfrm>
            <a:off x="7416000" y="5184000"/>
            <a:ext cx="360000" cy="216000"/>
          </a:xfrm>
          <a:prstGeom prst="line">
            <a:avLst/>
          </a:prstGeom>
          <a:ln>
            <a:solidFill>
              <a:srgbClr val="000000"/>
            </a:solidFill>
            <a:tailEnd len="med" type="triangle" w="med"/>
          </a:ln>
        </p:spPr>
        <p:style>
          <a:lnRef idx="0"/>
          <a:fillRef idx="0"/>
          <a:effectRef idx="0"/>
          <a:fontRef idx="minor"/>
        </p:style>
      </p:sp>
      <p:sp>
        <p:nvSpPr>
          <p:cNvPr id="61" name="Line 19"/>
          <p:cNvSpPr/>
          <p:nvPr/>
        </p:nvSpPr>
        <p:spPr>
          <a:xfrm flipH="1">
            <a:off x="8280000" y="5184000"/>
            <a:ext cx="432000" cy="216000"/>
          </a:xfrm>
          <a:prstGeom prst="line">
            <a:avLst/>
          </a:prstGeom>
          <a:ln>
            <a:solidFill>
              <a:srgbClr val="000000"/>
            </a:solidFill>
            <a:tailEnd len="med" type="triangle" w="med"/>
          </a:ln>
        </p:spPr>
        <p:style>
          <a:lnRef idx="0"/>
          <a:fillRef idx="0"/>
          <a:effectRef idx="0"/>
          <a:fontRef idx="minor"/>
        </p:style>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 name="CustomShape 1"/>
          <p:cNvSpPr/>
          <p:nvPr/>
        </p:nvSpPr>
        <p:spPr>
          <a:xfrm flipV="1">
            <a:off x="1800" y="-1080"/>
            <a:ext cx="10079280" cy="1007280"/>
          </a:xfrm>
          <a:prstGeom prst="rect">
            <a:avLst/>
          </a:prstGeom>
          <a:solidFill>
            <a:srgbClr val="005594"/>
          </a:solidFill>
          <a:ln>
            <a:noFill/>
          </a:ln>
        </p:spPr>
        <p:style>
          <a:lnRef idx="0"/>
          <a:fillRef idx="0"/>
          <a:effectRef idx="0"/>
          <a:fontRef idx="minor"/>
        </p:style>
      </p:sp>
      <p:sp>
        <p:nvSpPr>
          <p:cNvPr id="63" name="CustomShape 2"/>
          <p:cNvSpPr/>
          <p:nvPr/>
        </p:nvSpPr>
        <p:spPr>
          <a:xfrm>
            <a:off x="0" y="7200"/>
            <a:ext cx="10079280" cy="656280"/>
          </a:xfrm>
          <a:prstGeom prst="rect">
            <a:avLst/>
          </a:prstGeom>
          <a:noFill/>
          <a:ln>
            <a:noFill/>
          </a:ln>
        </p:spPr>
        <p:style>
          <a:lnRef idx="0"/>
          <a:fillRef idx="0"/>
          <a:effectRef idx="0"/>
          <a:fontRef idx="minor"/>
        </p:style>
        <p:txBody>
          <a:bodyPr lIns="90000" rIns="90000" tIns="45000" bIns="45000"/>
          <a:p>
            <a:pPr algn="ctr">
              <a:lnSpc>
                <a:spcPct val="100000"/>
              </a:lnSpc>
            </a:pPr>
            <a:r>
              <a:rPr b="1" lang="es-ES" sz="1800" spc="-1" strike="noStrike">
                <a:solidFill>
                  <a:srgbClr val="ffffff"/>
                </a:solidFill>
                <a:latin typeface="Arial"/>
                <a:ea typeface="DejaVu Sans"/>
              </a:rPr>
              <a:t>La influencia del tabaco sobre la expresión  génica en el adenocarcinoma de pulmón</a:t>
            </a:r>
            <a:endParaRPr b="0" lang="es-ES" sz="1800" spc="-1" strike="noStrike">
              <a:latin typeface="Arial"/>
            </a:endParaRPr>
          </a:p>
        </p:txBody>
      </p:sp>
      <p:sp>
        <p:nvSpPr>
          <p:cNvPr id="64" name="CustomShape 3"/>
          <p:cNvSpPr/>
          <p:nvPr/>
        </p:nvSpPr>
        <p:spPr>
          <a:xfrm>
            <a:off x="50400" y="432000"/>
            <a:ext cx="9978840" cy="231480"/>
          </a:xfrm>
          <a:prstGeom prst="rect">
            <a:avLst/>
          </a:prstGeom>
          <a:noFill/>
          <a:ln>
            <a:solidFill>
              <a:srgbClr val="3465a4"/>
            </a:solidFill>
          </a:ln>
        </p:spPr>
        <p:style>
          <a:lnRef idx="0"/>
          <a:fillRef idx="0"/>
          <a:effectRef idx="0"/>
          <a:fontRef idx="minor"/>
        </p:style>
        <p:txBody>
          <a:bodyPr lIns="90000" rIns="90000" tIns="45000" bIns="45000"/>
          <a:p>
            <a:pPr algn="ctr">
              <a:lnSpc>
                <a:spcPct val="100000"/>
              </a:lnSpc>
            </a:pPr>
            <a:r>
              <a:rPr b="0" lang="es-ES" sz="1000" spc="-1" strike="noStrike">
                <a:solidFill>
                  <a:srgbClr val="ffffff"/>
                </a:solidFill>
                <a:latin typeface="Arial"/>
                <a:ea typeface="Times New Roman"/>
              </a:rPr>
              <a:t>M. Arroyo Varela</a:t>
            </a:r>
            <a:r>
              <a:rPr b="0" lang="es-ES" sz="1000" spc="-1" strike="noStrike" baseline="33000">
                <a:solidFill>
                  <a:srgbClr val="ffffff"/>
                </a:solidFill>
                <a:latin typeface="Arial"/>
                <a:ea typeface="Times New Roman"/>
              </a:rPr>
              <a:t>1</a:t>
            </a:r>
            <a:r>
              <a:rPr b="0" lang="es-ES" sz="1000" spc="-1" strike="noStrike">
                <a:solidFill>
                  <a:srgbClr val="ffffff"/>
                </a:solidFill>
                <a:latin typeface="Arial"/>
                <a:ea typeface="Times New Roman"/>
              </a:rPr>
              <a:t>, E. Salcedo Lobera</a:t>
            </a:r>
            <a:r>
              <a:rPr b="0" lang="es-ES" sz="1000" spc="-1" strike="noStrike" baseline="33000">
                <a:solidFill>
                  <a:srgbClr val="ffffff"/>
                </a:solidFill>
                <a:latin typeface="Arial"/>
                <a:ea typeface="Times New Roman"/>
              </a:rPr>
              <a:t>1</a:t>
            </a:r>
            <a:r>
              <a:rPr b="0" lang="es-ES" sz="1000" spc="-1" strike="noStrike">
                <a:solidFill>
                  <a:srgbClr val="ffffff"/>
                </a:solidFill>
                <a:latin typeface="Arial"/>
                <a:ea typeface="Times New Roman"/>
              </a:rPr>
              <a:t>, R. Bautista Moreno</a:t>
            </a:r>
            <a:r>
              <a:rPr b="0" lang="es-ES" sz="1000" spc="-1" strike="noStrike" baseline="33000">
                <a:solidFill>
                  <a:srgbClr val="ffffff"/>
                </a:solidFill>
                <a:latin typeface="Arial"/>
                <a:ea typeface="Times New Roman"/>
              </a:rPr>
              <a:t>2, </a:t>
            </a:r>
            <a:r>
              <a:rPr b="0" lang="es-ES" sz="1000" spc="-1" strike="noStrike">
                <a:solidFill>
                  <a:srgbClr val="ffffff"/>
                </a:solidFill>
                <a:latin typeface="Arial"/>
                <a:ea typeface="Times New Roman"/>
              </a:rPr>
              <a:t>R. Larrosa Jiménez</a:t>
            </a:r>
            <a:r>
              <a:rPr b="0" lang="es-ES" sz="1000" spc="-1" strike="noStrike" baseline="33000">
                <a:solidFill>
                  <a:srgbClr val="ffffff"/>
                </a:solidFill>
                <a:latin typeface="Arial"/>
                <a:ea typeface="Times New Roman"/>
              </a:rPr>
              <a:t>3</a:t>
            </a:r>
            <a:r>
              <a:rPr b="0" lang="es-ES" sz="1000" spc="-1" strike="noStrike">
                <a:solidFill>
                  <a:srgbClr val="ffffff"/>
                </a:solidFill>
                <a:latin typeface="Arial"/>
                <a:ea typeface="Times New Roman"/>
              </a:rPr>
              <a:t>, M. A. Cobo Dols</a:t>
            </a:r>
            <a:r>
              <a:rPr b="0" lang="es-ES" sz="1000" spc="-1" strike="noStrike" baseline="33000">
                <a:solidFill>
                  <a:srgbClr val="ffffff"/>
                </a:solidFill>
                <a:latin typeface="Arial"/>
                <a:ea typeface="Times New Roman"/>
              </a:rPr>
              <a:t>4</a:t>
            </a:r>
            <a:r>
              <a:rPr b="0" lang="es-ES" sz="1000" spc="-1" strike="noStrike">
                <a:solidFill>
                  <a:srgbClr val="ffffff"/>
                </a:solidFill>
                <a:latin typeface="Arial"/>
                <a:ea typeface="Times New Roman"/>
              </a:rPr>
              <a:t>, M. G. Claros Díaz</a:t>
            </a:r>
            <a:r>
              <a:rPr b="0" lang="es-ES" sz="1000" spc="-1" strike="noStrike" baseline="33000">
                <a:solidFill>
                  <a:srgbClr val="ffffff"/>
                </a:solidFill>
                <a:latin typeface="Arial"/>
                <a:ea typeface="Times New Roman"/>
              </a:rPr>
              <a:t>5</a:t>
            </a:r>
            <a:endParaRPr b="0" lang="es-ES" sz="1000" spc="-1" strike="noStrike">
              <a:latin typeface="Arial"/>
            </a:endParaRPr>
          </a:p>
        </p:txBody>
      </p:sp>
      <p:sp>
        <p:nvSpPr>
          <p:cNvPr id="65" name="CustomShape 4"/>
          <p:cNvSpPr/>
          <p:nvPr/>
        </p:nvSpPr>
        <p:spPr>
          <a:xfrm>
            <a:off x="1800" y="656280"/>
            <a:ext cx="9933480" cy="495000"/>
          </a:xfrm>
          <a:prstGeom prst="rect">
            <a:avLst/>
          </a:prstGeom>
          <a:noFill/>
          <a:ln>
            <a:noFill/>
          </a:ln>
        </p:spPr>
        <p:style>
          <a:lnRef idx="0"/>
          <a:fillRef idx="0"/>
          <a:effectRef idx="0"/>
          <a:fontRef idx="minor"/>
        </p:style>
        <p:txBody>
          <a:bodyPr lIns="90000" rIns="90000" tIns="45000" bIns="45000"/>
          <a:p>
            <a:pPr algn="ctr">
              <a:lnSpc>
                <a:spcPct val="100000"/>
              </a:lnSpc>
            </a:pPr>
            <a:r>
              <a:rPr b="0" i="1" lang="es-ES" sz="700" spc="-1" strike="noStrike" baseline="33000">
                <a:solidFill>
                  <a:srgbClr val="ffffff"/>
                </a:solidFill>
                <a:latin typeface="Arial"/>
                <a:ea typeface="Arial"/>
              </a:rPr>
              <a:t>1</a:t>
            </a:r>
            <a:r>
              <a:rPr b="0" i="1" lang="es-ES" sz="700" spc="-1" strike="noStrike">
                <a:solidFill>
                  <a:srgbClr val="ffffff"/>
                </a:solidFill>
                <a:latin typeface="Arial"/>
                <a:ea typeface="Arial"/>
              </a:rPr>
              <a:t>UGC Médico Quirúrgica de Enfermedades Respiratorias. Hospital Regional de Málaga., </a:t>
            </a:r>
            <a:r>
              <a:rPr b="0" i="1" lang="es-ES" sz="700" spc="-1" strike="noStrike" baseline="33000">
                <a:solidFill>
                  <a:srgbClr val="ffffff"/>
                </a:solidFill>
                <a:latin typeface="Arial"/>
                <a:ea typeface="Arial"/>
              </a:rPr>
              <a:t>2</a:t>
            </a:r>
            <a:r>
              <a:rPr b="0" i="1" lang="es-ES" sz="700" spc="-1" strike="noStrike">
                <a:solidFill>
                  <a:srgbClr val="ffffff"/>
                </a:solidFill>
                <a:latin typeface="Arial"/>
                <a:ea typeface="Arial"/>
              </a:rPr>
              <a:t>Plataforma Andaluza de Bioinformática-SCBI. Universidad de Málaga, </a:t>
            </a:r>
            <a:r>
              <a:rPr b="0" i="1" lang="es-ES" sz="700" spc="-1" strike="noStrike" baseline="33000">
                <a:solidFill>
                  <a:srgbClr val="ffffff"/>
                </a:solidFill>
                <a:latin typeface="Arial"/>
                <a:ea typeface="Arial"/>
              </a:rPr>
              <a:t>3</a:t>
            </a:r>
            <a:r>
              <a:rPr b="0" i="1" lang="es-ES" sz="700" spc="-1" strike="noStrike">
                <a:solidFill>
                  <a:srgbClr val="ffffff"/>
                </a:solidFill>
                <a:latin typeface="Arial"/>
                <a:ea typeface="Arial"/>
              </a:rPr>
              <a:t>Dpto. Arquitectura de Computadores. Universidad de Málaga</a:t>
            </a:r>
            <a:r>
              <a:rPr b="0" i="1" lang="es-ES" sz="700" spc="-1" strike="noStrike" baseline="33000">
                <a:solidFill>
                  <a:srgbClr val="ffffff"/>
                </a:solidFill>
                <a:latin typeface="Arial"/>
                <a:ea typeface="Arial"/>
              </a:rPr>
              <a:t>,</a:t>
            </a:r>
            <a:r>
              <a:rPr b="0" i="1" lang="es-ES" sz="700" spc="-1" strike="noStrike">
                <a:solidFill>
                  <a:srgbClr val="ffffff"/>
                </a:solidFill>
                <a:latin typeface="Arial"/>
                <a:ea typeface="Arial"/>
              </a:rPr>
              <a:t> </a:t>
            </a:r>
            <a:r>
              <a:rPr b="0" i="1" lang="es-ES" sz="700" spc="-1" strike="noStrike" baseline="33000">
                <a:solidFill>
                  <a:srgbClr val="ffffff"/>
                </a:solidFill>
                <a:latin typeface="Arial"/>
                <a:ea typeface="Arial"/>
              </a:rPr>
              <a:t>4</a:t>
            </a:r>
            <a:r>
              <a:rPr b="0" i="1" lang="es-ES" sz="700" spc="-1" strike="noStrike">
                <a:solidFill>
                  <a:srgbClr val="ffffff"/>
                </a:solidFill>
                <a:latin typeface="Arial"/>
                <a:ea typeface="Arial"/>
              </a:rPr>
              <a:t>UGC Oncología Médica. Hospital Regional de Málaga - Málaga (Spain), </a:t>
            </a:r>
            <a:r>
              <a:rPr b="0" i="1" lang="es-ES" sz="700" spc="-1" strike="noStrike" baseline="33000">
                <a:solidFill>
                  <a:srgbClr val="ffffff"/>
                </a:solidFill>
                <a:latin typeface="Arial"/>
                <a:ea typeface="Arial"/>
              </a:rPr>
              <a:t>5</a:t>
            </a:r>
            <a:r>
              <a:rPr b="0" i="1" lang="es-ES" sz="700" spc="-1" strike="noStrike">
                <a:solidFill>
                  <a:srgbClr val="ffffff"/>
                </a:solidFill>
                <a:latin typeface="Arial"/>
                <a:ea typeface="Arial"/>
              </a:rPr>
              <a:t>Dpto. Biología Molecular y Bioquímica. Universidad de Málaga - Málaga (Spain)</a:t>
            </a:r>
            <a:endParaRPr b="0" lang="es-ES" sz="700" spc="-1" strike="noStrike">
              <a:latin typeface="Arial"/>
            </a:endParaRPr>
          </a:p>
        </p:txBody>
      </p:sp>
      <p:grpSp>
        <p:nvGrpSpPr>
          <p:cNvPr id="66" name="Group 5"/>
          <p:cNvGrpSpPr/>
          <p:nvPr/>
        </p:nvGrpSpPr>
        <p:grpSpPr>
          <a:xfrm>
            <a:off x="9565200" y="5217480"/>
            <a:ext cx="442080" cy="412920"/>
            <a:chOff x="9565200" y="5217480"/>
            <a:chExt cx="442080" cy="412920"/>
          </a:xfrm>
        </p:grpSpPr>
        <p:sp>
          <p:nvSpPr>
            <p:cNvPr id="67" name="CustomShape 6"/>
            <p:cNvSpPr/>
            <p:nvPr/>
          </p:nvSpPr>
          <p:spPr>
            <a:xfrm>
              <a:off x="9565200" y="5217480"/>
              <a:ext cx="442080" cy="412920"/>
            </a:xfrm>
            <a:prstGeom prst="rect">
              <a:avLst/>
            </a:prstGeom>
            <a:solidFill>
              <a:srgbClr val="ffffff"/>
            </a:solidFill>
            <a:ln w="25560">
              <a:solidFill>
                <a:srgbClr val="00cc99"/>
              </a:solidFill>
              <a:round/>
            </a:ln>
          </p:spPr>
          <p:style>
            <a:lnRef idx="0"/>
            <a:fillRef idx="0"/>
            <a:effectRef idx="0"/>
            <a:fontRef idx="minor"/>
          </p:style>
        </p:sp>
        <p:pic>
          <p:nvPicPr>
            <p:cNvPr id="68" name="pasted-image.tiff" descr=""/>
            <p:cNvPicPr/>
            <p:nvPr/>
          </p:nvPicPr>
          <p:blipFill>
            <a:blip r:embed="rId1"/>
            <a:stretch/>
          </p:blipFill>
          <p:spPr>
            <a:xfrm>
              <a:off x="9599400" y="5229720"/>
              <a:ext cx="399960" cy="370080"/>
            </a:xfrm>
            <a:prstGeom prst="rect">
              <a:avLst/>
            </a:prstGeom>
            <a:ln>
              <a:noFill/>
            </a:ln>
          </p:spPr>
        </p:pic>
      </p:grpSp>
      <p:pic>
        <p:nvPicPr>
          <p:cNvPr id="69" name="pasted-image.png" descr=""/>
          <p:cNvPicPr/>
          <p:nvPr/>
        </p:nvPicPr>
        <p:blipFill>
          <a:blip r:embed="rId2"/>
          <a:stretch/>
        </p:blipFill>
        <p:spPr>
          <a:xfrm>
            <a:off x="6995880" y="5220360"/>
            <a:ext cx="553680" cy="448920"/>
          </a:xfrm>
          <a:prstGeom prst="rect">
            <a:avLst/>
          </a:prstGeom>
          <a:ln>
            <a:noFill/>
          </a:ln>
        </p:spPr>
      </p:pic>
      <p:pic>
        <p:nvPicPr>
          <p:cNvPr id="70" name="logo-scbi.tif" descr=""/>
          <p:cNvPicPr/>
          <p:nvPr/>
        </p:nvPicPr>
        <p:blipFill>
          <a:blip r:embed="rId3"/>
          <a:stretch/>
        </p:blipFill>
        <p:spPr>
          <a:xfrm>
            <a:off x="7620840" y="5220360"/>
            <a:ext cx="553680" cy="400680"/>
          </a:xfrm>
          <a:prstGeom prst="rect">
            <a:avLst/>
          </a:prstGeom>
          <a:ln>
            <a:noFill/>
          </a:ln>
        </p:spPr>
      </p:pic>
      <p:pic>
        <p:nvPicPr>
          <p:cNvPr id="71" name="pasted-image.tiff" descr=""/>
          <p:cNvPicPr/>
          <p:nvPr/>
        </p:nvPicPr>
        <p:blipFill>
          <a:blip r:embed="rId4"/>
          <a:stretch/>
        </p:blipFill>
        <p:spPr>
          <a:xfrm>
            <a:off x="8296920" y="5235840"/>
            <a:ext cx="1210680" cy="387720"/>
          </a:xfrm>
          <a:prstGeom prst="rect">
            <a:avLst/>
          </a:prstGeom>
          <a:ln>
            <a:noFill/>
          </a:ln>
        </p:spPr>
      </p:pic>
      <p:sp>
        <p:nvSpPr>
          <p:cNvPr id="72" name="CustomShape 7"/>
          <p:cNvSpPr/>
          <p:nvPr/>
        </p:nvSpPr>
        <p:spPr>
          <a:xfrm>
            <a:off x="2952000" y="1221120"/>
            <a:ext cx="7053480" cy="1966680"/>
          </a:xfrm>
          <a:prstGeom prst="rect">
            <a:avLst/>
          </a:prstGeom>
          <a:noFill/>
          <a:ln>
            <a:noFill/>
          </a:ln>
        </p:spPr>
        <p:style>
          <a:lnRef idx="0"/>
          <a:fillRef idx="0"/>
          <a:effectRef idx="0"/>
          <a:fontRef idx="minor"/>
        </p:style>
        <p:txBody>
          <a:bodyPr lIns="90000" rIns="90000" tIns="45000" bIns="45000"/>
          <a:p>
            <a:pPr algn="just">
              <a:lnSpc>
                <a:spcPct val="100000"/>
              </a:lnSpc>
            </a:pPr>
            <a:r>
              <a:rPr b="1" lang="es-ES" sz="1200" spc="-1" strike="noStrike">
                <a:solidFill>
                  <a:srgbClr val="000000"/>
                </a:solidFill>
                <a:latin typeface="Arial"/>
                <a:ea typeface="Droid Sans Fallback"/>
              </a:rPr>
              <a:t>Resultados</a:t>
            </a:r>
            <a:endParaRPr b="0" lang="es-ES" sz="1200" spc="-1" strike="noStrike">
              <a:latin typeface="Arial"/>
            </a:endParaRPr>
          </a:p>
          <a:p>
            <a:pPr algn="just">
              <a:lnSpc>
                <a:spcPct val="100000"/>
              </a:lnSpc>
            </a:pPr>
            <a:endParaRPr b="0" lang="es-ES" sz="1200" spc="-1" strike="noStrike">
              <a:latin typeface="Arial"/>
            </a:endParaRPr>
          </a:p>
          <a:p>
            <a:pPr algn="just">
              <a:lnSpc>
                <a:spcPct val="100000"/>
              </a:lnSpc>
            </a:pPr>
            <a:r>
              <a:rPr b="0" lang="es-ES" sz="1200" spc="-1" strike="noStrike">
                <a:solidFill>
                  <a:srgbClr val="000000"/>
                </a:solidFill>
                <a:latin typeface="Arial"/>
                <a:ea typeface="Droid Sans Fallback"/>
              </a:rPr>
              <a:t>Hemos detectado </a:t>
            </a:r>
            <a:r>
              <a:rPr b="1" lang="es-ES" sz="1200" spc="-1" strike="noStrike">
                <a:solidFill>
                  <a:srgbClr val="000000"/>
                </a:solidFill>
                <a:latin typeface="Arial"/>
                <a:ea typeface="Droid Sans Fallback"/>
              </a:rPr>
              <a:t>3685</a:t>
            </a:r>
            <a:r>
              <a:rPr b="0" lang="es-ES" sz="1200" spc="-1" strike="noStrike">
                <a:solidFill>
                  <a:srgbClr val="000000"/>
                </a:solidFill>
                <a:latin typeface="Arial"/>
                <a:ea typeface="Droid Sans Fallback"/>
              </a:rPr>
              <a:t> genes con expresión diferencial significativa en los pacientes fumadores, y </a:t>
            </a:r>
            <a:r>
              <a:rPr b="1" lang="es-ES" sz="1200" spc="-1" strike="noStrike">
                <a:solidFill>
                  <a:srgbClr val="000000"/>
                </a:solidFill>
                <a:latin typeface="Arial"/>
                <a:ea typeface="Droid Sans Fallback"/>
              </a:rPr>
              <a:t>3325</a:t>
            </a:r>
            <a:r>
              <a:rPr b="0" lang="es-ES" sz="1200" spc="-1" strike="noStrike">
                <a:solidFill>
                  <a:srgbClr val="000000"/>
                </a:solidFill>
                <a:latin typeface="Arial"/>
                <a:ea typeface="Droid Sans Fallback"/>
              </a:rPr>
              <a:t> en los nunca fumadores. </a:t>
            </a:r>
            <a:endParaRPr b="0" lang="es-ES" sz="1200" spc="-1" strike="noStrike">
              <a:latin typeface="Arial"/>
            </a:endParaRPr>
          </a:p>
          <a:p>
            <a:pPr algn="just">
              <a:lnSpc>
                <a:spcPct val="100000"/>
              </a:lnSpc>
            </a:pPr>
            <a:r>
              <a:rPr b="0" lang="es-ES" sz="1200" spc="-1" strike="noStrike">
                <a:solidFill>
                  <a:srgbClr val="000000"/>
                </a:solidFill>
                <a:latin typeface="Arial"/>
                <a:ea typeface="Droid Sans Fallback"/>
              </a:rPr>
              <a:t>Ambos conjuntos tienen en común </a:t>
            </a:r>
            <a:r>
              <a:rPr b="1" lang="es-ES" sz="1200" spc="-1" strike="noStrike">
                <a:solidFill>
                  <a:srgbClr val="000000"/>
                </a:solidFill>
                <a:latin typeface="Arial"/>
                <a:ea typeface="Droid Sans Fallback"/>
              </a:rPr>
              <a:t>2227</a:t>
            </a:r>
            <a:r>
              <a:rPr b="0" lang="es-ES" sz="1200" spc="-1" strike="noStrike">
                <a:solidFill>
                  <a:srgbClr val="000000"/>
                </a:solidFill>
                <a:latin typeface="Arial"/>
                <a:ea typeface="Droid Sans Fallback"/>
              </a:rPr>
              <a:t> genes, expresados diferencialmente tanto en los fumadores como en los no fumadores.  </a:t>
            </a:r>
            <a:endParaRPr b="0" lang="es-ES" sz="1200" spc="-1" strike="noStrike">
              <a:latin typeface="Arial"/>
            </a:endParaRPr>
          </a:p>
          <a:p>
            <a:pPr algn="just">
              <a:lnSpc>
                <a:spcPct val="100000"/>
              </a:lnSpc>
            </a:pPr>
            <a:r>
              <a:rPr b="0" lang="es-ES" sz="1200" spc="-1" strike="noStrike">
                <a:solidFill>
                  <a:srgbClr val="000000"/>
                </a:solidFill>
                <a:latin typeface="Arial"/>
                <a:ea typeface="Droid Sans Fallback"/>
              </a:rPr>
              <a:t>Existen </a:t>
            </a:r>
            <a:r>
              <a:rPr b="1" lang="es-ES" sz="1200" spc="-1" strike="noStrike">
                <a:solidFill>
                  <a:srgbClr val="000000"/>
                </a:solidFill>
                <a:latin typeface="Arial"/>
                <a:ea typeface="Droid Sans Fallback"/>
              </a:rPr>
              <a:t>1458</a:t>
            </a:r>
            <a:r>
              <a:rPr b="0" lang="es-ES" sz="1200" spc="-1" strike="noStrike">
                <a:solidFill>
                  <a:srgbClr val="000000"/>
                </a:solidFill>
                <a:latin typeface="Arial"/>
                <a:ea typeface="Droid Sans Fallback"/>
              </a:rPr>
              <a:t> genes que se encuentran diferencialmente expresados únicamente en los pacientes fumadores y </a:t>
            </a:r>
            <a:r>
              <a:rPr b="1" lang="es-ES" sz="1200" spc="-1" strike="noStrike">
                <a:solidFill>
                  <a:srgbClr val="000000"/>
                </a:solidFill>
                <a:latin typeface="Arial"/>
                <a:ea typeface="Droid Sans Fallback"/>
              </a:rPr>
              <a:t>1098</a:t>
            </a:r>
            <a:r>
              <a:rPr b="0" lang="es-ES" sz="1200" spc="-1" strike="noStrike">
                <a:solidFill>
                  <a:srgbClr val="000000"/>
                </a:solidFill>
                <a:latin typeface="Arial"/>
                <a:ea typeface="Droid Sans Fallback"/>
              </a:rPr>
              <a:t> que aparecen solo en el de los no fumadores.</a:t>
            </a:r>
            <a:endParaRPr b="0" lang="es-ES" sz="1200" spc="-1" strike="noStrike">
              <a:latin typeface="Arial"/>
            </a:endParaRPr>
          </a:p>
          <a:p>
            <a:pPr algn="just">
              <a:lnSpc>
                <a:spcPct val="100000"/>
              </a:lnSpc>
            </a:pPr>
            <a:r>
              <a:rPr b="0" lang="es-ES" sz="1200" spc="-1" strike="noStrike">
                <a:solidFill>
                  <a:srgbClr val="000000"/>
                </a:solidFill>
                <a:latin typeface="Arial"/>
                <a:ea typeface="Droid Sans Fallback"/>
              </a:rPr>
              <a:t>De estos 2227 genes comunes se han buscado aquellos con mayor variabilidad entre ambos grupos (fumadores vs no fumadores), encontrado </a:t>
            </a:r>
            <a:r>
              <a:rPr b="1" lang="es-ES" sz="1200" spc="-1" strike="noStrike">
                <a:solidFill>
                  <a:srgbClr val="000000"/>
                </a:solidFill>
                <a:latin typeface="Arial"/>
                <a:ea typeface="Droid Sans Fallback"/>
              </a:rPr>
              <a:t>10</a:t>
            </a:r>
            <a:r>
              <a:rPr b="0" lang="es-ES" sz="1200" spc="-1" strike="noStrike">
                <a:solidFill>
                  <a:srgbClr val="000000"/>
                </a:solidFill>
                <a:latin typeface="Arial"/>
                <a:ea typeface="Droid Sans Fallback"/>
              </a:rPr>
              <a:t> genes con una diferencia en valor absoluto mayor de 3 entre el log2FC en fumadores y el log2FC de los no fumadores.</a:t>
            </a:r>
            <a:endParaRPr b="0" lang="es-ES" sz="1200" spc="-1" strike="noStrike">
              <a:latin typeface="Arial"/>
            </a:endParaRPr>
          </a:p>
        </p:txBody>
      </p:sp>
      <p:sp>
        <p:nvSpPr>
          <p:cNvPr id="73" name="CustomShape 8"/>
          <p:cNvSpPr/>
          <p:nvPr/>
        </p:nvSpPr>
        <p:spPr>
          <a:xfrm>
            <a:off x="3024000" y="3271680"/>
            <a:ext cx="6767280" cy="1728360"/>
          </a:xfrm>
          <a:prstGeom prst="rect">
            <a:avLst/>
          </a:prstGeom>
          <a:noFill/>
          <a:ln>
            <a:noFill/>
          </a:ln>
        </p:spPr>
        <p:style>
          <a:lnRef idx="0"/>
          <a:fillRef idx="0"/>
          <a:effectRef idx="0"/>
          <a:fontRef idx="minor"/>
        </p:style>
        <p:txBody>
          <a:bodyPr lIns="90000" rIns="90000" tIns="45000" bIns="45000"/>
          <a:p>
            <a:pPr>
              <a:lnSpc>
                <a:spcPct val="100000"/>
              </a:lnSpc>
            </a:pPr>
            <a:r>
              <a:rPr b="1" lang="es-ES" sz="1200" spc="-1" strike="noStrike">
                <a:solidFill>
                  <a:srgbClr val="000000"/>
                </a:solidFill>
                <a:latin typeface="Arial"/>
                <a:ea typeface="DejaVu Sans"/>
              </a:rPr>
              <a:t>Conclusiones</a:t>
            </a:r>
            <a:endParaRPr b="0" lang="es-ES" sz="1200" spc="-1" strike="noStrike">
              <a:latin typeface="Arial"/>
            </a:endParaRPr>
          </a:p>
          <a:p>
            <a:pPr algn="just">
              <a:lnSpc>
                <a:spcPct val="100000"/>
              </a:lnSpc>
              <a:spcBef>
                <a:spcPts val="1191"/>
              </a:spcBef>
              <a:spcAft>
                <a:spcPts val="992"/>
              </a:spcAft>
            </a:pPr>
            <a:r>
              <a:rPr b="0" lang="es-ES" sz="1200" spc="-1" strike="noStrike">
                <a:solidFill>
                  <a:srgbClr val="000000"/>
                </a:solidFill>
                <a:latin typeface="Arial"/>
                <a:ea typeface="DejaVu Sans"/>
              </a:rPr>
              <a:t>Hemos demostrado que existen genes que se expresan solamente en el adenocarcinoma de aquellos pacientes que han tenido o tienen relación con el hábito tabáquico y no se expresan en los pacientes que no presentan este factor de riesgo, lo que implica su relación con el tabaquismo. Conocer éstas alteraciones génicas nos sirve de ayuda para aumentar nuestro conocimiento sobre ésta enfermedad, así como para desarrollar nuevas terapias para su tratamiento.</a:t>
            </a:r>
            <a:endParaRPr b="0" lang="es-ES" sz="1200" spc="-1" strike="noStrike">
              <a:latin typeface="Arial"/>
            </a:endParaRPr>
          </a:p>
          <a:p>
            <a:pPr>
              <a:lnSpc>
                <a:spcPct val="100000"/>
              </a:lnSpc>
            </a:pPr>
            <a:endParaRPr b="0" lang="es-ES" sz="1200" spc="-1" strike="noStrike">
              <a:latin typeface="Arial"/>
            </a:endParaRPr>
          </a:p>
        </p:txBody>
      </p:sp>
      <p:sp>
        <p:nvSpPr>
          <p:cNvPr id="74" name="CustomShape 9"/>
          <p:cNvSpPr/>
          <p:nvPr/>
        </p:nvSpPr>
        <p:spPr>
          <a:xfrm>
            <a:off x="118080" y="4375080"/>
            <a:ext cx="2447280" cy="653760"/>
          </a:xfrm>
          <a:prstGeom prst="rect">
            <a:avLst/>
          </a:prstGeom>
          <a:noFill/>
          <a:ln>
            <a:noFill/>
          </a:ln>
        </p:spPr>
        <p:style>
          <a:lnRef idx="0"/>
          <a:fillRef idx="0"/>
          <a:effectRef idx="0"/>
          <a:fontRef idx="minor"/>
        </p:style>
        <p:txBody>
          <a:bodyPr lIns="90000" rIns="90000" tIns="45000" bIns="45000"/>
          <a:p>
            <a:pPr algn="just">
              <a:lnSpc>
                <a:spcPct val="100000"/>
              </a:lnSpc>
            </a:pPr>
            <a:r>
              <a:rPr b="0" lang="es-ES" sz="1050" spc="-1" strike="noStrike">
                <a:solidFill>
                  <a:srgbClr val="000000"/>
                </a:solidFill>
                <a:latin typeface="Arial"/>
                <a:ea typeface="DejaVu Sans"/>
              </a:rPr>
              <a:t>Genes y su log</a:t>
            </a:r>
            <a:r>
              <a:rPr b="0" lang="es-ES" sz="1050" spc="-1" strike="noStrike" baseline="-33000">
                <a:solidFill>
                  <a:srgbClr val="000000"/>
                </a:solidFill>
                <a:latin typeface="Arial"/>
                <a:ea typeface="DejaVu Sans"/>
              </a:rPr>
              <a:t>2</a:t>
            </a:r>
            <a:r>
              <a:rPr b="0" lang="es-ES" sz="1050" spc="-1" strike="noStrike">
                <a:solidFill>
                  <a:srgbClr val="000000"/>
                </a:solidFill>
                <a:latin typeface="Arial"/>
                <a:ea typeface="DejaVu Sans"/>
              </a:rPr>
              <a:t>FC entre tejido tumoral y sano en fumadores y en no fumadores.</a:t>
            </a:r>
            <a:endParaRPr b="0" lang="es-ES" sz="1050" spc="-1" strike="noStrike">
              <a:latin typeface="Arial"/>
            </a:endParaRPr>
          </a:p>
        </p:txBody>
      </p:sp>
      <p:grpSp>
        <p:nvGrpSpPr>
          <p:cNvPr id="75" name="Group 10"/>
          <p:cNvGrpSpPr/>
          <p:nvPr/>
        </p:nvGrpSpPr>
        <p:grpSpPr>
          <a:xfrm>
            <a:off x="-30960" y="1179720"/>
            <a:ext cx="2735640" cy="3034800"/>
            <a:chOff x="-30960" y="1179720"/>
            <a:chExt cx="2735640" cy="3034800"/>
          </a:xfrm>
        </p:grpSpPr>
        <p:sp>
          <p:nvSpPr>
            <p:cNvPr id="76" name="CustomShape 11"/>
            <p:cNvSpPr/>
            <p:nvPr/>
          </p:nvSpPr>
          <p:spPr>
            <a:xfrm>
              <a:off x="80280" y="1179720"/>
              <a:ext cx="2584080" cy="3034800"/>
            </a:xfrm>
            <a:prstGeom prst="rect">
              <a:avLst/>
            </a:prstGeom>
            <a:noFill/>
            <a:ln>
              <a:noFill/>
            </a:ln>
          </p:spPr>
          <p:style>
            <a:lnRef idx="0"/>
            <a:fillRef idx="0"/>
            <a:effectRef idx="0"/>
            <a:fontRef idx="minor"/>
          </p:style>
          <p:txBody>
            <a:bodyPr lIns="90000" rIns="90000" tIns="45000" bIns="45000"/>
            <a:p>
              <a:pPr>
                <a:lnSpc>
                  <a:spcPct val="100000"/>
                </a:lnSpc>
                <a:spcBef>
                  <a:spcPts val="283"/>
                </a:spcBef>
                <a:spcAft>
                  <a:spcPts val="283"/>
                </a:spcAft>
              </a:pPr>
              <a:r>
                <a:rPr b="0" lang="es-ES" sz="1000" spc="-1" strike="noStrike" u="sng">
                  <a:solidFill>
                    <a:srgbClr val="000000"/>
                  </a:solidFill>
                  <a:uFillTx/>
                  <a:latin typeface="Arial"/>
                  <a:ea typeface="Droid Sans Fallback"/>
                </a:rPr>
                <a:t>GEN</a:t>
              </a:r>
              <a:r>
                <a:rPr b="0" lang="es-ES" sz="1000" spc="-1" strike="noStrike" u="sng">
                  <a:solidFill>
                    <a:srgbClr val="000000"/>
                  </a:solidFill>
                  <a:uFillTx/>
                  <a:latin typeface="Arial"/>
                  <a:ea typeface="Droid Sans Fallback"/>
                </a:rPr>
                <a:t>	</a:t>
              </a:r>
              <a:r>
                <a:rPr b="0" lang="es-ES" sz="1000" spc="-1" strike="noStrike" u="sng">
                  <a:solidFill>
                    <a:srgbClr val="000000"/>
                  </a:solidFill>
                  <a:uFillTx/>
                  <a:latin typeface="Arial"/>
                  <a:ea typeface="Droid Sans Fallback"/>
                </a:rPr>
                <a:t>	</a:t>
              </a:r>
              <a:r>
                <a:rPr b="0" lang="es-ES" sz="1000" spc="-1" strike="noStrike" u="sng">
                  <a:solidFill>
                    <a:srgbClr val="000000"/>
                  </a:solidFill>
                  <a:uFillTx/>
                  <a:latin typeface="Arial"/>
                  <a:ea typeface="Droid Sans Fallback"/>
                </a:rPr>
                <a:t>FUM</a:t>
              </a:r>
              <a:r>
                <a:rPr b="0" lang="es-ES" sz="1000" spc="-1" strike="noStrike" u="sng">
                  <a:solidFill>
                    <a:srgbClr val="000000"/>
                  </a:solidFill>
                  <a:uFillTx/>
                  <a:latin typeface="Arial"/>
                  <a:ea typeface="Droid Sans Fallback"/>
                </a:rPr>
                <a:t>	</a:t>
              </a:r>
              <a:r>
                <a:rPr b="0" lang="es-ES" sz="1000" spc="-1" strike="noStrike" u="sng">
                  <a:solidFill>
                    <a:srgbClr val="000000"/>
                  </a:solidFill>
                  <a:uFillTx/>
                  <a:latin typeface="Arial"/>
                  <a:ea typeface="Droid Sans Fallback"/>
                </a:rPr>
                <a:t>	</a:t>
              </a:r>
              <a:r>
                <a:rPr b="0" lang="es-ES" sz="1000" spc="-1" strike="noStrike" u="sng">
                  <a:solidFill>
                    <a:srgbClr val="000000"/>
                  </a:solidFill>
                  <a:uFillTx/>
                  <a:latin typeface="Arial"/>
                  <a:ea typeface="Droid Sans Fallback"/>
                </a:rPr>
                <a:t>NO FUM</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AKR1C2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5.77891</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2.29595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AMBP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3.70582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8.69265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BEX1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-2.27822   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1.99719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CCDC129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7.54663   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3.73278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COL11A1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7.27931   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3.50042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CYP24A1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7.20807   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2.7015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DHRS2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6.3182   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1.43268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IL8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1.77438   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-2.59785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IRG1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-2.45203   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-6.63008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LBP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2.62009   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8.85008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LECT1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4.45454   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8.04093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MMP10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5.28155   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1.64892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PCSK2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2.73961   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-1.63597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PRAP1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2.25709   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5.38785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REG1A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3.61322   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7.42282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SERPINB4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4.21647   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8.53533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SLCO1B3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8.78598   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2.47449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TF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3.84826   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8.1579 </a:t>
              </a:r>
              <a:endParaRPr b="0" lang="es-ES" sz="1000" spc="-1" strike="noStrike">
                <a:latin typeface="Arial"/>
              </a:endParaRPr>
            </a:p>
            <a:p>
              <a:pPr>
                <a:lnSpc>
                  <a:spcPct val="100000"/>
                </a:lnSpc>
              </a:pPr>
              <a:r>
                <a:rPr b="0" lang="es-ES" sz="1000" spc="-1" strike="noStrike">
                  <a:solidFill>
                    <a:srgbClr val="000000"/>
                  </a:solidFill>
                  <a:latin typeface="Arial"/>
                  <a:ea typeface="Droid Sans Fallback"/>
                </a:rPr>
                <a:t>VSIG1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2.00007   </a:t>
              </a:r>
              <a:r>
                <a:rPr b="0" lang="es-ES" sz="1000" spc="-1" strike="noStrike">
                  <a:solidFill>
                    <a:srgbClr val="000000"/>
                  </a:solidFill>
                  <a:latin typeface="Arial"/>
                  <a:ea typeface="Droid Sans Fallback"/>
                </a:rPr>
                <a:t>	</a:t>
              </a:r>
              <a:r>
                <a:rPr b="0" lang="es-ES" sz="1000" spc="-1" strike="noStrike">
                  <a:solidFill>
                    <a:srgbClr val="000000"/>
                  </a:solidFill>
                  <a:latin typeface="Arial"/>
                  <a:ea typeface="Droid Sans Fallback"/>
                </a:rPr>
                <a:t>5.30219</a:t>
              </a:r>
              <a:endParaRPr b="0" lang="es-ES" sz="1000" spc="-1" strike="noStrike">
                <a:latin typeface="Arial"/>
              </a:endParaRPr>
            </a:p>
          </p:txBody>
        </p:sp>
        <p:sp>
          <p:nvSpPr>
            <p:cNvPr id="77" name="Line 12"/>
            <p:cNvSpPr/>
            <p:nvPr/>
          </p:nvSpPr>
          <p:spPr>
            <a:xfrm>
              <a:off x="-30960" y="1226880"/>
              <a:ext cx="2735640" cy="360"/>
            </a:xfrm>
            <a:prstGeom prst="line">
              <a:avLst/>
            </a:prstGeom>
            <a:ln>
              <a:solidFill>
                <a:srgbClr val="000000"/>
              </a:solidFill>
            </a:ln>
          </p:spPr>
          <p:style>
            <a:lnRef idx="0"/>
            <a:fillRef idx="0"/>
            <a:effectRef idx="0"/>
            <a:fontRef idx="minor"/>
          </p:style>
        </p:sp>
      </p:grpSp>
    </p:spTree>
  </p:cSld>
  <mc:AlternateContent>
    <mc:Choice Requires="p14">
      <p:transition spd="slow" p14:dur="2000"/>
    </mc:Choice>
    <mc:Fallback>
      <p:transition spd="slow"/>
    </mc:Fallback>
  </mc:AlternateContent>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494</TotalTime>
  <Application>LibreOffice/6.1.3.2$Linux_X86_64 LibreOffice_project/10$Build-2</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2019-03-03T12:13:10Z</dcterms:created>
  <dc:creator/>
  <dc:description/>
  <dc:language>es-ES</dc:language>
  <cp:lastModifiedBy/>
  <dcterms:modified xsi:type="dcterms:W3CDTF">2019-03-07T23:54:31Z</dcterms:modified>
  <cp:revision>17</cp:revision>
  <dc:subject/>
  <dc:title/>
</cp:coreProperties>
</file>