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_rels/presentation.xml.rels" ContentType="application/vnd.openxmlformats-package.relationships+xml"/>
  <Override PartName="/ppt/media/image9.png" ContentType="image/png"/>
  <Override PartName="/ppt/media/image8.png" ContentType="image/png"/>
  <Override PartName="/ppt/media/image7.png" ContentType="image/png"/>
  <Override PartName="/ppt/media/image2.png" ContentType="image/png"/>
  <Override PartName="/ppt/media/image1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226080"/>
            <a:ext cx="9072000" cy="43884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es-ES" sz="4400" spc="-1" strike="noStrike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es-ES" sz="3200" spc="-1" strike="noStrike"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226080"/>
            <a:ext cx="9072000" cy="946440"/>
          </a:xfrm>
          <a:prstGeom prst="rect">
            <a:avLst/>
          </a:prstGeom>
        </p:spPr>
        <p:txBody>
          <a:bodyPr lIns="0" rIns="0" tIns="0" bIns="0" anchor="ctr"/>
          <a:p>
            <a:pPr algn="ctr"/>
            <a:r>
              <a:rPr b="0" lang="es-ES" sz="4400" spc="-1" strike="noStrike">
                <a:latin typeface="Arial"/>
              </a:rPr>
              <a:t>Pulse para editar el formato del texto de título</a:t>
            </a:r>
            <a:endParaRPr b="0" lang="es-ES" sz="44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 fontScale="94000"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3200" spc="-1" strike="noStrike">
                <a:latin typeface="Arial"/>
              </a:rPr>
              <a:t>Pulse para editar el formato de esquema del texto</a:t>
            </a:r>
            <a:endParaRPr b="0" lang="es-E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800" spc="-1" strike="noStrike">
                <a:latin typeface="Arial"/>
              </a:rPr>
              <a:t>Segundo nivel del esquema</a:t>
            </a:r>
            <a:endParaRPr b="0" lang="es-E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400" spc="-1" strike="noStrike">
                <a:latin typeface="Arial"/>
              </a:rPr>
              <a:t>Tercer nivel del esquema</a:t>
            </a:r>
            <a:endParaRPr b="0" lang="es-E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s-ES" sz="2000" spc="-1" strike="noStrike">
                <a:latin typeface="Arial"/>
              </a:rPr>
              <a:t>Cuarto nivel del esquema</a:t>
            </a:r>
            <a:endParaRPr b="0" lang="es-E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Quinto nivel del esquema</a:t>
            </a:r>
            <a:endParaRPr b="0" lang="es-E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Sexto nivel del esquema</a:t>
            </a:r>
            <a:endParaRPr b="0" lang="es-E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s-ES" sz="2000" spc="-1" strike="noStrike">
                <a:latin typeface="Arial"/>
              </a:rPr>
              <a:t>Séptimo nivel del esquema</a:t>
            </a:r>
            <a:endParaRPr b="0" lang="es-E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 flipV="1">
            <a:off x="0" y="-1007280"/>
            <a:ext cx="10078920" cy="10069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39" name="CustomShape 2"/>
          <p:cNvSpPr/>
          <p:nvPr/>
        </p:nvSpPr>
        <p:spPr>
          <a:xfrm>
            <a:off x="70200" y="-1005840"/>
            <a:ext cx="10078920" cy="65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s-ES" sz="1600" spc="-1" strike="noStrike">
                <a:solidFill>
                  <a:srgbClr val="ffffff"/>
                </a:solidFill>
                <a:latin typeface="Arial"/>
                <a:ea typeface="DejaVu Sans"/>
              </a:rPr>
              <a:t>Expresión génica diferencial en tejido pulmonar de pacientes con fibrosis pulmonar idiopática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40" name="CustomShape 3"/>
          <p:cNvSpPr/>
          <p:nvPr/>
        </p:nvSpPr>
        <p:spPr>
          <a:xfrm>
            <a:off x="457200" y="-689040"/>
            <a:ext cx="9402480" cy="231120"/>
          </a:xfrm>
          <a:prstGeom prst="rect">
            <a:avLst/>
          </a:prstGeom>
          <a:noFill/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1000" spc="-1" strike="noStrike">
                <a:solidFill>
                  <a:srgbClr val="ffffff"/>
                </a:solidFill>
                <a:latin typeface="Arial"/>
                <a:ea typeface="Times New Roman"/>
              </a:rPr>
              <a:t>M. Arroyo Varela</a:t>
            </a:r>
            <a:r>
              <a:rPr b="0" lang="es-ES" sz="1000" spc="-1" strike="noStrike" baseline="33000">
                <a:solidFill>
                  <a:srgbClr val="ffffff"/>
                </a:solidFill>
                <a:latin typeface="Arial"/>
                <a:ea typeface="Times New Roman"/>
              </a:rPr>
              <a:t>1</a:t>
            </a:r>
            <a:r>
              <a:rPr b="0" lang="es-ES" sz="1000" spc="-1" strike="noStrike">
                <a:solidFill>
                  <a:srgbClr val="ffffff"/>
                </a:solidFill>
                <a:latin typeface="Arial"/>
                <a:ea typeface="Times New Roman"/>
              </a:rPr>
              <a:t>, R. Bautista Moreno</a:t>
            </a:r>
            <a:r>
              <a:rPr b="0" lang="es-ES" sz="1000" spc="-1" strike="noStrike" baseline="33000">
                <a:solidFill>
                  <a:srgbClr val="ffffff"/>
                </a:solidFill>
                <a:latin typeface="Arial"/>
                <a:ea typeface="Times New Roman"/>
              </a:rPr>
              <a:t>2</a:t>
            </a:r>
            <a:r>
              <a:rPr b="0" lang="es-ES" sz="1000" spc="-1" strike="noStrike">
                <a:solidFill>
                  <a:srgbClr val="ffffff"/>
                </a:solidFill>
                <a:latin typeface="Arial"/>
                <a:ea typeface="Times New Roman"/>
              </a:rPr>
              <a:t>,R. Larrosa Jiménez</a:t>
            </a:r>
            <a:r>
              <a:rPr b="0" lang="es-ES" sz="1000" spc="-1" strike="noStrike" baseline="33000">
                <a:solidFill>
                  <a:srgbClr val="ffffff"/>
                </a:solidFill>
                <a:latin typeface="Arial"/>
                <a:ea typeface="Times New Roman"/>
              </a:rPr>
              <a:t>3</a:t>
            </a:r>
            <a:r>
              <a:rPr b="0" lang="es-ES" sz="1000" spc="-1" strike="noStrike">
                <a:solidFill>
                  <a:srgbClr val="ffffff"/>
                </a:solidFill>
                <a:latin typeface="Arial"/>
                <a:ea typeface="Times New Roman"/>
              </a:rPr>
              <a:t>, J.L. de la Cruz Ríos</a:t>
            </a:r>
            <a:r>
              <a:rPr b="0" lang="es-ES" sz="1000" spc="-1" strike="noStrike" baseline="33000">
                <a:solidFill>
                  <a:srgbClr val="ffffff"/>
                </a:solidFill>
                <a:latin typeface="Arial"/>
                <a:ea typeface="Times New Roman"/>
              </a:rPr>
              <a:t>1</a:t>
            </a:r>
            <a:r>
              <a:rPr b="0" lang="es-ES" sz="1000" spc="-1" strike="noStrike">
                <a:solidFill>
                  <a:srgbClr val="ffffff"/>
                </a:solidFill>
                <a:latin typeface="Arial"/>
                <a:ea typeface="Times New Roman"/>
              </a:rPr>
              <a:t>, M. G. Claros Díaz</a:t>
            </a:r>
            <a:r>
              <a:rPr b="0" lang="es-ES" sz="1000" spc="-1" strike="noStrike" baseline="33000">
                <a:solidFill>
                  <a:srgbClr val="ffffff"/>
                </a:solidFill>
                <a:latin typeface="Arial"/>
                <a:ea typeface="Times New Roman"/>
              </a:rPr>
              <a:t>4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41" name="CustomShape 4"/>
          <p:cNvSpPr/>
          <p:nvPr/>
        </p:nvSpPr>
        <p:spPr>
          <a:xfrm>
            <a:off x="91440" y="-403920"/>
            <a:ext cx="9933120" cy="494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i="1" lang="es-ES" sz="700" spc="-1" strike="noStrike" baseline="33000">
                <a:solidFill>
                  <a:srgbClr val="ffffff"/>
                </a:solidFill>
                <a:latin typeface="Arial"/>
                <a:ea typeface="Arial"/>
              </a:rPr>
              <a:t>1</a:t>
            </a:r>
            <a:r>
              <a:rPr b="0" i="1" lang="es-ES" sz="700" spc="-1" strike="noStrike">
                <a:solidFill>
                  <a:srgbClr val="ffffff"/>
                </a:solidFill>
                <a:latin typeface="Arial"/>
                <a:ea typeface="Arial"/>
              </a:rPr>
              <a:t>UGC Médico Quirúrgica de Enfermedades Respiratorias. Hospital Regional de Málaga., </a:t>
            </a:r>
            <a:r>
              <a:rPr b="0" i="1" lang="es-ES" sz="700" spc="-1" strike="noStrike" baseline="33000">
                <a:solidFill>
                  <a:srgbClr val="ffffff"/>
                </a:solidFill>
                <a:latin typeface="Arial"/>
                <a:ea typeface="Arial"/>
              </a:rPr>
              <a:t>2</a:t>
            </a:r>
            <a:r>
              <a:rPr b="0" i="1" lang="es-ES" sz="700" spc="-1" strike="noStrike">
                <a:solidFill>
                  <a:srgbClr val="ffffff"/>
                </a:solidFill>
                <a:latin typeface="Arial"/>
                <a:ea typeface="Arial"/>
              </a:rPr>
              <a:t>Plataforma Andaluza de Bioinformática-SCBI. Universidad de Málaga, </a:t>
            </a:r>
            <a:r>
              <a:rPr b="0" i="1" lang="es-ES" sz="700" spc="-1" strike="noStrike" baseline="33000">
                <a:solidFill>
                  <a:srgbClr val="ffffff"/>
                </a:solidFill>
                <a:latin typeface="Arial"/>
                <a:ea typeface="Arial"/>
              </a:rPr>
              <a:t>3</a:t>
            </a:r>
            <a:r>
              <a:rPr b="0" i="1" lang="es-ES" sz="700" spc="-1" strike="noStrike">
                <a:solidFill>
                  <a:srgbClr val="ffffff"/>
                </a:solidFill>
                <a:latin typeface="Arial"/>
                <a:ea typeface="Arial"/>
              </a:rPr>
              <a:t>Dpto. Arquitectura de Computadores. Universidad de Málaga</a:t>
            </a:r>
            <a:r>
              <a:rPr b="0" i="1" lang="es-ES" sz="700" spc="-1" strike="noStrike" baseline="33000">
                <a:solidFill>
                  <a:srgbClr val="ffffff"/>
                </a:solidFill>
                <a:latin typeface="Arial"/>
                <a:ea typeface="Arial"/>
              </a:rPr>
              <a:t>,</a:t>
            </a:r>
            <a:r>
              <a:rPr b="0" i="1" lang="es-ES" sz="7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i="1" lang="es-ES" sz="700" spc="-1" strike="noStrike" baseline="33000">
                <a:solidFill>
                  <a:srgbClr val="ffffff"/>
                </a:solidFill>
                <a:latin typeface="Arial"/>
                <a:ea typeface="Arial"/>
              </a:rPr>
              <a:t>4</a:t>
            </a:r>
            <a:r>
              <a:rPr b="0" i="1" lang="es-ES" sz="700" spc="-1" strike="noStrike">
                <a:solidFill>
                  <a:srgbClr val="ffffff"/>
                </a:solidFill>
                <a:latin typeface="Arial"/>
                <a:ea typeface="Arial"/>
              </a:rPr>
              <a:t>Dpto. Biología Molecular y Bioquímica. Universidad de Málaga - Málaga (Spain)</a:t>
            </a:r>
            <a:endParaRPr b="0" lang="es-ES" sz="700" spc="-1" strike="noStrike">
              <a:latin typeface="Arial"/>
            </a:endParaRPr>
          </a:p>
        </p:txBody>
      </p:sp>
      <p:grpSp>
        <p:nvGrpSpPr>
          <p:cNvPr id="42" name="Group 5"/>
          <p:cNvGrpSpPr/>
          <p:nvPr/>
        </p:nvGrpSpPr>
        <p:grpSpPr>
          <a:xfrm>
            <a:off x="2581200" y="5184000"/>
            <a:ext cx="441720" cy="412560"/>
            <a:chOff x="2581200" y="5184000"/>
            <a:chExt cx="441720" cy="412560"/>
          </a:xfrm>
        </p:grpSpPr>
        <p:sp>
          <p:nvSpPr>
            <p:cNvPr id="43" name="CustomShape 6"/>
            <p:cNvSpPr/>
            <p:nvPr/>
          </p:nvSpPr>
          <p:spPr>
            <a:xfrm>
              <a:off x="2581200" y="5184000"/>
              <a:ext cx="441720" cy="412560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00cc9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44" name="pasted-image.tiff" descr=""/>
            <p:cNvPicPr/>
            <p:nvPr/>
          </p:nvPicPr>
          <p:blipFill>
            <a:blip r:embed="rId1"/>
            <a:stretch/>
          </p:blipFill>
          <p:spPr>
            <a:xfrm>
              <a:off x="2615400" y="5196240"/>
              <a:ext cx="399600" cy="36972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45" name="pasted-image.png" descr=""/>
          <p:cNvPicPr/>
          <p:nvPr/>
        </p:nvPicPr>
        <p:blipFill>
          <a:blip r:embed="rId2"/>
          <a:stretch/>
        </p:blipFill>
        <p:spPr>
          <a:xfrm>
            <a:off x="11880" y="5186880"/>
            <a:ext cx="553320" cy="448560"/>
          </a:xfrm>
          <a:prstGeom prst="rect">
            <a:avLst/>
          </a:prstGeom>
          <a:ln>
            <a:noFill/>
          </a:ln>
        </p:spPr>
      </p:pic>
      <p:pic>
        <p:nvPicPr>
          <p:cNvPr id="46" name="logo-scbi.tif" descr=""/>
          <p:cNvPicPr/>
          <p:nvPr/>
        </p:nvPicPr>
        <p:blipFill>
          <a:blip r:embed="rId3"/>
          <a:stretch/>
        </p:blipFill>
        <p:spPr>
          <a:xfrm>
            <a:off x="636840" y="5186880"/>
            <a:ext cx="553320" cy="400320"/>
          </a:xfrm>
          <a:prstGeom prst="rect">
            <a:avLst/>
          </a:prstGeom>
          <a:ln>
            <a:noFill/>
          </a:ln>
        </p:spPr>
      </p:pic>
      <p:pic>
        <p:nvPicPr>
          <p:cNvPr id="47" name="pasted-image.tiff" descr=""/>
          <p:cNvPicPr/>
          <p:nvPr/>
        </p:nvPicPr>
        <p:blipFill>
          <a:blip r:embed="rId4"/>
          <a:stretch/>
        </p:blipFill>
        <p:spPr>
          <a:xfrm>
            <a:off x="1312920" y="5202360"/>
            <a:ext cx="1210320" cy="387360"/>
          </a:xfrm>
          <a:prstGeom prst="rect">
            <a:avLst/>
          </a:prstGeom>
          <a:ln>
            <a:noFill/>
          </a:ln>
        </p:spPr>
      </p:pic>
      <p:sp>
        <p:nvSpPr>
          <p:cNvPr id="48" name="CustomShape 7"/>
          <p:cNvSpPr/>
          <p:nvPr/>
        </p:nvSpPr>
        <p:spPr>
          <a:xfrm>
            <a:off x="111600" y="289080"/>
            <a:ext cx="1880640" cy="6256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Calibri"/>
              </a:rPr>
              <a:t>Introducción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49" name="CustomShape 8"/>
          <p:cNvSpPr/>
          <p:nvPr/>
        </p:nvSpPr>
        <p:spPr>
          <a:xfrm>
            <a:off x="121320" y="3017520"/>
            <a:ext cx="3217680" cy="5407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1" lang="es-ES" sz="1600" spc="-1" strike="noStrike">
                <a:solidFill>
                  <a:srgbClr val="000000"/>
                </a:solidFill>
                <a:latin typeface="Arial"/>
                <a:ea typeface="Calibri"/>
              </a:rPr>
              <a:t>Materiales y métodos</a:t>
            </a:r>
            <a:endParaRPr b="0" lang="es-ES" sz="1600" spc="-1" strike="noStrike">
              <a:latin typeface="Arial"/>
            </a:endParaRPr>
          </a:p>
        </p:txBody>
      </p:sp>
      <p:grpSp>
        <p:nvGrpSpPr>
          <p:cNvPr id="50" name="Group 9"/>
          <p:cNvGrpSpPr/>
          <p:nvPr/>
        </p:nvGrpSpPr>
        <p:grpSpPr>
          <a:xfrm>
            <a:off x="6400800" y="274320"/>
            <a:ext cx="3534120" cy="5213880"/>
            <a:chOff x="6400800" y="274320"/>
            <a:chExt cx="3534120" cy="5213880"/>
          </a:xfrm>
        </p:grpSpPr>
        <p:pic>
          <p:nvPicPr>
            <p:cNvPr id="51" name="RNA_pipeline_APS_2.png" descr=""/>
            <p:cNvPicPr/>
            <p:nvPr/>
          </p:nvPicPr>
          <p:blipFill>
            <a:blip r:embed="rId5"/>
            <a:stretch/>
          </p:blipFill>
          <p:spPr>
            <a:xfrm>
              <a:off x="6400800" y="274320"/>
              <a:ext cx="3534120" cy="5213880"/>
            </a:xfrm>
            <a:prstGeom prst="rect">
              <a:avLst/>
            </a:prstGeom>
            <a:ln>
              <a:noFill/>
            </a:ln>
          </p:spPr>
        </p:pic>
        <p:sp>
          <p:nvSpPr>
            <p:cNvPr id="52" name="CustomShape 10"/>
            <p:cNvSpPr/>
            <p:nvPr/>
          </p:nvSpPr>
          <p:spPr>
            <a:xfrm>
              <a:off x="6912720" y="4631400"/>
              <a:ext cx="2465280" cy="66924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0"/>
            <a:fillRef idx="0"/>
            <a:effectRef idx="0"/>
            <a:fontRef idx="minor"/>
          </p:style>
        </p:sp>
      </p:grpSp>
      <p:sp>
        <p:nvSpPr>
          <p:cNvPr id="53" name="CustomShape 11"/>
          <p:cNvSpPr/>
          <p:nvPr/>
        </p:nvSpPr>
        <p:spPr>
          <a:xfrm>
            <a:off x="100440" y="577080"/>
            <a:ext cx="6253920" cy="188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es-ES" sz="1300" spc="-1" strike="noStrike">
                <a:solidFill>
                  <a:srgbClr val="000000"/>
                </a:solidFill>
                <a:latin typeface="Arial"/>
                <a:ea typeface="DejaVu Sans"/>
              </a:rPr>
              <a:t>La fibrosis pulmonar idiopática es una enfermedad pulmonar intersticial de causa desconocida que carece de una terapia eficaz y tiene una elevada tasa de mortalidad. Suele acontecer en pacientes adultos y conlleva un pronóstico infausto en la mayoría de las ocasiones, con una esperanza de vida menor de 3 años en muchos de ellos. Los ensayos clínicos se centran en buscar posibles dianas sobre las que actuar para intentar modificar o frenar el desarrollo de ésta enfermedad. Actualmente, gracias a la secuenciación masiva, es posible una nueva vía de investigación para esta enfermedad, al conocer las alteraciones génicas que se producen en ésta enfermedad</a:t>
            </a:r>
            <a:endParaRPr b="0" lang="es-ES" sz="1300" spc="-1" strike="noStrike">
              <a:latin typeface="Arial"/>
            </a:endParaRPr>
          </a:p>
        </p:txBody>
      </p:sp>
      <p:sp>
        <p:nvSpPr>
          <p:cNvPr id="54" name="CustomShape 12"/>
          <p:cNvSpPr/>
          <p:nvPr/>
        </p:nvSpPr>
        <p:spPr>
          <a:xfrm>
            <a:off x="121320" y="3377520"/>
            <a:ext cx="6187320" cy="10112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300" spc="-1" strike="noStrike">
                <a:solidFill>
                  <a:srgbClr val="000000"/>
                </a:solidFill>
                <a:latin typeface="Arial"/>
                <a:ea typeface="Droid Sans Fallback"/>
              </a:rPr>
              <a:t>Secuenciación de tejido de dos pacientes con fibrosis pulmonar idiopática.</a:t>
            </a:r>
            <a:endParaRPr b="0" lang="es-ES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300" spc="-1" strike="noStrike">
                <a:solidFill>
                  <a:srgbClr val="000000"/>
                </a:solidFill>
                <a:latin typeface="Arial"/>
                <a:ea typeface="Droid Sans Fallback"/>
              </a:rPr>
              <a:t>Secuenciación de tejido de pulmón sano de 8 pacientes con Adenocarcinoma.</a:t>
            </a:r>
            <a:endParaRPr b="0" lang="es-ES" sz="13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300" spc="-1" strike="noStrike">
                <a:solidFill>
                  <a:srgbClr val="000000"/>
                </a:solidFill>
                <a:latin typeface="Arial"/>
                <a:ea typeface="Droid Sans Fallback"/>
              </a:rPr>
              <a:t>Calculo de expresión diferencial entre ambos conjuntos de tejidos.</a:t>
            </a:r>
            <a:endParaRPr b="0" lang="es-ES" sz="13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ustomShape 1"/>
          <p:cNvSpPr/>
          <p:nvPr/>
        </p:nvSpPr>
        <p:spPr>
          <a:xfrm flipV="1">
            <a:off x="0" y="-3024360"/>
            <a:ext cx="10078920" cy="10069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grpSp>
        <p:nvGrpSpPr>
          <p:cNvPr id="56" name="Group 2"/>
          <p:cNvGrpSpPr/>
          <p:nvPr/>
        </p:nvGrpSpPr>
        <p:grpSpPr>
          <a:xfrm>
            <a:off x="9565200" y="5217480"/>
            <a:ext cx="441720" cy="412560"/>
            <a:chOff x="9565200" y="5217480"/>
            <a:chExt cx="441720" cy="412560"/>
          </a:xfrm>
        </p:grpSpPr>
        <p:sp>
          <p:nvSpPr>
            <p:cNvPr id="57" name="CustomShape 3"/>
            <p:cNvSpPr/>
            <p:nvPr/>
          </p:nvSpPr>
          <p:spPr>
            <a:xfrm>
              <a:off x="9565200" y="5217480"/>
              <a:ext cx="441720" cy="412560"/>
            </a:xfrm>
            <a:prstGeom prst="rect">
              <a:avLst/>
            </a:prstGeom>
            <a:solidFill>
              <a:srgbClr val="ffffff"/>
            </a:solidFill>
            <a:ln w="25560">
              <a:solidFill>
                <a:srgbClr val="00cc99"/>
              </a:solidFill>
              <a:round/>
            </a:ln>
          </p:spPr>
          <p:style>
            <a:lnRef idx="0"/>
            <a:fillRef idx="0"/>
            <a:effectRef idx="0"/>
            <a:fontRef idx="minor"/>
          </p:style>
        </p:sp>
        <p:pic>
          <p:nvPicPr>
            <p:cNvPr id="58" name="pasted-image.tiff" descr=""/>
            <p:cNvPicPr/>
            <p:nvPr/>
          </p:nvPicPr>
          <p:blipFill>
            <a:blip r:embed="rId1"/>
            <a:stretch/>
          </p:blipFill>
          <p:spPr>
            <a:xfrm>
              <a:off x="9599400" y="5229720"/>
              <a:ext cx="399600" cy="369720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59" name="pasted-image.png" descr=""/>
          <p:cNvPicPr/>
          <p:nvPr/>
        </p:nvPicPr>
        <p:blipFill>
          <a:blip r:embed="rId2"/>
          <a:stretch/>
        </p:blipFill>
        <p:spPr>
          <a:xfrm>
            <a:off x="6995880" y="5220360"/>
            <a:ext cx="553320" cy="448560"/>
          </a:xfrm>
          <a:prstGeom prst="rect">
            <a:avLst/>
          </a:prstGeom>
          <a:ln>
            <a:noFill/>
          </a:ln>
        </p:spPr>
      </p:pic>
      <p:pic>
        <p:nvPicPr>
          <p:cNvPr id="60" name="logo-scbi.tif" descr=""/>
          <p:cNvPicPr/>
          <p:nvPr/>
        </p:nvPicPr>
        <p:blipFill>
          <a:blip r:embed="rId3"/>
          <a:stretch/>
        </p:blipFill>
        <p:spPr>
          <a:xfrm>
            <a:off x="7620840" y="5220360"/>
            <a:ext cx="553320" cy="400320"/>
          </a:xfrm>
          <a:prstGeom prst="rect">
            <a:avLst/>
          </a:prstGeom>
          <a:ln>
            <a:noFill/>
          </a:ln>
        </p:spPr>
      </p:pic>
      <p:pic>
        <p:nvPicPr>
          <p:cNvPr id="61" name="pasted-image.tiff" descr=""/>
          <p:cNvPicPr/>
          <p:nvPr/>
        </p:nvPicPr>
        <p:blipFill>
          <a:blip r:embed="rId4"/>
          <a:stretch/>
        </p:blipFill>
        <p:spPr>
          <a:xfrm>
            <a:off x="8296920" y="5235840"/>
            <a:ext cx="1210320" cy="387360"/>
          </a:xfrm>
          <a:prstGeom prst="rect">
            <a:avLst/>
          </a:prstGeom>
          <a:ln>
            <a:noFill/>
          </a:ln>
        </p:spPr>
      </p:pic>
      <p:sp>
        <p:nvSpPr>
          <p:cNvPr id="62" name="CustomShape 4"/>
          <p:cNvSpPr/>
          <p:nvPr/>
        </p:nvSpPr>
        <p:spPr>
          <a:xfrm flipV="1">
            <a:off x="8640" y="-1008360"/>
            <a:ext cx="10078920" cy="10069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3" name="CustomShape 5"/>
          <p:cNvSpPr/>
          <p:nvPr/>
        </p:nvSpPr>
        <p:spPr>
          <a:xfrm>
            <a:off x="0" y="-981000"/>
            <a:ext cx="10078920" cy="6559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1" lang="es-ES" sz="1600" spc="-1" strike="noStrike">
                <a:solidFill>
                  <a:srgbClr val="ffffff"/>
                </a:solidFill>
                <a:latin typeface="Arial"/>
                <a:ea typeface="DejaVu Sans"/>
              </a:rPr>
              <a:t>Expresión génica diferencial en tejido pulmonar de pacientes con fibrosis pulmonar idiopática</a:t>
            </a:r>
            <a:endParaRPr b="0" lang="es-ES" sz="1600" spc="-1" strike="noStrike">
              <a:latin typeface="Arial"/>
            </a:endParaRPr>
          </a:p>
        </p:txBody>
      </p:sp>
      <p:sp>
        <p:nvSpPr>
          <p:cNvPr id="64" name="CustomShape 6"/>
          <p:cNvSpPr/>
          <p:nvPr/>
        </p:nvSpPr>
        <p:spPr>
          <a:xfrm>
            <a:off x="338400" y="-628200"/>
            <a:ext cx="9402480" cy="231120"/>
          </a:xfrm>
          <a:prstGeom prst="rect">
            <a:avLst/>
          </a:prstGeom>
          <a:noFill/>
          <a:ln>
            <a:solidFill>
              <a:srgbClr val="3465a4"/>
            </a:solidFill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lang="es-ES" sz="1000" spc="-1" strike="noStrike">
                <a:solidFill>
                  <a:srgbClr val="ffffff"/>
                </a:solidFill>
                <a:latin typeface="Arial"/>
                <a:ea typeface="Times New Roman"/>
              </a:rPr>
              <a:t>M. Arroyo Varela</a:t>
            </a:r>
            <a:r>
              <a:rPr b="0" lang="es-ES" sz="1000" spc="-1" strike="noStrike" baseline="33000">
                <a:solidFill>
                  <a:srgbClr val="ffffff"/>
                </a:solidFill>
                <a:latin typeface="Arial"/>
                <a:ea typeface="Times New Roman"/>
              </a:rPr>
              <a:t>1</a:t>
            </a:r>
            <a:r>
              <a:rPr b="0" lang="es-ES" sz="1000" spc="-1" strike="noStrike">
                <a:solidFill>
                  <a:srgbClr val="ffffff"/>
                </a:solidFill>
                <a:latin typeface="Arial"/>
                <a:ea typeface="Times New Roman"/>
              </a:rPr>
              <a:t>, R. Bautista Moreno</a:t>
            </a:r>
            <a:r>
              <a:rPr b="0" lang="es-ES" sz="1000" spc="-1" strike="noStrike" baseline="33000">
                <a:solidFill>
                  <a:srgbClr val="ffffff"/>
                </a:solidFill>
                <a:latin typeface="Arial"/>
                <a:ea typeface="Times New Roman"/>
              </a:rPr>
              <a:t>2</a:t>
            </a:r>
            <a:r>
              <a:rPr b="0" lang="es-ES" sz="1000" spc="-1" strike="noStrike">
                <a:solidFill>
                  <a:srgbClr val="ffffff"/>
                </a:solidFill>
                <a:latin typeface="Arial"/>
                <a:ea typeface="Times New Roman"/>
              </a:rPr>
              <a:t>,R. Larrosa Jiménez</a:t>
            </a:r>
            <a:r>
              <a:rPr b="0" lang="es-ES" sz="1000" spc="-1" strike="noStrike" baseline="33000">
                <a:solidFill>
                  <a:srgbClr val="ffffff"/>
                </a:solidFill>
                <a:latin typeface="Arial"/>
                <a:ea typeface="Times New Roman"/>
              </a:rPr>
              <a:t>3</a:t>
            </a:r>
            <a:r>
              <a:rPr b="0" lang="es-ES" sz="1000" spc="-1" strike="noStrike">
                <a:solidFill>
                  <a:srgbClr val="ffffff"/>
                </a:solidFill>
                <a:latin typeface="Arial"/>
                <a:ea typeface="Times New Roman"/>
              </a:rPr>
              <a:t>, J.L. de la Cruz Ríos</a:t>
            </a:r>
            <a:r>
              <a:rPr b="0" lang="es-ES" sz="1000" spc="-1" strike="noStrike" baseline="33000">
                <a:solidFill>
                  <a:srgbClr val="ffffff"/>
                </a:solidFill>
                <a:latin typeface="Arial"/>
                <a:ea typeface="Times New Roman"/>
              </a:rPr>
              <a:t>1</a:t>
            </a:r>
            <a:r>
              <a:rPr b="0" lang="es-ES" sz="1000" spc="-1" strike="noStrike">
                <a:solidFill>
                  <a:srgbClr val="ffffff"/>
                </a:solidFill>
                <a:latin typeface="Arial"/>
                <a:ea typeface="Times New Roman"/>
              </a:rPr>
              <a:t>, M. G. Claros Díaz</a:t>
            </a:r>
            <a:r>
              <a:rPr b="0" lang="es-ES" sz="1000" spc="-1" strike="noStrike" baseline="33000">
                <a:solidFill>
                  <a:srgbClr val="ffffff"/>
                </a:solidFill>
                <a:latin typeface="Arial"/>
                <a:ea typeface="Times New Roman"/>
              </a:rPr>
              <a:t>4</a:t>
            </a:r>
            <a:endParaRPr b="0" lang="es-ES" sz="1000" spc="-1" strike="noStrike">
              <a:latin typeface="Arial"/>
            </a:endParaRPr>
          </a:p>
        </p:txBody>
      </p:sp>
      <p:sp>
        <p:nvSpPr>
          <p:cNvPr id="65" name="CustomShape 7"/>
          <p:cNvSpPr/>
          <p:nvPr/>
        </p:nvSpPr>
        <p:spPr>
          <a:xfrm>
            <a:off x="8640" y="-403920"/>
            <a:ext cx="9933120" cy="4946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ctr">
              <a:lnSpc>
                <a:spcPct val="100000"/>
              </a:lnSpc>
            </a:pPr>
            <a:r>
              <a:rPr b="0" i="1" lang="es-ES" sz="700" spc="-1" strike="noStrike" baseline="33000">
                <a:solidFill>
                  <a:srgbClr val="ffffff"/>
                </a:solidFill>
                <a:latin typeface="Arial"/>
                <a:ea typeface="Arial"/>
              </a:rPr>
              <a:t>1</a:t>
            </a:r>
            <a:r>
              <a:rPr b="0" i="1" lang="es-ES" sz="700" spc="-1" strike="noStrike">
                <a:solidFill>
                  <a:srgbClr val="ffffff"/>
                </a:solidFill>
                <a:latin typeface="Arial"/>
                <a:ea typeface="Arial"/>
              </a:rPr>
              <a:t>UGC Médico Quirúrgica de Enfermedades Respiratorias. Hospital Regional de Málaga., </a:t>
            </a:r>
            <a:r>
              <a:rPr b="0" i="1" lang="es-ES" sz="700" spc="-1" strike="noStrike" baseline="33000">
                <a:solidFill>
                  <a:srgbClr val="ffffff"/>
                </a:solidFill>
                <a:latin typeface="Arial"/>
                <a:ea typeface="Arial"/>
              </a:rPr>
              <a:t>2</a:t>
            </a:r>
            <a:r>
              <a:rPr b="0" i="1" lang="es-ES" sz="700" spc="-1" strike="noStrike">
                <a:solidFill>
                  <a:srgbClr val="ffffff"/>
                </a:solidFill>
                <a:latin typeface="Arial"/>
                <a:ea typeface="Arial"/>
              </a:rPr>
              <a:t>Plataforma Andaluza de Bioinformática-SCBI. Universidad de Málaga, </a:t>
            </a:r>
            <a:r>
              <a:rPr b="0" i="1" lang="es-ES" sz="700" spc="-1" strike="noStrike" baseline="33000">
                <a:solidFill>
                  <a:srgbClr val="ffffff"/>
                </a:solidFill>
                <a:latin typeface="Arial"/>
                <a:ea typeface="Arial"/>
              </a:rPr>
              <a:t>3</a:t>
            </a:r>
            <a:r>
              <a:rPr b="0" i="1" lang="es-ES" sz="700" spc="-1" strike="noStrike">
                <a:solidFill>
                  <a:srgbClr val="ffffff"/>
                </a:solidFill>
                <a:latin typeface="Arial"/>
                <a:ea typeface="Arial"/>
              </a:rPr>
              <a:t>Dpto. Arquitectura de Computadores. Universidad de Málaga</a:t>
            </a:r>
            <a:r>
              <a:rPr b="0" i="1" lang="es-ES" sz="700" spc="-1" strike="noStrike" baseline="33000">
                <a:solidFill>
                  <a:srgbClr val="ffffff"/>
                </a:solidFill>
                <a:latin typeface="Arial"/>
                <a:ea typeface="Arial"/>
              </a:rPr>
              <a:t>,</a:t>
            </a:r>
            <a:r>
              <a:rPr b="0" i="1" lang="es-ES" sz="700" spc="-1" strike="noStrike">
                <a:solidFill>
                  <a:srgbClr val="ffffff"/>
                </a:solidFill>
                <a:latin typeface="Arial"/>
                <a:ea typeface="Arial"/>
              </a:rPr>
              <a:t> </a:t>
            </a:r>
            <a:r>
              <a:rPr b="0" i="1" lang="es-ES" sz="700" spc="-1" strike="noStrike" baseline="33000">
                <a:solidFill>
                  <a:srgbClr val="ffffff"/>
                </a:solidFill>
                <a:latin typeface="Arial"/>
                <a:ea typeface="Arial"/>
              </a:rPr>
              <a:t>4</a:t>
            </a:r>
            <a:r>
              <a:rPr b="0" i="1" lang="es-ES" sz="700" spc="-1" strike="noStrike">
                <a:solidFill>
                  <a:srgbClr val="ffffff"/>
                </a:solidFill>
                <a:latin typeface="Arial"/>
                <a:ea typeface="Arial"/>
              </a:rPr>
              <a:t>Dpto. Biología Molecular y Bioquímica. Universidad de Málaga - Málaga (Spain)</a:t>
            </a:r>
            <a:endParaRPr b="0" lang="es-ES" sz="700" spc="-1" strike="noStrike">
              <a:latin typeface="Arial"/>
            </a:endParaRPr>
          </a:p>
        </p:txBody>
      </p:sp>
      <p:sp>
        <p:nvSpPr>
          <p:cNvPr id="66" name="CustomShape 8"/>
          <p:cNvSpPr/>
          <p:nvPr/>
        </p:nvSpPr>
        <p:spPr>
          <a:xfrm>
            <a:off x="206640" y="379080"/>
            <a:ext cx="1319760" cy="345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Resultados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67" name="CustomShape 9"/>
          <p:cNvSpPr/>
          <p:nvPr/>
        </p:nvSpPr>
        <p:spPr>
          <a:xfrm>
            <a:off x="206640" y="725760"/>
            <a:ext cx="5020560" cy="23932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Hemos encontrado que existen 3745 genes con una expresión diferencial entre el tejido de los pacientes con FPI y nuestros controles sanos. De ellos 1604 están sobreexpresados y 2141 reprimidos respecto al tejido normal. De estos hemos analizado los 10 que más se sobreexpresan y los 10 que más se reprime.</a:t>
            </a:r>
            <a:endParaRPr b="0" lang="es-ES" sz="1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endParaRPr b="0" lang="es-ES" sz="1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Entre los que se reprimen están el ALAS2, CCDC141, CDR1, HEMGN, HIST2H2BF, PSMC1, RPL36A, SCARNA12, ZNF460, TSNAX-DISC1, y entre los que se expresan mas en tejido sano tenemos, entre otros, BPIFA1, CCDC114, CCDC17, CDHR4, DLEC1, DNAI1, DOC2A, EFCAB12, MUC5B. Encontramos especialmente relevante el TSNAX-DISC1 y el CCDC141, que podrían explicar la relación entre desórdenes psiquiátricos y las enfermedades intersticiales.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68" name="CustomShape 10"/>
          <p:cNvSpPr/>
          <p:nvPr/>
        </p:nvSpPr>
        <p:spPr>
          <a:xfrm>
            <a:off x="206640" y="3405600"/>
            <a:ext cx="4650840" cy="1521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 algn="just"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Hemos demostrado que existen genes que se expresan específicamente en el tejido de los pacientes con FPI y otros que se reprimen en éstos tejidos. Ésto nos da pie a nuevos estudios en éste campo para poder tratar de forma más eficaz ésta enfermedad.</a:t>
            </a:r>
            <a:endParaRPr b="0" lang="es-ES" sz="1200" spc="-1" strike="noStrike"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Estudio realizado gracias a las becas Neumosur 12/2015 y 14/2016. </a:t>
            </a:r>
            <a:endParaRPr b="0" lang="es-ES" sz="1200" spc="-1" strike="noStrike">
              <a:latin typeface="Arial"/>
            </a:endParaRPr>
          </a:p>
        </p:txBody>
      </p:sp>
      <p:sp>
        <p:nvSpPr>
          <p:cNvPr id="69" name="CustomShape 11"/>
          <p:cNvSpPr/>
          <p:nvPr/>
        </p:nvSpPr>
        <p:spPr>
          <a:xfrm>
            <a:off x="206640" y="3029760"/>
            <a:ext cx="1895760" cy="601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</a:pPr>
            <a:r>
              <a:rPr b="0" lang="es-ES" sz="1800" spc="-1" strike="noStrike">
                <a:solidFill>
                  <a:srgbClr val="000000"/>
                </a:solidFill>
                <a:latin typeface="Arial"/>
                <a:ea typeface="DejaVu Sans"/>
              </a:rPr>
              <a:t>Conclusiones</a:t>
            </a:r>
            <a:endParaRPr b="0" lang="es-ES" sz="1800" spc="-1" strike="noStrike">
              <a:latin typeface="Arial"/>
            </a:endParaRPr>
          </a:p>
        </p:txBody>
      </p:sp>
      <p:sp>
        <p:nvSpPr>
          <p:cNvPr id="70" name="CustomShape 12"/>
          <p:cNvSpPr/>
          <p:nvPr/>
        </p:nvSpPr>
        <p:spPr>
          <a:xfrm>
            <a:off x="6254640" y="365760"/>
            <a:ext cx="3825360" cy="706608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/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CDHR4           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-7.77283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CCDC114         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-6.99255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LOC101928722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-6.94327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BPIFA1          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-6.76956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DLEC1           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-6.52867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MAPK15          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-6.4899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MUC5B           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-6.48338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DOC2A           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-6.41944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DNAI1           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-6.40418 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EFCAB12         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-6.38094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ejaVu Sans"/>
              </a:rPr>
              <a:t>-----------------------------------------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HIST2H2BF     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6.77878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CDR1            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6.83162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HEMGN           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7.07403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SCARNA12    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7.11236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ALAS2           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7.79857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RPL36A         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7.85201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RNU2-2P         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10.0687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RNU4-2          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10.7204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RPL7            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10.9708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TSNAX-DISC1  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	</a:t>
            </a:r>
            <a:r>
              <a:rPr b="0" lang="es-ES" sz="1200" spc="-1" strike="noStrike">
                <a:solidFill>
                  <a:srgbClr val="000000"/>
                </a:solidFill>
                <a:latin typeface="Arial"/>
                <a:ea typeface="Droid Sans Fallback"/>
              </a:rPr>
              <a:t>67.4715</a:t>
            </a:r>
            <a:endParaRPr b="0" lang="es-ES" sz="1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24"/>
              </a:spcBef>
              <a:spcAft>
                <a:spcPts val="425"/>
              </a:spcAft>
            </a:pPr>
            <a:endParaRPr b="0" lang="es-ES" sz="1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Application>LibreOffice/6.1.3.2$Linux_X86_64 LibreOffice_project/10$Build-2</Applicat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2019-03-03T12:13:10Z</dcterms:created>
  <dc:creator/>
  <dc:description/>
  <dc:language>es-ES</dc:language>
  <cp:lastModifiedBy/>
  <dcterms:modified xsi:type="dcterms:W3CDTF">2019-03-07T23:52:48Z</dcterms:modified>
  <cp:revision>17</cp:revision>
  <dc:subject/>
  <dc:title/>
</cp:coreProperties>
</file>