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DBF2"/>
    <a:srgbClr val="B01C7B"/>
    <a:srgbClr val="FBBBE6"/>
    <a:srgbClr val="4DCAE3"/>
    <a:srgbClr val="AFE8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snapToGrid="0">
      <p:cViewPr varScale="1">
        <p:scale>
          <a:sx n="86" d="100"/>
          <a:sy n="86" d="100"/>
        </p:scale>
        <p:origin x="42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76C7FF8A-EB30-4239-B051-B02461A8E4C6}" type="datetimeFigureOut">
              <a:rPr lang="es-ES" smtClean="0"/>
              <a:t>07/03/2019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FD92252-2C74-49D8-90AA-CD09A6217C97}" type="slidenum">
              <a:rPr lang="es-ES" smtClean="0"/>
              <a:t>‹Nº›</a:t>
            </a:fld>
            <a:endParaRPr lang="es-ES"/>
          </a:p>
        </p:txBody>
      </p:sp>
    </p:spTree>
    <p:extLst>
      <p:ext uri="{BB962C8B-B14F-4D97-AF65-F5344CB8AC3E}">
        <p14:creationId xmlns:p14="http://schemas.microsoft.com/office/powerpoint/2010/main" val="912473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76C7FF8A-EB30-4239-B051-B02461A8E4C6}" type="datetimeFigureOut">
              <a:rPr lang="es-ES" smtClean="0"/>
              <a:t>07/03/2019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FD92252-2C74-49D8-90AA-CD09A6217C97}" type="slidenum">
              <a:rPr lang="es-ES" smtClean="0"/>
              <a:t>‹Nº›</a:t>
            </a:fld>
            <a:endParaRPr lang="es-ES"/>
          </a:p>
        </p:txBody>
      </p:sp>
    </p:spTree>
    <p:extLst>
      <p:ext uri="{BB962C8B-B14F-4D97-AF65-F5344CB8AC3E}">
        <p14:creationId xmlns:p14="http://schemas.microsoft.com/office/powerpoint/2010/main" val="1464523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76C7FF8A-EB30-4239-B051-B02461A8E4C6}" type="datetimeFigureOut">
              <a:rPr lang="es-ES" smtClean="0"/>
              <a:t>07/03/2019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FD92252-2C74-49D8-90AA-CD09A6217C97}" type="slidenum">
              <a:rPr lang="es-ES" smtClean="0"/>
              <a:t>‹Nº›</a:t>
            </a:fld>
            <a:endParaRPr lang="es-ES"/>
          </a:p>
        </p:txBody>
      </p:sp>
    </p:spTree>
    <p:extLst>
      <p:ext uri="{BB962C8B-B14F-4D97-AF65-F5344CB8AC3E}">
        <p14:creationId xmlns:p14="http://schemas.microsoft.com/office/powerpoint/2010/main" val="153740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76C7FF8A-EB30-4239-B051-B02461A8E4C6}" type="datetimeFigureOut">
              <a:rPr lang="es-ES" smtClean="0"/>
              <a:t>07/03/2019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FD92252-2C74-49D8-90AA-CD09A6217C97}" type="slidenum">
              <a:rPr lang="es-ES" smtClean="0"/>
              <a:t>‹Nº›</a:t>
            </a:fld>
            <a:endParaRPr lang="es-ES"/>
          </a:p>
        </p:txBody>
      </p:sp>
    </p:spTree>
    <p:extLst>
      <p:ext uri="{BB962C8B-B14F-4D97-AF65-F5344CB8AC3E}">
        <p14:creationId xmlns:p14="http://schemas.microsoft.com/office/powerpoint/2010/main" val="3087391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76C7FF8A-EB30-4239-B051-B02461A8E4C6}" type="datetimeFigureOut">
              <a:rPr lang="es-ES" smtClean="0"/>
              <a:t>07/03/2019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BFD92252-2C74-49D8-90AA-CD09A6217C97}" type="slidenum">
              <a:rPr lang="es-ES" smtClean="0"/>
              <a:t>‹Nº›</a:t>
            </a:fld>
            <a:endParaRPr lang="es-ES"/>
          </a:p>
        </p:txBody>
      </p:sp>
    </p:spTree>
    <p:extLst>
      <p:ext uri="{BB962C8B-B14F-4D97-AF65-F5344CB8AC3E}">
        <p14:creationId xmlns:p14="http://schemas.microsoft.com/office/powerpoint/2010/main" val="216926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76C7FF8A-EB30-4239-B051-B02461A8E4C6}" type="datetimeFigureOut">
              <a:rPr lang="es-ES" smtClean="0"/>
              <a:t>07/03/2019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BFD92252-2C74-49D8-90AA-CD09A6217C97}" type="slidenum">
              <a:rPr lang="es-ES" smtClean="0"/>
              <a:t>‹Nº›</a:t>
            </a:fld>
            <a:endParaRPr lang="es-ES"/>
          </a:p>
        </p:txBody>
      </p:sp>
    </p:spTree>
    <p:extLst>
      <p:ext uri="{BB962C8B-B14F-4D97-AF65-F5344CB8AC3E}">
        <p14:creationId xmlns:p14="http://schemas.microsoft.com/office/powerpoint/2010/main" val="1968726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6C7FF8A-EB30-4239-B051-B02461A8E4C6}" type="datetimeFigureOut">
              <a:rPr lang="es-ES" smtClean="0"/>
              <a:t>07/03/2019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BFD92252-2C74-49D8-90AA-CD09A6217C97}" type="slidenum">
              <a:rPr lang="es-ES" smtClean="0"/>
              <a:t>‹Nº›</a:t>
            </a:fld>
            <a:endParaRPr lang="es-ES"/>
          </a:p>
        </p:txBody>
      </p:sp>
    </p:spTree>
    <p:extLst>
      <p:ext uri="{BB962C8B-B14F-4D97-AF65-F5344CB8AC3E}">
        <p14:creationId xmlns:p14="http://schemas.microsoft.com/office/powerpoint/2010/main" val="3388546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76C7FF8A-EB30-4239-B051-B02461A8E4C6}" type="datetimeFigureOut">
              <a:rPr lang="es-ES" smtClean="0"/>
              <a:t>07/03/2019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FD92252-2C74-49D8-90AA-CD09A6217C97}" type="slidenum">
              <a:rPr lang="es-ES" smtClean="0"/>
              <a:t>‹Nº›</a:t>
            </a:fld>
            <a:endParaRPr lang="es-ES"/>
          </a:p>
        </p:txBody>
      </p:sp>
    </p:spTree>
    <p:extLst>
      <p:ext uri="{BB962C8B-B14F-4D97-AF65-F5344CB8AC3E}">
        <p14:creationId xmlns:p14="http://schemas.microsoft.com/office/powerpoint/2010/main" val="1105871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76C7FF8A-EB30-4239-B051-B02461A8E4C6}" type="datetimeFigureOut">
              <a:rPr lang="es-ES" smtClean="0"/>
              <a:t>07/03/2019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FD92252-2C74-49D8-90AA-CD09A6217C97}" type="slidenum">
              <a:rPr lang="es-ES" smtClean="0"/>
              <a:t>‹Nº›</a:t>
            </a:fld>
            <a:endParaRPr lang="es-ES"/>
          </a:p>
        </p:txBody>
      </p:sp>
    </p:spTree>
    <p:extLst>
      <p:ext uri="{BB962C8B-B14F-4D97-AF65-F5344CB8AC3E}">
        <p14:creationId xmlns:p14="http://schemas.microsoft.com/office/powerpoint/2010/main" val="417049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76C7FF8A-EB30-4239-B051-B02461A8E4C6}" type="datetimeFigureOut">
              <a:rPr lang="es-ES" smtClean="0"/>
              <a:t>07/03/2019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FD92252-2C74-49D8-90AA-CD09A6217C97}" type="slidenum">
              <a:rPr lang="es-ES" smtClean="0"/>
              <a:t>‹Nº›</a:t>
            </a:fld>
            <a:endParaRPr lang="es-ES"/>
          </a:p>
        </p:txBody>
      </p:sp>
    </p:spTree>
    <p:extLst>
      <p:ext uri="{BB962C8B-B14F-4D97-AF65-F5344CB8AC3E}">
        <p14:creationId xmlns:p14="http://schemas.microsoft.com/office/powerpoint/2010/main" val="1811819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76C7FF8A-EB30-4239-B051-B02461A8E4C6}" type="datetimeFigureOut">
              <a:rPr lang="es-ES" smtClean="0"/>
              <a:t>07/03/2019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FD92252-2C74-49D8-90AA-CD09A6217C97}" type="slidenum">
              <a:rPr lang="es-ES" smtClean="0"/>
              <a:t>‹Nº›</a:t>
            </a:fld>
            <a:endParaRPr lang="es-ES"/>
          </a:p>
        </p:txBody>
      </p:sp>
    </p:spTree>
    <p:extLst>
      <p:ext uri="{BB962C8B-B14F-4D97-AF65-F5344CB8AC3E}">
        <p14:creationId xmlns:p14="http://schemas.microsoft.com/office/powerpoint/2010/main" val="1804325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C7FF8A-EB30-4239-B051-B02461A8E4C6}" type="datetimeFigureOut">
              <a:rPr lang="es-ES" smtClean="0"/>
              <a:t>07/03/2019</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D92252-2C74-49D8-90AA-CD09A6217C97}" type="slidenum">
              <a:rPr lang="es-ES" smtClean="0"/>
              <a:t>‹Nº›</a:t>
            </a:fld>
            <a:endParaRPr lang="es-ES"/>
          </a:p>
        </p:txBody>
      </p:sp>
    </p:spTree>
    <p:extLst>
      <p:ext uri="{BB962C8B-B14F-4D97-AF65-F5344CB8AC3E}">
        <p14:creationId xmlns:p14="http://schemas.microsoft.com/office/powerpoint/2010/main" val="2818143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67795"/>
            <a:ext cx="2827989" cy="1128616"/>
          </a:xfrm>
          <a:prstGeom prst="rect">
            <a:avLst/>
          </a:prstGeom>
        </p:spPr>
      </p:pic>
      <p:sp>
        <p:nvSpPr>
          <p:cNvPr id="5" name="Rectángulo redondeado 4"/>
          <p:cNvSpPr/>
          <p:nvPr/>
        </p:nvSpPr>
        <p:spPr>
          <a:xfrm>
            <a:off x="2827990" y="152228"/>
            <a:ext cx="6414064" cy="1288938"/>
          </a:xfrm>
          <a:prstGeom prst="roundRect">
            <a:avLst/>
          </a:prstGeom>
          <a:ln w="57150">
            <a:solidFill>
              <a:schemeClr val="accent5"/>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s-ES_tradnl" dirty="0">
              <a:latin typeface="Arial" panose="020B0604020202020204" pitchFamily="34" charset="0"/>
              <a:cs typeface="Arial" panose="020B0604020202020204" pitchFamily="34" charset="0"/>
            </a:endParaRPr>
          </a:p>
          <a:p>
            <a:pPr algn="ctr"/>
            <a:r>
              <a:rPr lang="es-ES_tradnl" sz="2000" dirty="0">
                <a:solidFill>
                  <a:schemeClr val="accent5"/>
                </a:solidFill>
                <a:latin typeface="Arial" panose="020B0604020202020204" pitchFamily="34" charset="0"/>
                <a:cs typeface="Arial" panose="020B0604020202020204" pitchFamily="34" charset="0"/>
              </a:rPr>
              <a:t>CONSUMO DE CIGARRILLOS ELECTRÓNICOS (CE) Y CACHIMBAS ENTRE LOS ESTUDIANTES DE MEDICINA DE LA  UNIVERSIDAD DE CÓRDOBA </a:t>
            </a:r>
            <a:endParaRPr lang="es-ES" sz="2000" dirty="0">
              <a:solidFill>
                <a:schemeClr val="accent5"/>
              </a:solidFill>
              <a:latin typeface="Arial" panose="020B0604020202020204" pitchFamily="34" charset="0"/>
              <a:cs typeface="Arial" panose="020B0604020202020204" pitchFamily="34" charset="0"/>
            </a:endParaRPr>
          </a:p>
          <a:p>
            <a:pPr algn="ctr"/>
            <a:endParaRPr lang="es-ES" dirty="0"/>
          </a:p>
        </p:txBody>
      </p:sp>
      <p:pic>
        <p:nvPicPr>
          <p:cNvPr id="7" name="Imagen 6"/>
          <p:cNvPicPr>
            <a:picLocks noChangeAspect="1"/>
          </p:cNvPicPr>
          <p:nvPr/>
        </p:nvPicPr>
        <p:blipFill>
          <a:blip r:embed="rId3"/>
          <a:stretch>
            <a:fillRect/>
          </a:stretch>
        </p:blipFill>
        <p:spPr>
          <a:xfrm>
            <a:off x="9280954" y="67795"/>
            <a:ext cx="2911046" cy="905798"/>
          </a:xfrm>
          <a:prstGeom prst="rect">
            <a:avLst/>
          </a:prstGeom>
        </p:spPr>
      </p:pic>
      <p:sp>
        <p:nvSpPr>
          <p:cNvPr id="8" name="CuadroTexto 7"/>
          <p:cNvSpPr txBox="1"/>
          <p:nvPr/>
        </p:nvSpPr>
        <p:spPr>
          <a:xfrm>
            <a:off x="657282" y="1642460"/>
            <a:ext cx="10972800" cy="800219"/>
          </a:xfrm>
          <a:prstGeom prst="rect">
            <a:avLst/>
          </a:prstGeom>
          <a:noFill/>
        </p:spPr>
        <p:txBody>
          <a:bodyPr wrap="square" rtlCol="0">
            <a:spAutoFit/>
          </a:bodyPr>
          <a:lstStyle/>
          <a:p>
            <a:pPr algn="ctr"/>
            <a:r>
              <a:rPr lang="es-ES_tradnl" sz="1400" dirty="0">
                <a:latin typeface="Arial" panose="020B0604020202020204" pitchFamily="34" charset="0"/>
                <a:cs typeface="Arial" panose="020B0604020202020204" pitchFamily="34" charset="0"/>
              </a:rPr>
              <a:t>C. </a:t>
            </a:r>
            <a:r>
              <a:rPr lang="es-ES_tradnl" sz="1400" dirty="0" err="1">
                <a:latin typeface="Arial" panose="020B0604020202020204" pitchFamily="34" charset="0"/>
                <a:cs typeface="Arial" panose="020B0604020202020204" pitchFamily="34" charset="0"/>
              </a:rPr>
              <a:t>Villalba</a:t>
            </a:r>
            <a:r>
              <a:rPr lang="es-ES_tradnl" sz="1400" dirty="0">
                <a:latin typeface="Arial" panose="020B0604020202020204" pitchFamily="34" charset="0"/>
                <a:cs typeface="Arial" panose="020B0604020202020204" pitchFamily="34" charset="0"/>
              </a:rPr>
              <a:t> Moral </a:t>
            </a:r>
            <a:r>
              <a:rPr lang="es-ES_tradnl" sz="1400" baseline="30000" dirty="0">
                <a:latin typeface="Arial" panose="020B0604020202020204" pitchFamily="34" charset="0"/>
                <a:cs typeface="Arial" panose="020B0604020202020204" pitchFamily="34" charset="0"/>
              </a:rPr>
              <a:t>1</a:t>
            </a:r>
            <a:r>
              <a:rPr lang="es-ES_tradnl" sz="1400" dirty="0">
                <a:latin typeface="Arial" panose="020B0604020202020204" pitchFamily="34" charset="0"/>
                <a:cs typeface="Arial" panose="020B0604020202020204" pitchFamily="34" charset="0"/>
              </a:rPr>
              <a:t>, A. Torres Jurado  </a:t>
            </a:r>
            <a:r>
              <a:rPr lang="es-ES_tradnl" sz="1400" baseline="30000" dirty="0">
                <a:latin typeface="Arial" panose="020B0604020202020204" pitchFamily="34" charset="0"/>
                <a:cs typeface="Arial" panose="020B0604020202020204" pitchFamily="34" charset="0"/>
              </a:rPr>
              <a:t>2</a:t>
            </a:r>
            <a:r>
              <a:rPr lang="es-ES_tradnl" sz="1400" dirty="0">
                <a:latin typeface="Arial" panose="020B0604020202020204" pitchFamily="34" charset="0"/>
                <a:cs typeface="Arial" panose="020B0604020202020204" pitchFamily="34" charset="0"/>
              </a:rPr>
              <a:t>, S. Martín Bote </a:t>
            </a:r>
            <a:r>
              <a:rPr lang="es-ES_tradnl" sz="1400" baseline="30000" dirty="0">
                <a:latin typeface="Arial" panose="020B0604020202020204" pitchFamily="34" charset="0"/>
                <a:cs typeface="Arial" panose="020B0604020202020204" pitchFamily="34" charset="0"/>
              </a:rPr>
              <a:t>1</a:t>
            </a:r>
            <a:r>
              <a:rPr lang="es-ES_tradnl" sz="1400" dirty="0">
                <a:latin typeface="Arial" panose="020B0604020202020204" pitchFamily="34" charset="0"/>
                <a:cs typeface="Arial" panose="020B0604020202020204" pitchFamily="34" charset="0"/>
              </a:rPr>
              <a:t>, M. Entrenas Castillo </a:t>
            </a:r>
            <a:r>
              <a:rPr lang="es-ES_tradnl" sz="1400" baseline="30000" dirty="0">
                <a:latin typeface="Arial" panose="020B0604020202020204" pitchFamily="34" charset="0"/>
                <a:cs typeface="Arial" panose="020B0604020202020204" pitchFamily="34" charset="0"/>
              </a:rPr>
              <a:t>1</a:t>
            </a:r>
            <a:r>
              <a:rPr lang="es-ES_tradnl" sz="1400" dirty="0">
                <a:latin typeface="Arial" panose="020B0604020202020204" pitchFamily="34" charset="0"/>
                <a:cs typeface="Arial" panose="020B0604020202020204" pitchFamily="34" charset="0"/>
              </a:rPr>
              <a:t>, N. Pascual Martínez </a:t>
            </a:r>
            <a:r>
              <a:rPr lang="es-ES_tradnl" sz="1400" baseline="30000" dirty="0">
                <a:latin typeface="Arial" panose="020B0604020202020204" pitchFamily="34" charset="0"/>
                <a:cs typeface="Arial" panose="020B0604020202020204" pitchFamily="34" charset="0"/>
              </a:rPr>
              <a:t>1</a:t>
            </a:r>
            <a:r>
              <a:rPr lang="es-ES_tradnl" sz="1400" dirty="0">
                <a:latin typeface="Arial" panose="020B0604020202020204" pitchFamily="34" charset="0"/>
                <a:cs typeface="Arial" panose="020B0604020202020204" pitchFamily="34" charset="0"/>
              </a:rPr>
              <a:t>. 1.</a:t>
            </a:r>
          </a:p>
          <a:p>
            <a:pPr algn="ctr"/>
            <a:r>
              <a:rPr lang="es-ES_tradnl" sz="1400" dirty="0">
                <a:latin typeface="Arial" panose="020B0604020202020204" pitchFamily="34" charset="0"/>
                <a:cs typeface="Arial" panose="020B0604020202020204" pitchFamily="34" charset="0"/>
              </a:rPr>
              <a:t>UGC-Neumología. Hospital Universitario Reina Sofía. Córdoba. 2.  Facultad de Medicina. </a:t>
            </a:r>
            <a:r>
              <a:rPr lang="es-ES_tradnl" sz="1400" dirty="0" err="1">
                <a:latin typeface="Arial" panose="020B0604020202020204" pitchFamily="34" charset="0"/>
                <a:cs typeface="Arial" panose="020B0604020202020204" pitchFamily="34" charset="0"/>
              </a:rPr>
              <a:t>Dpto</a:t>
            </a:r>
            <a:r>
              <a:rPr lang="es-ES_tradnl" sz="1400" dirty="0">
                <a:latin typeface="Arial" panose="020B0604020202020204" pitchFamily="34" charset="0"/>
                <a:cs typeface="Arial" panose="020B0604020202020204" pitchFamily="34" charset="0"/>
              </a:rPr>
              <a:t> Medicina. Universidad de Córdoba.</a:t>
            </a:r>
            <a:endParaRPr lang="es-ES" sz="1400" dirty="0">
              <a:latin typeface="Arial" panose="020B0604020202020204" pitchFamily="34" charset="0"/>
              <a:cs typeface="Arial" panose="020B0604020202020204" pitchFamily="34" charset="0"/>
            </a:endParaRPr>
          </a:p>
          <a:p>
            <a:endParaRPr lang="es-ES" dirty="0"/>
          </a:p>
        </p:txBody>
      </p:sp>
      <p:sp>
        <p:nvSpPr>
          <p:cNvPr id="15" name="Rectángulo redondeado 1">
            <a:extLst>
              <a:ext uri="{FF2B5EF4-FFF2-40B4-BE49-F238E27FC236}">
                <a16:creationId xmlns:a16="http://schemas.microsoft.com/office/drawing/2014/main" id="{31C9D4B5-451C-45DE-B5A1-BDF7D49BF596}"/>
              </a:ext>
            </a:extLst>
          </p:cNvPr>
          <p:cNvSpPr/>
          <p:nvPr/>
        </p:nvSpPr>
        <p:spPr>
          <a:xfrm>
            <a:off x="561918" y="2232860"/>
            <a:ext cx="7072878" cy="1354071"/>
          </a:xfrm>
          <a:prstGeom prst="roundRect">
            <a:avLst/>
          </a:prstGeom>
          <a:solidFill>
            <a:srgbClr val="AFE8F3"/>
          </a:solidFill>
          <a:ln w="38100">
            <a:solidFill>
              <a:srgbClr val="4DCA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sz="1600" dirty="0">
              <a:latin typeface="Arial" panose="020B0604020202020204" pitchFamily="34" charset="0"/>
              <a:cs typeface="Arial" panose="020B0604020202020204" pitchFamily="34" charset="0"/>
            </a:endParaRPr>
          </a:p>
          <a:p>
            <a:endParaRPr lang="es-ES" sz="1600" dirty="0">
              <a:latin typeface="Arial" panose="020B0604020202020204" pitchFamily="34" charset="0"/>
              <a:cs typeface="Arial" panose="020B0604020202020204" pitchFamily="34" charset="0"/>
            </a:endParaRPr>
          </a:p>
          <a:p>
            <a:r>
              <a:rPr lang="es-ES" b="1" dirty="0">
                <a:solidFill>
                  <a:schemeClr val="tx1"/>
                </a:solidFill>
                <a:latin typeface="Arial" panose="020B0604020202020204" pitchFamily="34" charset="0"/>
                <a:cs typeface="Arial" panose="020B0604020202020204" pitchFamily="34" charset="0"/>
              </a:rPr>
              <a:t>OBJETIVO:</a:t>
            </a:r>
          </a:p>
          <a:p>
            <a:pPr algn="r"/>
            <a:endParaRPr lang="es-ES" sz="1600" dirty="0">
              <a:solidFill>
                <a:schemeClr val="tx1"/>
              </a:solidFill>
              <a:latin typeface="Arial" panose="020B0604020202020204" pitchFamily="34" charset="0"/>
              <a:cs typeface="Arial" panose="020B0604020202020204" pitchFamily="34" charset="0"/>
            </a:endParaRPr>
          </a:p>
          <a:p>
            <a:r>
              <a:rPr lang="es-ES" sz="1600" dirty="0">
                <a:solidFill>
                  <a:schemeClr val="tx1"/>
                </a:solidFill>
                <a:latin typeface="Arial" panose="020B0604020202020204" pitchFamily="34" charset="0"/>
                <a:cs typeface="Arial" panose="020B0604020202020204" pitchFamily="34" charset="0"/>
              </a:rPr>
              <a:t>♦ Establecer prevalencia de consumo tabáquico y otras formas de fumar (CE y Cachimba) en estudiantes medicina</a:t>
            </a:r>
          </a:p>
          <a:p>
            <a:r>
              <a:rPr lang="es-ES" sz="1600" dirty="0">
                <a:solidFill>
                  <a:schemeClr val="tx1"/>
                </a:solidFill>
                <a:latin typeface="Arial" panose="020B0604020202020204" pitchFamily="34" charset="0"/>
                <a:cs typeface="Arial" panose="020B0604020202020204" pitchFamily="34" charset="0"/>
              </a:rPr>
              <a:t>♦ Valorar el grado de conocimiento de efectos nocivos</a:t>
            </a:r>
          </a:p>
          <a:p>
            <a:pPr algn="r"/>
            <a:endParaRPr lang="es-ES" sz="1600" dirty="0">
              <a:latin typeface="Arial" panose="020B0604020202020204" pitchFamily="34" charset="0"/>
              <a:cs typeface="Arial" panose="020B0604020202020204" pitchFamily="34" charset="0"/>
            </a:endParaRPr>
          </a:p>
          <a:p>
            <a:pPr algn="ctr"/>
            <a:endParaRPr lang="es-ES" dirty="0"/>
          </a:p>
        </p:txBody>
      </p:sp>
      <p:sp>
        <p:nvSpPr>
          <p:cNvPr id="2" name="Rectángulo: esquinas redondeadas 1">
            <a:extLst>
              <a:ext uri="{FF2B5EF4-FFF2-40B4-BE49-F238E27FC236}">
                <a16:creationId xmlns:a16="http://schemas.microsoft.com/office/drawing/2014/main" id="{5E70CBC2-F79D-4EB1-A569-F9471C4EE804}"/>
              </a:ext>
            </a:extLst>
          </p:cNvPr>
          <p:cNvSpPr/>
          <p:nvPr/>
        </p:nvSpPr>
        <p:spPr>
          <a:xfrm>
            <a:off x="8032479" y="2525469"/>
            <a:ext cx="3853242" cy="3924492"/>
          </a:xfrm>
          <a:prstGeom prst="round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Arial" panose="020B0604020202020204" pitchFamily="34" charset="0"/>
                <a:cs typeface="Arial" panose="020B0604020202020204" pitchFamily="34" charset="0"/>
              </a:rPr>
              <a:t>MATERIAL Y MÉTODO:</a:t>
            </a:r>
          </a:p>
          <a:p>
            <a:pPr algn="ctr"/>
            <a:endParaRPr lang="es-ES" sz="1600" dirty="0">
              <a:solidFill>
                <a:schemeClr val="tx1"/>
              </a:solidFill>
              <a:latin typeface="Arial" panose="020B0604020202020204" pitchFamily="34" charset="0"/>
              <a:cs typeface="Arial" panose="020B0604020202020204" pitchFamily="34" charset="0"/>
            </a:endParaRPr>
          </a:p>
          <a:p>
            <a:r>
              <a:rPr lang="es-ES" sz="1600" dirty="0">
                <a:solidFill>
                  <a:schemeClr val="tx1"/>
                </a:solidFill>
                <a:latin typeface="Arial" panose="020B0604020202020204" pitchFamily="34" charset="0"/>
                <a:cs typeface="Arial" panose="020B0604020202020204" pitchFamily="34" charset="0"/>
              </a:rPr>
              <a:t>♦ Estudio descriptivo observacional transversal</a:t>
            </a:r>
          </a:p>
          <a:p>
            <a:r>
              <a:rPr lang="es-ES" sz="1600" dirty="0">
                <a:solidFill>
                  <a:schemeClr val="tx1"/>
                </a:solidFill>
                <a:latin typeface="Arial" panose="020B0604020202020204" pitchFamily="34" charset="0"/>
                <a:cs typeface="Arial" panose="020B0604020202020204" pitchFamily="34" charset="0"/>
              </a:rPr>
              <a:t>♦ Estudiantes medicina: 1º - 5º curso</a:t>
            </a:r>
          </a:p>
          <a:p>
            <a:r>
              <a:rPr lang="es-ES" sz="1600" dirty="0">
                <a:solidFill>
                  <a:schemeClr val="tx1"/>
                </a:solidFill>
                <a:latin typeface="Arial" panose="020B0604020202020204" pitchFamily="34" charset="0"/>
                <a:cs typeface="Arial" panose="020B0604020202020204" pitchFamily="34" charset="0"/>
              </a:rPr>
              <a:t>♦ Cuestionario: autoadministrado, anónimo y voluntario. 22 ítems </a:t>
            </a:r>
          </a:p>
          <a:p>
            <a:endParaRPr lang="es-ES" sz="1600" dirty="0">
              <a:solidFill>
                <a:schemeClr val="tx1"/>
              </a:solidFill>
              <a:latin typeface="Arial" panose="020B0604020202020204" pitchFamily="34" charset="0"/>
              <a:cs typeface="Arial" panose="020B0604020202020204" pitchFamily="34" charset="0"/>
            </a:endParaRPr>
          </a:p>
          <a:p>
            <a:r>
              <a:rPr lang="es-ES" sz="1600" dirty="0">
                <a:solidFill>
                  <a:schemeClr val="tx1"/>
                </a:solidFill>
                <a:latin typeface="Arial" panose="020B0604020202020204" pitchFamily="34" charset="0"/>
                <a:cs typeface="Arial" panose="020B0604020202020204" pitchFamily="34" charset="0"/>
              </a:rPr>
              <a:t>♦ Análisis estadísticos:</a:t>
            </a:r>
          </a:p>
          <a:p>
            <a:r>
              <a:rPr lang="es-ES" sz="1600" dirty="0">
                <a:solidFill>
                  <a:schemeClr val="tx1"/>
                </a:solidFill>
                <a:latin typeface="Arial" panose="020B0604020202020204" pitchFamily="34" charset="0"/>
                <a:cs typeface="Arial" panose="020B0604020202020204" pitchFamily="34" charset="0"/>
              </a:rPr>
              <a:t>     - T- </a:t>
            </a:r>
            <a:r>
              <a:rPr lang="es-ES" sz="1600" dirty="0" err="1">
                <a:solidFill>
                  <a:schemeClr val="tx1"/>
                </a:solidFill>
                <a:latin typeface="Arial" panose="020B0604020202020204" pitchFamily="34" charset="0"/>
                <a:cs typeface="Arial" panose="020B0604020202020204" pitchFamily="34" charset="0"/>
              </a:rPr>
              <a:t>student</a:t>
            </a:r>
            <a:r>
              <a:rPr lang="es-ES" sz="1600" dirty="0">
                <a:solidFill>
                  <a:schemeClr val="tx1"/>
                </a:solidFill>
                <a:latin typeface="Arial" panose="020B0604020202020204" pitchFamily="34" charset="0"/>
                <a:cs typeface="Arial" panose="020B0604020202020204" pitchFamily="34" charset="0"/>
              </a:rPr>
              <a:t> y chi cuadrado: análisis descriptivo</a:t>
            </a:r>
          </a:p>
          <a:p>
            <a:r>
              <a:rPr lang="es-ES" sz="1600" dirty="0">
                <a:solidFill>
                  <a:schemeClr val="tx1"/>
                </a:solidFill>
                <a:latin typeface="Arial" panose="020B0604020202020204" pitchFamily="34" charset="0"/>
                <a:cs typeface="Arial" panose="020B0604020202020204" pitchFamily="34" charset="0"/>
              </a:rPr>
              <a:t>     - Análisis univariante con regresión logística: factores relacionados con consumo</a:t>
            </a:r>
          </a:p>
        </p:txBody>
      </p:sp>
      <p:sp>
        <p:nvSpPr>
          <p:cNvPr id="3" name="Rectángulo: esquinas redondeadas 2">
            <a:extLst>
              <a:ext uri="{FF2B5EF4-FFF2-40B4-BE49-F238E27FC236}">
                <a16:creationId xmlns:a16="http://schemas.microsoft.com/office/drawing/2014/main" id="{B7E6DFC8-01B4-4A59-A759-294BEF1290F9}"/>
              </a:ext>
            </a:extLst>
          </p:cNvPr>
          <p:cNvSpPr/>
          <p:nvPr/>
        </p:nvSpPr>
        <p:spPr>
          <a:xfrm>
            <a:off x="561918" y="3750589"/>
            <a:ext cx="7072878" cy="2769833"/>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sz="1600" dirty="0">
              <a:solidFill>
                <a:schemeClr val="tx1"/>
              </a:solidFill>
              <a:latin typeface="Arial" panose="020B0604020202020204" pitchFamily="34" charset="0"/>
              <a:cs typeface="Arial" panose="020B0604020202020204" pitchFamily="34" charset="0"/>
            </a:endParaRPr>
          </a:p>
          <a:p>
            <a:r>
              <a:rPr lang="es-ES" b="1" dirty="0">
                <a:solidFill>
                  <a:schemeClr val="tx1"/>
                </a:solidFill>
                <a:latin typeface="Arial" panose="020B0604020202020204" pitchFamily="34" charset="0"/>
                <a:cs typeface="Arial" panose="020B0604020202020204" pitchFamily="34" charset="0"/>
              </a:rPr>
              <a:t>RESULTADOS:</a:t>
            </a:r>
          </a:p>
          <a:p>
            <a:endParaRPr lang="es-ES" sz="1600" dirty="0">
              <a:solidFill>
                <a:schemeClr val="tx1"/>
              </a:solidFill>
              <a:latin typeface="Arial" panose="020B0604020202020204" pitchFamily="34" charset="0"/>
              <a:cs typeface="Arial" panose="020B0604020202020204" pitchFamily="34" charset="0"/>
            </a:endParaRPr>
          </a:p>
          <a:p>
            <a:r>
              <a:rPr lang="es-ES" sz="1600" dirty="0">
                <a:solidFill>
                  <a:schemeClr val="tx1"/>
                </a:solidFill>
                <a:latin typeface="Arial" panose="020B0604020202020204" pitchFamily="34" charset="0"/>
                <a:cs typeface="Arial" panose="020B0604020202020204" pitchFamily="34" charset="0"/>
              </a:rPr>
              <a:t>Se realizaron 112 encuestas, 36.6% hombres y 63,4% mujeres con edad media </a:t>
            </a:r>
            <a:r>
              <a:rPr lang="es-ES_tradnl" sz="1600" dirty="0">
                <a:solidFill>
                  <a:schemeClr val="tx1"/>
                </a:solidFill>
                <a:latin typeface="Arial" panose="020B0604020202020204" pitchFamily="34" charset="0"/>
                <a:cs typeface="Arial" panose="020B0604020202020204" pitchFamily="34" charset="0"/>
              </a:rPr>
              <a:t>20,4 </a:t>
            </a:r>
            <a:r>
              <a:rPr lang="es-ES_tradnl" sz="1600" dirty="0">
                <a:solidFill>
                  <a:schemeClr val="tx1"/>
                </a:solidFill>
                <a:latin typeface="Arial" panose="020B0604020202020204" pitchFamily="34" charset="0"/>
                <a:cs typeface="Arial" panose="020B0604020202020204" pitchFamily="34" charset="0"/>
                <a:sym typeface="Symbol" panose="05050102010706020507" pitchFamily="18" charset="2"/>
              </a:rPr>
              <a:t></a:t>
            </a:r>
            <a:r>
              <a:rPr lang="es-ES_tradnl" sz="1600" dirty="0">
                <a:solidFill>
                  <a:schemeClr val="tx1"/>
                </a:solidFill>
                <a:latin typeface="Arial" panose="020B0604020202020204" pitchFamily="34" charset="0"/>
                <a:cs typeface="Arial" panose="020B0604020202020204" pitchFamily="34" charset="0"/>
              </a:rPr>
              <a:t> 1,90 años</a:t>
            </a:r>
          </a:p>
          <a:p>
            <a:endParaRPr lang="es-ES" sz="1600" dirty="0">
              <a:solidFill>
                <a:schemeClr val="tx1"/>
              </a:solidFill>
              <a:latin typeface="Arial" panose="020B0604020202020204" pitchFamily="34" charset="0"/>
              <a:cs typeface="Arial" panose="020B0604020202020204" pitchFamily="34" charset="0"/>
            </a:endParaRPr>
          </a:p>
          <a:p>
            <a:r>
              <a:rPr lang="es-ES" sz="1600" dirty="0">
                <a:solidFill>
                  <a:schemeClr val="tx1"/>
                </a:solidFill>
                <a:latin typeface="Arial" panose="020B0604020202020204" pitchFamily="34" charset="0"/>
                <a:cs typeface="Arial" panose="020B0604020202020204" pitchFamily="34" charset="0"/>
              </a:rPr>
              <a:t>♦ Tabaco:</a:t>
            </a:r>
          </a:p>
          <a:p>
            <a:r>
              <a:rPr lang="es-ES" sz="1400" dirty="0">
                <a:solidFill>
                  <a:schemeClr val="tx1"/>
                </a:solidFill>
                <a:latin typeface="Arial" panose="020B0604020202020204" pitchFamily="34" charset="0"/>
                <a:cs typeface="Arial" panose="020B0604020202020204" pitchFamily="34" charset="0"/>
              </a:rPr>
              <a:t>     - Fumado alguna vez: 64,3% (15-17 años)           - No fumadores: 86,6%     </a:t>
            </a:r>
          </a:p>
          <a:p>
            <a:r>
              <a:rPr lang="es-ES" sz="1400" dirty="0">
                <a:solidFill>
                  <a:schemeClr val="tx1"/>
                </a:solidFill>
                <a:latin typeface="Arial" panose="020B0604020202020204" pitchFamily="34" charset="0"/>
                <a:cs typeface="Arial" panose="020B0604020202020204" pitchFamily="34" charset="0"/>
              </a:rPr>
              <a:t>     - Edad primer cigarrillo: 	                            - Fumadores actuales: 13,4%</a:t>
            </a:r>
          </a:p>
          <a:p>
            <a:r>
              <a:rPr lang="es-ES" sz="1400" dirty="0">
                <a:solidFill>
                  <a:schemeClr val="tx1"/>
                </a:solidFill>
                <a:latin typeface="Arial" panose="020B0604020202020204" pitchFamily="34" charset="0"/>
                <a:cs typeface="Arial" panose="020B0604020202020204" pitchFamily="34" charset="0"/>
              </a:rPr>
              <a:t>	  &lt;14 años: 8,9% 			&lt;5 </a:t>
            </a:r>
            <a:r>
              <a:rPr lang="es-ES" sz="1400" dirty="0" err="1">
                <a:solidFill>
                  <a:schemeClr val="tx1"/>
                </a:solidFill>
                <a:latin typeface="Arial" panose="020B0604020202020204" pitchFamily="34" charset="0"/>
                <a:cs typeface="Arial" panose="020B0604020202020204" pitchFamily="34" charset="0"/>
              </a:rPr>
              <a:t>cig</a:t>
            </a:r>
            <a:r>
              <a:rPr lang="es-ES" sz="1400" dirty="0">
                <a:solidFill>
                  <a:schemeClr val="tx1"/>
                </a:solidFill>
                <a:latin typeface="Arial" panose="020B0604020202020204" pitchFamily="34" charset="0"/>
                <a:cs typeface="Arial" panose="020B0604020202020204" pitchFamily="34" charset="0"/>
              </a:rPr>
              <a:t>/</a:t>
            </a:r>
            <a:r>
              <a:rPr lang="es-ES" sz="1400" dirty="0" err="1">
                <a:solidFill>
                  <a:schemeClr val="tx1"/>
                </a:solidFill>
                <a:latin typeface="Arial" panose="020B0604020202020204" pitchFamily="34" charset="0"/>
                <a:cs typeface="Arial" panose="020B0604020202020204" pitchFamily="34" charset="0"/>
              </a:rPr>
              <a:t>sem</a:t>
            </a:r>
            <a:r>
              <a:rPr lang="es-ES" sz="1400" dirty="0">
                <a:solidFill>
                  <a:schemeClr val="tx1"/>
                </a:solidFill>
                <a:latin typeface="Arial" panose="020B0604020202020204" pitchFamily="34" charset="0"/>
                <a:cs typeface="Arial" panose="020B0604020202020204" pitchFamily="34" charset="0"/>
              </a:rPr>
              <a:t>: 9.8%</a:t>
            </a:r>
          </a:p>
          <a:p>
            <a:r>
              <a:rPr lang="es-ES" sz="1400" dirty="0">
                <a:solidFill>
                  <a:schemeClr val="tx1"/>
                </a:solidFill>
                <a:latin typeface="Arial" panose="020B0604020202020204" pitchFamily="34" charset="0"/>
                <a:cs typeface="Arial" panose="020B0604020202020204" pitchFamily="34" charset="0"/>
              </a:rPr>
              <a:t>	  15-17 años: 32,1% 			5-10 </a:t>
            </a:r>
            <a:r>
              <a:rPr lang="es-ES" sz="1400" dirty="0" err="1">
                <a:solidFill>
                  <a:schemeClr val="tx1"/>
                </a:solidFill>
                <a:latin typeface="Arial" panose="020B0604020202020204" pitchFamily="34" charset="0"/>
                <a:cs typeface="Arial" panose="020B0604020202020204" pitchFamily="34" charset="0"/>
              </a:rPr>
              <a:t>cig</a:t>
            </a:r>
            <a:r>
              <a:rPr lang="es-ES" sz="1400" dirty="0">
                <a:solidFill>
                  <a:schemeClr val="tx1"/>
                </a:solidFill>
                <a:latin typeface="Arial" panose="020B0604020202020204" pitchFamily="34" charset="0"/>
                <a:cs typeface="Arial" panose="020B0604020202020204" pitchFamily="34" charset="0"/>
              </a:rPr>
              <a:t>/</a:t>
            </a:r>
            <a:r>
              <a:rPr lang="es-ES" sz="1400" dirty="0" err="1">
                <a:solidFill>
                  <a:schemeClr val="tx1"/>
                </a:solidFill>
                <a:latin typeface="Arial" panose="020B0604020202020204" pitchFamily="34" charset="0"/>
                <a:cs typeface="Arial" panose="020B0604020202020204" pitchFamily="34" charset="0"/>
              </a:rPr>
              <a:t>sem</a:t>
            </a:r>
            <a:r>
              <a:rPr lang="es-ES" sz="1400" dirty="0">
                <a:solidFill>
                  <a:schemeClr val="tx1"/>
                </a:solidFill>
                <a:latin typeface="Arial" panose="020B0604020202020204" pitchFamily="34" charset="0"/>
                <a:cs typeface="Arial" panose="020B0604020202020204" pitchFamily="34" charset="0"/>
              </a:rPr>
              <a:t>: 3,6%</a:t>
            </a:r>
          </a:p>
          <a:p>
            <a:r>
              <a:rPr lang="es-ES" sz="1400" dirty="0">
                <a:solidFill>
                  <a:schemeClr val="tx1"/>
                </a:solidFill>
                <a:latin typeface="Arial" panose="020B0604020202020204" pitchFamily="34" charset="0"/>
                <a:cs typeface="Arial" panose="020B0604020202020204" pitchFamily="34" charset="0"/>
              </a:rPr>
              <a:t>                     &gt;18 años: 19,6%</a:t>
            </a:r>
          </a:p>
          <a:p>
            <a:r>
              <a:rPr lang="es-ES" sz="1400" dirty="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7710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208541" y="4213518"/>
            <a:ext cx="11731924" cy="2453611"/>
          </a:xfrm>
          <a:prstGeom prst="roundRect">
            <a:avLst/>
          </a:prstGeom>
          <a:solidFill>
            <a:srgbClr val="FDDBF2"/>
          </a:solidFill>
          <a:ln w="38100">
            <a:solidFill>
              <a:srgbClr val="B01C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b="1" dirty="0">
                <a:solidFill>
                  <a:schemeClr val="tx1"/>
                </a:solidFill>
                <a:latin typeface="Arial" panose="020B0604020202020204" pitchFamily="34" charset="0"/>
                <a:cs typeface="Arial" panose="020B0604020202020204" pitchFamily="34" charset="0"/>
              </a:rPr>
              <a:t>CONCLUSIONES: </a:t>
            </a:r>
          </a:p>
          <a:p>
            <a:endParaRPr lang="es-ES" sz="1600" dirty="0">
              <a:solidFill>
                <a:schemeClr val="tx1"/>
              </a:solidFill>
              <a:latin typeface="Arial" panose="020B0604020202020204" pitchFamily="34" charset="0"/>
              <a:cs typeface="Arial" panose="020B0604020202020204" pitchFamily="34" charset="0"/>
            </a:endParaRPr>
          </a:p>
          <a:p>
            <a:pPr algn="just"/>
            <a:r>
              <a:rPr lang="es-ES" sz="1600" dirty="0">
                <a:solidFill>
                  <a:schemeClr val="tx1"/>
                </a:solidFill>
                <a:latin typeface="Arial" panose="020B0604020202020204" pitchFamily="34" charset="0"/>
                <a:cs typeface="Arial" panose="020B0604020202020204" pitchFamily="34" charset="0"/>
              </a:rPr>
              <a:t>♦ El porcentaje de estudiantes de medicina que han probado el tabaco y los que lo consumen de forma habitual, es ligeramente menor en comparación con adolescentes de su misma edad según la publicación de la encuesta del Ministerio de Sanidad EDADES 2017 (69,7% y 25,9% respectivamente)</a:t>
            </a:r>
          </a:p>
          <a:p>
            <a:pPr algn="just"/>
            <a:r>
              <a:rPr lang="es-ES" sz="1600" dirty="0">
                <a:solidFill>
                  <a:schemeClr val="tx1"/>
                </a:solidFill>
                <a:latin typeface="Arial" panose="020B0604020202020204" pitchFamily="34" charset="0"/>
                <a:cs typeface="Arial" panose="020B0604020202020204" pitchFamily="34" charset="0"/>
              </a:rPr>
              <a:t>♦ Respecto a las nuevas formas de fumar (CE y Cachimba), la cachimba es el más habitual y frecuente en estudiantes de medicina, siendo muy reducido el número de ellos que reciben educación específica previa. </a:t>
            </a:r>
          </a:p>
          <a:p>
            <a:pPr algn="just"/>
            <a:r>
              <a:rPr lang="es-ES" sz="1600" dirty="0">
                <a:solidFill>
                  <a:schemeClr val="tx1"/>
                </a:solidFill>
                <a:latin typeface="Arial" panose="020B0604020202020204" pitchFamily="34" charset="0"/>
                <a:cs typeface="Arial" panose="020B0604020202020204" pitchFamily="34" charset="0"/>
              </a:rPr>
              <a:t>♦ Hay que mejorar nivel de conocimiento sobre perjuicios del consumo de tabaco en todas sus formas debiendo incrementar la presencia de contenidos académicos para evitar la iniciación o consolidación de su consumo. </a:t>
            </a:r>
          </a:p>
        </p:txBody>
      </p:sp>
      <p:graphicFrame>
        <p:nvGraphicFramePr>
          <p:cNvPr id="6" name="Tabla 5">
            <a:extLst>
              <a:ext uri="{FF2B5EF4-FFF2-40B4-BE49-F238E27FC236}">
                <a16:creationId xmlns:a16="http://schemas.microsoft.com/office/drawing/2014/main" id="{69C03EAD-25B9-49CD-8153-E3FB4CD95B99}"/>
              </a:ext>
            </a:extLst>
          </p:cNvPr>
          <p:cNvGraphicFramePr>
            <a:graphicFrameLocks noGrp="1"/>
          </p:cNvGraphicFramePr>
          <p:nvPr>
            <p:extLst>
              <p:ext uri="{D42A27DB-BD31-4B8C-83A1-F6EECF244321}">
                <p14:modId xmlns:p14="http://schemas.microsoft.com/office/powerpoint/2010/main" val="877114484"/>
              </p:ext>
            </p:extLst>
          </p:nvPr>
        </p:nvGraphicFramePr>
        <p:xfrm>
          <a:off x="553373" y="2386942"/>
          <a:ext cx="5190480" cy="1159257"/>
        </p:xfrm>
        <a:graphic>
          <a:graphicData uri="http://schemas.openxmlformats.org/drawingml/2006/table">
            <a:tbl>
              <a:tblPr firstRow="1" bandRow="1">
                <a:tableStyleId>{68D230F3-CF80-4859-8CE7-A43EE81993B5}</a:tableStyleId>
              </a:tblPr>
              <a:tblGrid>
                <a:gridCol w="1066296">
                  <a:extLst>
                    <a:ext uri="{9D8B030D-6E8A-4147-A177-3AD203B41FA5}">
                      <a16:colId xmlns:a16="http://schemas.microsoft.com/office/drawing/2014/main" val="2141606014"/>
                    </a:ext>
                  </a:extLst>
                </a:gridCol>
                <a:gridCol w="773674">
                  <a:extLst>
                    <a:ext uri="{9D8B030D-6E8A-4147-A177-3AD203B41FA5}">
                      <a16:colId xmlns:a16="http://schemas.microsoft.com/office/drawing/2014/main" val="1693240702"/>
                    </a:ext>
                  </a:extLst>
                </a:gridCol>
                <a:gridCol w="2272903">
                  <a:extLst>
                    <a:ext uri="{9D8B030D-6E8A-4147-A177-3AD203B41FA5}">
                      <a16:colId xmlns:a16="http://schemas.microsoft.com/office/drawing/2014/main" val="1807544690"/>
                    </a:ext>
                  </a:extLst>
                </a:gridCol>
                <a:gridCol w="1077607">
                  <a:extLst>
                    <a:ext uri="{9D8B030D-6E8A-4147-A177-3AD203B41FA5}">
                      <a16:colId xmlns:a16="http://schemas.microsoft.com/office/drawing/2014/main" val="1784675598"/>
                    </a:ext>
                  </a:extLst>
                </a:gridCol>
              </a:tblGrid>
              <a:tr h="427737">
                <a:tc gridSpan="4">
                  <a:txBody>
                    <a:bodyPr/>
                    <a:lstStyle/>
                    <a:p>
                      <a:pPr algn="ctr"/>
                      <a:r>
                        <a:rPr lang="es-ES" sz="1400" dirty="0">
                          <a:latin typeface="Arial" panose="020B0604020202020204" pitchFamily="34" charset="0"/>
                          <a:cs typeface="Arial" panose="020B0604020202020204" pitchFamily="34" charset="0"/>
                        </a:rPr>
                        <a:t>ANÁLISIS UNIVARIANTE</a:t>
                      </a:r>
                    </a:p>
                  </a:txBody>
                  <a:tcPr/>
                </a:tc>
                <a:tc hMerge="1">
                  <a:txBody>
                    <a:bodyPr/>
                    <a:lstStyle/>
                    <a:p>
                      <a:endParaRPr lang="es-ES" sz="1400" dirty="0">
                        <a:latin typeface="Arial" panose="020B0604020202020204" pitchFamily="34" charset="0"/>
                        <a:cs typeface="Arial" panose="020B0604020202020204" pitchFamily="34" charset="0"/>
                      </a:endParaRPr>
                    </a:p>
                  </a:txBody>
                  <a:tcPr/>
                </a:tc>
                <a:tc hMerge="1">
                  <a:txBody>
                    <a:bodyPr/>
                    <a:lstStyle/>
                    <a:p>
                      <a:endParaRPr lang="es-ES" sz="1400" dirty="0">
                        <a:latin typeface="Arial" panose="020B0604020202020204" pitchFamily="34" charset="0"/>
                        <a:cs typeface="Arial" panose="020B0604020202020204" pitchFamily="34" charset="0"/>
                      </a:endParaRPr>
                    </a:p>
                  </a:txBody>
                  <a:tcPr/>
                </a:tc>
                <a:tc hMerge="1">
                  <a:txBody>
                    <a:bodyPr/>
                    <a:lstStyle/>
                    <a:p>
                      <a:endParaRPr lang="es-ES" dirty="0"/>
                    </a:p>
                  </a:txBody>
                  <a:tcPr/>
                </a:tc>
                <a:extLst>
                  <a:ext uri="{0D108BD9-81ED-4DB2-BD59-A6C34878D82A}">
                    <a16:rowId xmlns:a16="http://schemas.microsoft.com/office/drawing/2014/main" val="3135123264"/>
                  </a:ext>
                </a:extLst>
              </a:tr>
              <a:tr h="535199">
                <a:tc>
                  <a:txBody>
                    <a:bodyPr/>
                    <a:lstStyle/>
                    <a:p>
                      <a:r>
                        <a:rPr lang="es-ES" sz="1400" dirty="0">
                          <a:latin typeface="Arial" panose="020B0604020202020204" pitchFamily="34" charset="0"/>
                          <a:cs typeface="Arial" panose="020B0604020202020204" pitchFamily="34" charset="0"/>
                        </a:rPr>
                        <a:t>Consumir </a:t>
                      </a:r>
                      <a:r>
                        <a:rPr lang="es-ES" sz="1400">
                          <a:latin typeface="Arial" panose="020B0604020202020204" pitchFamily="34" charset="0"/>
                          <a:cs typeface="Arial" panose="020B0604020202020204" pitchFamily="34" charset="0"/>
                        </a:rPr>
                        <a:t>otras sustancias</a:t>
                      </a:r>
                      <a:endParaRPr lang="es-ES" sz="1400" dirty="0">
                        <a:latin typeface="Arial" panose="020B0604020202020204" pitchFamily="34" charset="0"/>
                        <a:cs typeface="Arial" panose="020B0604020202020204" pitchFamily="34" charset="0"/>
                      </a:endParaRPr>
                    </a:p>
                  </a:txBody>
                  <a:tcPr/>
                </a:tc>
                <a:tc>
                  <a:txBody>
                    <a:bodyPr/>
                    <a:lstStyle/>
                    <a:p>
                      <a:pPr algn="ctr"/>
                      <a:r>
                        <a:rPr lang="es-ES" sz="1400" dirty="0">
                          <a:latin typeface="Arial" panose="020B0604020202020204" pitchFamily="34" charset="0"/>
                          <a:cs typeface="Arial" panose="020B0604020202020204" pitchFamily="34" charset="0"/>
                        </a:rPr>
                        <a:t>HR 7,308</a:t>
                      </a:r>
                    </a:p>
                  </a:txBody>
                  <a:tcPr/>
                </a:tc>
                <a:tc>
                  <a:txBody>
                    <a:bodyPr/>
                    <a:lstStyle/>
                    <a:p>
                      <a:pPr algn="ctr"/>
                      <a:r>
                        <a:rPr lang="es-ES" sz="1400" dirty="0">
                          <a:latin typeface="Arial" panose="020B0604020202020204" pitchFamily="34" charset="0"/>
                          <a:cs typeface="Arial" panose="020B0604020202020204" pitchFamily="34" charset="0"/>
                        </a:rPr>
                        <a:t>I.C. 95% </a:t>
                      </a:r>
                    </a:p>
                    <a:p>
                      <a:pPr algn="ctr"/>
                      <a:r>
                        <a:rPr lang="es-ES" sz="1400" dirty="0">
                          <a:latin typeface="Arial" panose="020B0604020202020204" pitchFamily="34" charset="0"/>
                          <a:cs typeface="Arial" panose="020B0604020202020204" pitchFamily="34" charset="0"/>
                        </a:rPr>
                        <a:t>(1,610-33,164)</a:t>
                      </a:r>
                    </a:p>
                  </a:txBody>
                  <a:tcPr/>
                </a:tc>
                <a:tc>
                  <a:txBody>
                    <a:bodyPr/>
                    <a:lstStyle/>
                    <a:p>
                      <a:pPr algn="ctr"/>
                      <a:r>
                        <a:rPr lang="es-ES" sz="1400" dirty="0">
                          <a:latin typeface="Arial" panose="020B0604020202020204" pitchFamily="34" charset="0"/>
                          <a:cs typeface="Arial" panose="020B0604020202020204" pitchFamily="34" charset="0"/>
                        </a:rPr>
                        <a:t>p </a:t>
                      </a:r>
                    </a:p>
                    <a:p>
                      <a:pPr algn="ctr"/>
                      <a:r>
                        <a:rPr lang="es-ES" sz="1400" dirty="0">
                          <a:latin typeface="Arial" panose="020B0604020202020204" pitchFamily="34" charset="0"/>
                          <a:cs typeface="Arial" panose="020B0604020202020204" pitchFamily="34" charset="0"/>
                        </a:rPr>
                        <a:t>0,010</a:t>
                      </a:r>
                    </a:p>
                  </a:txBody>
                  <a:tcPr/>
                </a:tc>
                <a:extLst>
                  <a:ext uri="{0D108BD9-81ED-4DB2-BD59-A6C34878D82A}">
                    <a16:rowId xmlns:a16="http://schemas.microsoft.com/office/drawing/2014/main" val="1237586946"/>
                  </a:ext>
                </a:extLst>
              </a:tr>
            </a:tbl>
          </a:graphicData>
        </a:graphic>
      </p:graphicFrame>
      <p:graphicFrame>
        <p:nvGraphicFramePr>
          <p:cNvPr id="11" name="Tabla 10">
            <a:extLst>
              <a:ext uri="{FF2B5EF4-FFF2-40B4-BE49-F238E27FC236}">
                <a16:creationId xmlns:a16="http://schemas.microsoft.com/office/drawing/2014/main" id="{EAF3C7C1-90D7-4050-8F81-21886C094454}"/>
              </a:ext>
            </a:extLst>
          </p:cNvPr>
          <p:cNvGraphicFramePr>
            <a:graphicFrameLocks noGrp="1"/>
          </p:cNvGraphicFramePr>
          <p:nvPr>
            <p:extLst>
              <p:ext uri="{D42A27DB-BD31-4B8C-83A1-F6EECF244321}">
                <p14:modId xmlns:p14="http://schemas.microsoft.com/office/powerpoint/2010/main" val="4125649392"/>
              </p:ext>
            </p:extLst>
          </p:nvPr>
        </p:nvGraphicFramePr>
        <p:xfrm>
          <a:off x="7406530" y="253536"/>
          <a:ext cx="4232097" cy="2366365"/>
        </p:xfrm>
        <a:graphic>
          <a:graphicData uri="http://schemas.openxmlformats.org/drawingml/2006/table">
            <a:tbl>
              <a:tblPr firstRow="1" bandRow="1">
                <a:tableStyleId>{68D230F3-CF80-4859-8CE7-A43EE81993B5}</a:tableStyleId>
              </a:tblPr>
              <a:tblGrid>
                <a:gridCol w="1410699">
                  <a:extLst>
                    <a:ext uri="{9D8B030D-6E8A-4147-A177-3AD203B41FA5}">
                      <a16:colId xmlns:a16="http://schemas.microsoft.com/office/drawing/2014/main" val="2733796715"/>
                    </a:ext>
                  </a:extLst>
                </a:gridCol>
                <a:gridCol w="1410699">
                  <a:extLst>
                    <a:ext uri="{9D8B030D-6E8A-4147-A177-3AD203B41FA5}">
                      <a16:colId xmlns:a16="http://schemas.microsoft.com/office/drawing/2014/main" val="3983363107"/>
                    </a:ext>
                  </a:extLst>
                </a:gridCol>
                <a:gridCol w="1410699">
                  <a:extLst>
                    <a:ext uri="{9D8B030D-6E8A-4147-A177-3AD203B41FA5}">
                      <a16:colId xmlns:a16="http://schemas.microsoft.com/office/drawing/2014/main" val="548851223"/>
                    </a:ext>
                  </a:extLst>
                </a:gridCol>
              </a:tblGrid>
              <a:tr h="438553">
                <a:tc>
                  <a:txBody>
                    <a:bodyPr/>
                    <a:lstStyle/>
                    <a:p>
                      <a:endParaRPr lang="es-ES" sz="1400" dirty="0">
                        <a:latin typeface="Arial" panose="020B0604020202020204" pitchFamily="34" charset="0"/>
                        <a:cs typeface="Arial" panose="020B0604020202020204" pitchFamily="34" charset="0"/>
                      </a:endParaRPr>
                    </a:p>
                  </a:txBody>
                  <a:tcPr/>
                </a:tc>
                <a:tc>
                  <a:txBody>
                    <a:bodyPr/>
                    <a:lstStyle/>
                    <a:p>
                      <a:r>
                        <a:rPr lang="es-ES" sz="1400" dirty="0">
                          <a:latin typeface="Arial" panose="020B0604020202020204" pitchFamily="34" charset="0"/>
                          <a:cs typeface="Arial" panose="020B0604020202020204" pitchFamily="34" charset="0"/>
                        </a:rPr>
                        <a:t>CE</a:t>
                      </a:r>
                    </a:p>
                  </a:txBody>
                  <a:tcPr/>
                </a:tc>
                <a:tc>
                  <a:txBody>
                    <a:bodyPr/>
                    <a:lstStyle/>
                    <a:p>
                      <a:r>
                        <a:rPr lang="es-ES" sz="1400" dirty="0">
                          <a:latin typeface="Arial" panose="020B0604020202020204" pitchFamily="34" charset="0"/>
                          <a:cs typeface="Arial" panose="020B0604020202020204" pitchFamily="34" charset="0"/>
                        </a:rPr>
                        <a:t>Cachimba</a:t>
                      </a:r>
                    </a:p>
                  </a:txBody>
                  <a:tcPr/>
                </a:tc>
                <a:extLst>
                  <a:ext uri="{0D108BD9-81ED-4DB2-BD59-A6C34878D82A}">
                    <a16:rowId xmlns:a16="http://schemas.microsoft.com/office/drawing/2014/main" val="426226676"/>
                  </a:ext>
                </a:extLst>
              </a:tr>
              <a:tr h="921972">
                <a:tc>
                  <a:txBody>
                    <a:bodyPr/>
                    <a:lstStyle/>
                    <a:p>
                      <a:r>
                        <a:rPr lang="es-ES" sz="1200" dirty="0">
                          <a:latin typeface="Arial" panose="020B0604020202020204" pitchFamily="34" charset="0"/>
                          <a:cs typeface="Arial" panose="020B0604020202020204" pitchFamily="34" charset="0"/>
                        </a:rPr>
                        <a:t>Vía obtención</a:t>
                      </a:r>
                    </a:p>
                    <a:p>
                      <a:pPr marL="285750" indent="-285750">
                        <a:buFontTx/>
                        <a:buChar char="-"/>
                      </a:pPr>
                      <a:r>
                        <a:rPr lang="es-ES" sz="1200" dirty="0">
                          <a:latin typeface="Arial" panose="020B0604020202020204" pitchFamily="34" charset="0"/>
                          <a:cs typeface="Arial" panose="020B0604020202020204" pitchFamily="34" charset="0"/>
                        </a:rPr>
                        <a:t>Amigos</a:t>
                      </a:r>
                    </a:p>
                    <a:p>
                      <a:pPr marL="285750" indent="-285750">
                        <a:buFontTx/>
                        <a:buChar char="-"/>
                      </a:pPr>
                      <a:r>
                        <a:rPr lang="es-ES" sz="1200" dirty="0">
                          <a:latin typeface="Arial" panose="020B0604020202020204" pitchFamily="34" charset="0"/>
                          <a:cs typeface="Arial" panose="020B0604020202020204" pitchFamily="34" charset="0"/>
                        </a:rPr>
                        <a:t>Televisión</a:t>
                      </a:r>
                    </a:p>
                    <a:p>
                      <a:pPr marL="285750" indent="-285750">
                        <a:buFontTx/>
                        <a:buChar char="-"/>
                      </a:pPr>
                      <a:r>
                        <a:rPr lang="es-ES" sz="1200" dirty="0" err="1">
                          <a:latin typeface="Arial" panose="020B0604020202020204" pitchFamily="34" charset="0"/>
                          <a:cs typeface="Arial" panose="020B0604020202020204" pitchFamily="34" charset="0"/>
                        </a:rPr>
                        <a:t>Interntet</a:t>
                      </a:r>
                      <a:endParaRPr lang="es-ES" sz="1200" dirty="0">
                        <a:latin typeface="Arial" panose="020B0604020202020204" pitchFamily="34" charset="0"/>
                        <a:cs typeface="Arial" panose="020B0604020202020204" pitchFamily="34" charset="0"/>
                      </a:endParaRPr>
                    </a:p>
                  </a:txBody>
                  <a:tcPr/>
                </a:tc>
                <a:tc>
                  <a:txBody>
                    <a:bodyPr/>
                    <a:lstStyle/>
                    <a:p>
                      <a:r>
                        <a:rPr lang="es-ES" sz="1200" dirty="0">
                          <a:latin typeface="Arial" panose="020B0604020202020204" pitchFamily="34" charset="0"/>
                          <a:cs typeface="Arial" panose="020B0604020202020204" pitchFamily="34" charset="0"/>
                        </a:rPr>
                        <a:t> </a:t>
                      </a:r>
                    </a:p>
                    <a:p>
                      <a:r>
                        <a:rPr lang="es-ES" sz="1200" dirty="0">
                          <a:latin typeface="Arial" panose="020B0604020202020204" pitchFamily="34" charset="0"/>
                          <a:cs typeface="Arial" panose="020B0604020202020204" pitchFamily="34" charset="0"/>
                        </a:rPr>
                        <a:t>67,9%</a:t>
                      </a:r>
                    </a:p>
                    <a:p>
                      <a:r>
                        <a:rPr lang="es-ES" sz="1200" dirty="0">
                          <a:latin typeface="Arial" panose="020B0604020202020204" pitchFamily="34" charset="0"/>
                          <a:cs typeface="Arial" panose="020B0604020202020204" pitchFamily="34" charset="0"/>
                        </a:rPr>
                        <a:t>13,4%</a:t>
                      </a:r>
                    </a:p>
                    <a:p>
                      <a:r>
                        <a:rPr lang="es-ES" sz="1200" dirty="0">
                          <a:latin typeface="Arial" panose="020B0604020202020204" pitchFamily="34" charset="0"/>
                          <a:cs typeface="Arial" panose="020B0604020202020204" pitchFamily="34" charset="0"/>
                        </a:rPr>
                        <a:t>9,8%</a:t>
                      </a:r>
                    </a:p>
                  </a:txBody>
                  <a:tcPr/>
                </a:tc>
                <a:tc>
                  <a:txBody>
                    <a:bodyPr/>
                    <a:lstStyle/>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91,1%</a:t>
                      </a:r>
                    </a:p>
                    <a:p>
                      <a:r>
                        <a:rPr lang="es-ES" sz="1200" dirty="0">
                          <a:latin typeface="Arial" panose="020B0604020202020204" pitchFamily="34" charset="0"/>
                          <a:cs typeface="Arial" panose="020B0604020202020204" pitchFamily="34" charset="0"/>
                        </a:rPr>
                        <a:t>0,9%</a:t>
                      </a:r>
                    </a:p>
                    <a:p>
                      <a:r>
                        <a:rPr lang="es-ES" sz="1200" dirty="0">
                          <a:latin typeface="Arial" panose="020B0604020202020204" pitchFamily="34" charset="0"/>
                          <a:cs typeface="Arial" panose="020B0604020202020204" pitchFamily="34" charset="0"/>
                        </a:rPr>
                        <a:t>20,5%</a:t>
                      </a:r>
                    </a:p>
                  </a:txBody>
                  <a:tcPr/>
                </a:tc>
                <a:extLst>
                  <a:ext uri="{0D108BD9-81ED-4DB2-BD59-A6C34878D82A}">
                    <a16:rowId xmlns:a16="http://schemas.microsoft.com/office/drawing/2014/main" val="3314140284"/>
                  </a:ext>
                </a:extLst>
              </a:tr>
              <a:tr h="921972">
                <a:tc>
                  <a:txBody>
                    <a:bodyPr/>
                    <a:lstStyle/>
                    <a:p>
                      <a:r>
                        <a:rPr lang="es-ES" sz="1200" dirty="0">
                          <a:latin typeface="Arial" panose="020B0604020202020204" pitchFamily="34" charset="0"/>
                          <a:cs typeface="Arial" panose="020B0604020202020204" pitchFamily="34" charset="0"/>
                        </a:rPr>
                        <a:t>Riesgo percibido:</a:t>
                      </a:r>
                    </a:p>
                    <a:p>
                      <a:pPr marL="285750" indent="-285750">
                        <a:buFontTx/>
                        <a:buChar char="-"/>
                      </a:pPr>
                      <a:r>
                        <a:rPr lang="es-ES" sz="1200" dirty="0">
                          <a:latin typeface="Arial" panose="020B0604020202020204" pitchFamily="34" charset="0"/>
                          <a:cs typeface="Arial" panose="020B0604020202020204" pitchFamily="34" charset="0"/>
                        </a:rPr>
                        <a:t>&gt; tabaco</a:t>
                      </a:r>
                    </a:p>
                    <a:p>
                      <a:pPr marL="285750" indent="-285750">
                        <a:buFontTx/>
                        <a:buChar char="-"/>
                      </a:pPr>
                      <a:r>
                        <a:rPr lang="es-ES" sz="1200" dirty="0">
                          <a:latin typeface="Arial" panose="020B0604020202020204" pitchFamily="34" charset="0"/>
                          <a:cs typeface="Arial" panose="020B0604020202020204" pitchFamily="34" charset="0"/>
                        </a:rPr>
                        <a:t>= tabaco</a:t>
                      </a:r>
                    </a:p>
                    <a:p>
                      <a:pPr marL="285750" indent="-285750">
                        <a:buFontTx/>
                        <a:buChar char="-"/>
                      </a:pPr>
                      <a:r>
                        <a:rPr lang="es-ES" sz="1200" dirty="0">
                          <a:latin typeface="Arial" panose="020B0604020202020204" pitchFamily="34" charset="0"/>
                          <a:cs typeface="Arial" panose="020B0604020202020204" pitchFamily="34" charset="0"/>
                        </a:rPr>
                        <a:t>&lt; tabaco</a:t>
                      </a:r>
                    </a:p>
                    <a:p>
                      <a:pPr marL="285750" indent="-285750">
                        <a:buFontTx/>
                        <a:buChar char="-"/>
                      </a:pPr>
                      <a:r>
                        <a:rPr lang="es-ES" sz="1200" dirty="0">
                          <a:latin typeface="Arial" panose="020B0604020202020204" pitchFamily="34" charset="0"/>
                          <a:cs typeface="Arial" panose="020B0604020202020204" pitchFamily="34" charset="0"/>
                        </a:rPr>
                        <a:t>No perjudicial</a:t>
                      </a:r>
                    </a:p>
                  </a:txBody>
                  <a:tcPr/>
                </a:tc>
                <a:tc>
                  <a:txBody>
                    <a:bodyPr/>
                    <a:lstStyle/>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8%</a:t>
                      </a:r>
                    </a:p>
                    <a:p>
                      <a:r>
                        <a:rPr lang="es-ES" sz="1200" dirty="0">
                          <a:latin typeface="Arial" panose="020B0604020202020204" pitchFamily="34" charset="0"/>
                          <a:cs typeface="Arial" panose="020B0604020202020204" pitchFamily="34" charset="0"/>
                        </a:rPr>
                        <a:t>38,4%</a:t>
                      </a:r>
                    </a:p>
                    <a:p>
                      <a:r>
                        <a:rPr lang="es-ES" sz="1200" dirty="0">
                          <a:latin typeface="Arial" panose="020B0604020202020204" pitchFamily="34" charset="0"/>
                          <a:cs typeface="Arial" panose="020B0604020202020204" pitchFamily="34" charset="0"/>
                        </a:rPr>
                        <a:t>51,8%</a:t>
                      </a:r>
                    </a:p>
                    <a:p>
                      <a:r>
                        <a:rPr lang="es-ES" sz="1200" dirty="0">
                          <a:latin typeface="Arial" panose="020B0604020202020204" pitchFamily="34" charset="0"/>
                          <a:cs typeface="Arial" panose="020B0604020202020204" pitchFamily="34" charset="0"/>
                        </a:rPr>
                        <a:t>0,9%</a:t>
                      </a:r>
                    </a:p>
                  </a:txBody>
                  <a:tcPr/>
                </a:tc>
                <a:tc>
                  <a:txBody>
                    <a:bodyPr/>
                    <a:lstStyle/>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13,4%</a:t>
                      </a:r>
                    </a:p>
                    <a:p>
                      <a:r>
                        <a:rPr lang="es-ES" sz="1200" dirty="0">
                          <a:latin typeface="Arial" panose="020B0604020202020204" pitchFamily="34" charset="0"/>
                          <a:cs typeface="Arial" panose="020B0604020202020204" pitchFamily="34" charset="0"/>
                        </a:rPr>
                        <a:t>22,3%</a:t>
                      </a:r>
                    </a:p>
                    <a:p>
                      <a:r>
                        <a:rPr lang="es-ES" sz="1200" dirty="0">
                          <a:latin typeface="Arial" panose="020B0604020202020204" pitchFamily="34" charset="0"/>
                          <a:cs typeface="Arial" panose="020B0604020202020204" pitchFamily="34" charset="0"/>
                        </a:rPr>
                        <a:t>62,5%</a:t>
                      </a:r>
                    </a:p>
                    <a:p>
                      <a:r>
                        <a:rPr lang="es-ES" sz="1200" dirty="0">
                          <a:latin typeface="Arial" panose="020B0604020202020204" pitchFamily="34" charset="0"/>
                          <a:cs typeface="Arial" panose="020B0604020202020204" pitchFamily="34" charset="0"/>
                        </a:rPr>
                        <a:t>1,8%</a:t>
                      </a:r>
                    </a:p>
                  </a:txBody>
                  <a:tcPr/>
                </a:tc>
                <a:extLst>
                  <a:ext uri="{0D108BD9-81ED-4DB2-BD59-A6C34878D82A}">
                    <a16:rowId xmlns:a16="http://schemas.microsoft.com/office/drawing/2014/main" val="303284600"/>
                  </a:ext>
                </a:extLst>
              </a:tr>
            </a:tbl>
          </a:graphicData>
        </a:graphic>
      </p:graphicFrame>
      <p:sp>
        <p:nvSpPr>
          <p:cNvPr id="12" name="Rectángulo: esquinas redondeadas 11">
            <a:extLst>
              <a:ext uri="{FF2B5EF4-FFF2-40B4-BE49-F238E27FC236}">
                <a16:creationId xmlns:a16="http://schemas.microsoft.com/office/drawing/2014/main" id="{D7399A4F-59AB-43E5-A122-EC02F1980BA1}"/>
              </a:ext>
            </a:extLst>
          </p:cNvPr>
          <p:cNvSpPr/>
          <p:nvPr/>
        </p:nvSpPr>
        <p:spPr>
          <a:xfrm>
            <a:off x="8890007" y="2879151"/>
            <a:ext cx="2375945" cy="1030234"/>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Arial" panose="020B0604020202020204" pitchFamily="34" charset="0"/>
                <a:cs typeface="Arial" panose="020B0604020202020204" pitchFamily="34" charset="0"/>
              </a:rPr>
              <a:t>Reciben educación específica sobre otras formas de fumar: 6,3%</a:t>
            </a:r>
          </a:p>
        </p:txBody>
      </p:sp>
      <p:sp>
        <p:nvSpPr>
          <p:cNvPr id="13" name="Rectángulo: esquinas redondeadas 12">
            <a:extLst>
              <a:ext uri="{FF2B5EF4-FFF2-40B4-BE49-F238E27FC236}">
                <a16:creationId xmlns:a16="http://schemas.microsoft.com/office/drawing/2014/main" id="{1B6FD238-46F2-465E-8FB8-8BFDA4B9BE52}"/>
              </a:ext>
            </a:extLst>
          </p:cNvPr>
          <p:cNvSpPr/>
          <p:nvPr/>
        </p:nvSpPr>
        <p:spPr>
          <a:xfrm>
            <a:off x="6119698" y="2812274"/>
            <a:ext cx="2573663" cy="1097111"/>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Arial" panose="020B0604020202020204" pitchFamily="34" charset="0"/>
                <a:cs typeface="Arial" panose="020B0604020202020204" pitchFamily="34" charset="0"/>
              </a:rPr>
              <a:t>19,3% consume otras sustancias. </a:t>
            </a:r>
          </a:p>
          <a:p>
            <a:pPr algn="ctr"/>
            <a:r>
              <a:rPr lang="es-ES" sz="1600" dirty="0">
                <a:solidFill>
                  <a:schemeClr val="tx1"/>
                </a:solidFill>
                <a:latin typeface="Arial" panose="020B0604020202020204" pitchFamily="34" charset="0"/>
                <a:cs typeface="Arial" panose="020B0604020202020204" pitchFamily="34" charset="0"/>
              </a:rPr>
              <a:t>Vía inhalada (14,3%)</a:t>
            </a:r>
          </a:p>
          <a:p>
            <a:pPr algn="ctr"/>
            <a:r>
              <a:rPr lang="es-ES" sz="1600" dirty="0">
                <a:solidFill>
                  <a:schemeClr val="tx1"/>
                </a:solidFill>
                <a:latin typeface="Arial" panose="020B0604020202020204" pitchFamily="34" charset="0"/>
                <a:cs typeface="Arial" panose="020B0604020202020204" pitchFamily="34" charset="0"/>
              </a:rPr>
              <a:t>Vía ingerida (5,4%)</a:t>
            </a:r>
          </a:p>
        </p:txBody>
      </p:sp>
      <p:sp>
        <p:nvSpPr>
          <p:cNvPr id="7" name="Rectángulo: esquinas redondeadas 6">
            <a:extLst>
              <a:ext uri="{FF2B5EF4-FFF2-40B4-BE49-F238E27FC236}">
                <a16:creationId xmlns:a16="http://schemas.microsoft.com/office/drawing/2014/main" id="{ABF4E144-EBEE-4121-8D46-065BCA0014EA}"/>
              </a:ext>
            </a:extLst>
          </p:cNvPr>
          <p:cNvSpPr/>
          <p:nvPr/>
        </p:nvSpPr>
        <p:spPr>
          <a:xfrm>
            <a:off x="408372" y="253536"/>
            <a:ext cx="6773663" cy="1699046"/>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000" dirty="0">
                <a:solidFill>
                  <a:schemeClr val="tx1"/>
                </a:solidFill>
                <a:latin typeface="Arial" panose="020B0604020202020204" pitchFamily="34" charset="0"/>
                <a:cs typeface="Arial" panose="020B0604020202020204" pitchFamily="34" charset="0"/>
              </a:rPr>
              <a:t>♦ </a:t>
            </a:r>
            <a:r>
              <a:rPr lang="es-ES" sz="1600" dirty="0">
                <a:solidFill>
                  <a:schemeClr val="tx1"/>
                </a:solidFill>
                <a:latin typeface="Arial" panose="020B0604020202020204" pitchFamily="34" charset="0"/>
                <a:cs typeface="Arial" panose="020B0604020202020204" pitchFamily="34" charset="0"/>
              </a:rPr>
              <a:t>CE:                                                            ♦ Cachimba:</a:t>
            </a:r>
          </a:p>
          <a:p>
            <a:r>
              <a:rPr lang="es-ES" sz="1400" dirty="0">
                <a:solidFill>
                  <a:schemeClr val="tx1"/>
                </a:solidFill>
                <a:latin typeface="Arial" panose="020B0604020202020204" pitchFamily="34" charset="0"/>
                <a:cs typeface="Arial" panose="020B0604020202020204" pitchFamily="34" charset="0"/>
              </a:rPr>
              <a:t>     - 95,5% nunca lo han probado                                - 78,6% la ha probado</a:t>
            </a:r>
          </a:p>
          <a:p>
            <a:r>
              <a:rPr lang="es-ES" sz="1400" dirty="0">
                <a:solidFill>
                  <a:schemeClr val="tx1"/>
                </a:solidFill>
                <a:latin typeface="Arial" panose="020B0604020202020204" pitchFamily="34" charset="0"/>
                <a:cs typeface="Arial" panose="020B0604020202020204" pitchFamily="34" charset="0"/>
              </a:rPr>
              <a:t>     - 4.5% lo han probado	        	                25,9%: no fuman	</a:t>
            </a:r>
          </a:p>
          <a:p>
            <a:r>
              <a:rPr lang="es-ES" sz="1400" dirty="0">
                <a:solidFill>
                  <a:schemeClr val="tx1"/>
                </a:solidFill>
                <a:latin typeface="Arial" panose="020B0604020202020204" pitchFamily="34" charset="0"/>
                <a:cs typeface="Arial" panose="020B0604020202020204" pitchFamily="34" charset="0"/>
              </a:rPr>
              <a:t>	0,9% a diario                                                   42%: 1-2 </a:t>
            </a:r>
            <a:r>
              <a:rPr lang="es-ES" sz="1400" dirty="0" err="1">
                <a:solidFill>
                  <a:schemeClr val="tx1"/>
                </a:solidFill>
                <a:latin typeface="Arial" panose="020B0604020202020204" pitchFamily="34" charset="0"/>
                <a:cs typeface="Arial" panose="020B0604020202020204" pitchFamily="34" charset="0"/>
              </a:rPr>
              <a:t>ses</a:t>
            </a:r>
            <a:r>
              <a:rPr lang="es-ES" sz="1400" dirty="0">
                <a:solidFill>
                  <a:schemeClr val="tx1"/>
                </a:solidFill>
                <a:latin typeface="Arial" panose="020B0604020202020204" pitchFamily="34" charset="0"/>
                <a:cs typeface="Arial" panose="020B0604020202020204" pitchFamily="34" charset="0"/>
              </a:rPr>
              <a:t>/</a:t>
            </a:r>
            <a:r>
              <a:rPr lang="es-ES" sz="1400" dirty="0" err="1">
                <a:solidFill>
                  <a:schemeClr val="tx1"/>
                </a:solidFill>
                <a:latin typeface="Arial" panose="020B0604020202020204" pitchFamily="34" charset="0"/>
                <a:cs typeface="Arial" panose="020B0604020202020204" pitchFamily="34" charset="0"/>
              </a:rPr>
              <a:t>sem</a:t>
            </a:r>
            <a:endParaRPr lang="es-ES" sz="1400" dirty="0">
              <a:solidFill>
                <a:schemeClr val="tx1"/>
              </a:solidFill>
              <a:latin typeface="Arial" panose="020B0604020202020204" pitchFamily="34" charset="0"/>
              <a:cs typeface="Arial" panose="020B0604020202020204" pitchFamily="34" charset="0"/>
            </a:endParaRPr>
          </a:p>
          <a:p>
            <a:r>
              <a:rPr lang="es-ES" sz="1400" dirty="0">
                <a:solidFill>
                  <a:schemeClr val="tx1"/>
                </a:solidFill>
                <a:latin typeface="Arial" panose="020B0604020202020204" pitchFamily="34" charset="0"/>
                <a:cs typeface="Arial" panose="020B0604020202020204" pitchFamily="34" charset="0"/>
              </a:rPr>
              <a:t>	3,6% fines semana                                         3,6%: 3-5 </a:t>
            </a:r>
            <a:r>
              <a:rPr lang="es-ES" sz="1400" dirty="0" err="1">
                <a:solidFill>
                  <a:schemeClr val="tx1"/>
                </a:solidFill>
                <a:latin typeface="Arial" panose="020B0604020202020204" pitchFamily="34" charset="0"/>
                <a:cs typeface="Arial" panose="020B0604020202020204" pitchFamily="34" charset="0"/>
              </a:rPr>
              <a:t>ses</a:t>
            </a:r>
            <a:r>
              <a:rPr lang="es-ES" sz="1400" dirty="0">
                <a:solidFill>
                  <a:schemeClr val="tx1"/>
                </a:solidFill>
                <a:latin typeface="Arial" panose="020B0604020202020204" pitchFamily="34" charset="0"/>
                <a:cs typeface="Arial" panose="020B0604020202020204" pitchFamily="34" charset="0"/>
              </a:rPr>
              <a:t>/</a:t>
            </a:r>
            <a:r>
              <a:rPr lang="es-ES" sz="1400" dirty="0" err="1">
                <a:solidFill>
                  <a:schemeClr val="tx1"/>
                </a:solidFill>
                <a:latin typeface="Arial" panose="020B0604020202020204" pitchFamily="34" charset="0"/>
                <a:cs typeface="Arial" panose="020B0604020202020204" pitchFamily="34" charset="0"/>
              </a:rPr>
              <a:t>sem</a:t>
            </a:r>
            <a:endParaRPr lang="es-ES" sz="1400" dirty="0">
              <a:solidFill>
                <a:schemeClr val="tx1"/>
              </a:solidFill>
              <a:latin typeface="Arial" panose="020B0604020202020204" pitchFamily="34" charset="0"/>
              <a:cs typeface="Arial" panose="020B0604020202020204" pitchFamily="34" charset="0"/>
            </a:endParaRPr>
          </a:p>
          <a:p>
            <a:r>
              <a:rPr lang="es-ES" sz="1400" dirty="0">
                <a:solidFill>
                  <a:schemeClr val="tx1"/>
                </a:solidFill>
                <a:latin typeface="Arial" panose="020B0604020202020204" pitchFamily="34" charset="0"/>
                <a:cs typeface="Arial" panose="020B0604020202020204" pitchFamily="34" charset="0"/>
              </a:rPr>
              <a:t>     - Edad fumadores: 15-18 años (100%)                        7,1%: &gt; 5 </a:t>
            </a:r>
            <a:r>
              <a:rPr lang="es-ES" sz="1400" dirty="0" err="1">
                <a:solidFill>
                  <a:schemeClr val="tx1"/>
                </a:solidFill>
                <a:latin typeface="Arial" panose="020B0604020202020204" pitchFamily="34" charset="0"/>
                <a:cs typeface="Arial" panose="020B0604020202020204" pitchFamily="34" charset="0"/>
              </a:rPr>
              <a:t>ses</a:t>
            </a:r>
            <a:r>
              <a:rPr lang="es-ES" sz="1400" dirty="0">
                <a:solidFill>
                  <a:schemeClr val="tx1"/>
                </a:solidFill>
                <a:latin typeface="Arial" panose="020B0604020202020204" pitchFamily="34" charset="0"/>
                <a:cs typeface="Arial" panose="020B0604020202020204" pitchFamily="34" charset="0"/>
              </a:rPr>
              <a:t>/</a:t>
            </a:r>
            <a:r>
              <a:rPr lang="es-ES" sz="1400" dirty="0" err="1">
                <a:solidFill>
                  <a:schemeClr val="tx1"/>
                </a:solidFill>
                <a:latin typeface="Arial" panose="020B0604020202020204" pitchFamily="34" charset="0"/>
                <a:cs typeface="Arial" panose="020B0604020202020204" pitchFamily="34" charset="0"/>
              </a:rPr>
              <a:t>sem</a:t>
            </a:r>
            <a:endParaRPr lang="es-ES" sz="1400" dirty="0">
              <a:solidFill>
                <a:schemeClr val="tx1"/>
              </a:solidFill>
              <a:latin typeface="Arial" panose="020B0604020202020204" pitchFamily="34" charset="0"/>
              <a:cs typeface="Arial" panose="020B0604020202020204" pitchFamily="34" charset="0"/>
            </a:endParaRPr>
          </a:p>
          <a:p>
            <a:r>
              <a:rPr lang="es-ES" sz="1400" dirty="0">
                <a:solidFill>
                  <a:schemeClr val="tx1"/>
                </a:solidFill>
                <a:latin typeface="Arial" panose="020B0604020202020204" pitchFamily="34" charset="0"/>
                <a:cs typeface="Arial" panose="020B0604020202020204" pitchFamily="34" charset="0"/>
              </a:rPr>
              <a:t>     - Fumadores actuales: 100% nicotina</a:t>
            </a:r>
          </a:p>
        </p:txBody>
      </p:sp>
    </p:spTree>
    <p:extLst>
      <p:ext uri="{BB962C8B-B14F-4D97-AF65-F5344CB8AC3E}">
        <p14:creationId xmlns:p14="http://schemas.microsoft.com/office/powerpoint/2010/main" val="201052703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TotalTime>
  <Words>451</Words>
  <Application>Microsoft Office PowerPoint</Application>
  <PresentationFormat>Panorámica</PresentationFormat>
  <Paragraphs>83</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Calibri Light</vt:lpstr>
      <vt:lpstr>Tema de Office</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dc:creator>
  <cp:lastModifiedBy>Cristina</cp:lastModifiedBy>
  <cp:revision>58</cp:revision>
  <dcterms:created xsi:type="dcterms:W3CDTF">2019-03-03T22:47:24Z</dcterms:created>
  <dcterms:modified xsi:type="dcterms:W3CDTF">2019-03-07T22:03:48Z</dcterms:modified>
</cp:coreProperties>
</file>