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8" r:id="rId3"/>
  </p:sldIdLst>
  <p:sldSz cx="8823325" cy="6950075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9">
          <p15:clr>
            <a:srgbClr val="A4A3A4"/>
          </p15:clr>
        </p15:guide>
        <p15:guide id="2" pos="277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CCFF"/>
    <a:srgbClr val="008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4"/>
    <p:restoredTop sz="94630"/>
  </p:normalViewPr>
  <p:slideViewPr>
    <p:cSldViewPr snapToGrid="0" snapToObjects="1">
      <p:cViewPr varScale="1">
        <p:scale>
          <a:sx n="86" d="100"/>
          <a:sy n="86" d="100"/>
        </p:scale>
        <p:origin x="1088" y="184"/>
      </p:cViewPr>
      <p:guideLst>
        <p:guide orient="horz" pos="2189"/>
        <p:guide pos="277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8F12E6-6480-494B-A746-E2C547CC5F9B}" type="datetimeFigureOut">
              <a:rPr lang="es-ES" smtClean="0"/>
              <a:t>28/2/19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252538" y="685800"/>
            <a:ext cx="43529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1E022B-F86B-E744-A7DC-1EE568C387CD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690698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1E022B-F86B-E744-A7DC-1EE568C387CD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941333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61750" y="2159029"/>
            <a:ext cx="7499826" cy="1489761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23499" y="3938376"/>
            <a:ext cx="6176328" cy="177613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1B036-F3C1-0044-91E6-2B797AC5C9D4}" type="datetimeFigureOut">
              <a:rPr lang="es-ES" smtClean="0"/>
              <a:t>28/2/19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E9B6F-D4E6-6542-9997-DDCEE3DD5592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25406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1B036-F3C1-0044-91E6-2B797AC5C9D4}" type="datetimeFigureOut">
              <a:rPr lang="es-ES" smtClean="0"/>
              <a:t>28/2/19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E9B6F-D4E6-6542-9997-DDCEE3DD5592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65623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6982" y="4466067"/>
            <a:ext cx="7499826" cy="138036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96982" y="2945739"/>
            <a:ext cx="7499826" cy="152032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1B036-F3C1-0044-91E6-2B797AC5C9D4}" type="datetimeFigureOut">
              <a:rPr lang="es-ES" smtClean="0"/>
              <a:t>28/2/19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E9B6F-D4E6-6542-9997-DDCEE3DD5592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43297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41166" y="1621685"/>
            <a:ext cx="3896969" cy="45867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485190" y="1621685"/>
            <a:ext cx="3896969" cy="45867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1B036-F3C1-0044-91E6-2B797AC5C9D4}" type="datetimeFigureOut">
              <a:rPr lang="es-ES" smtClean="0"/>
              <a:t>28/2/19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E9B6F-D4E6-6542-9997-DDCEE3DD5592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18370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41166" y="1555724"/>
            <a:ext cx="3898501" cy="64835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41166" y="2204075"/>
            <a:ext cx="3898501" cy="400433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482127" y="1555724"/>
            <a:ext cx="3900032" cy="64835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482127" y="2204075"/>
            <a:ext cx="3900032" cy="400433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1B036-F3C1-0044-91E6-2B797AC5C9D4}" type="datetimeFigureOut">
              <a:rPr lang="es-ES" smtClean="0"/>
              <a:t>28/2/19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E9B6F-D4E6-6542-9997-DDCEE3DD5592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0801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1B036-F3C1-0044-91E6-2B797AC5C9D4}" type="datetimeFigureOut">
              <a:rPr lang="es-ES" smtClean="0"/>
              <a:t>28/2/19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E9B6F-D4E6-6542-9997-DDCEE3DD5592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50568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1B036-F3C1-0044-91E6-2B797AC5C9D4}" type="datetimeFigureOut">
              <a:rPr lang="es-ES" smtClean="0"/>
              <a:t>28/2/19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E9B6F-D4E6-6542-9997-DDCEE3DD5592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75703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41167" y="276716"/>
            <a:ext cx="2902813" cy="117765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449675" y="276717"/>
            <a:ext cx="4932484" cy="593169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41167" y="1454368"/>
            <a:ext cx="2902813" cy="475404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1B036-F3C1-0044-91E6-2B797AC5C9D4}" type="datetimeFigureOut">
              <a:rPr lang="es-ES" smtClean="0"/>
              <a:t>28/2/19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E9B6F-D4E6-6542-9997-DDCEE3DD5592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409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29433" y="4865052"/>
            <a:ext cx="5293995" cy="57434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29433" y="621002"/>
            <a:ext cx="5293995" cy="417004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29433" y="5439399"/>
            <a:ext cx="5293995" cy="81566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1B036-F3C1-0044-91E6-2B797AC5C9D4}" type="datetimeFigureOut">
              <a:rPr lang="es-ES" smtClean="0"/>
              <a:t>28/2/19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E9B6F-D4E6-6542-9997-DDCEE3DD5592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635445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1B036-F3C1-0044-91E6-2B797AC5C9D4}" type="datetimeFigureOut">
              <a:rPr lang="es-ES" smtClean="0"/>
              <a:t>28/2/19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E9B6F-D4E6-6542-9997-DDCEE3DD5592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9055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396911" y="278326"/>
            <a:ext cx="1985248" cy="5930087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41166" y="278326"/>
            <a:ext cx="5808689" cy="5930087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1B036-F3C1-0044-91E6-2B797AC5C9D4}" type="datetimeFigureOut">
              <a:rPr lang="es-ES" smtClean="0"/>
              <a:t>28/2/19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E9B6F-D4E6-6542-9997-DDCEE3DD5592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29893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41166" y="278325"/>
            <a:ext cx="7940993" cy="11583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41166" y="1621685"/>
            <a:ext cx="7940993" cy="45867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41166" y="6441690"/>
            <a:ext cx="2058776" cy="3700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11B036-F3C1-0044-91E6-2B797AC5C9D4}" type="datetimeFigureOut">
              <a:rPr lang="es-ES" smtClean="0"/>
              <a:t>28/2/19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014636" y="6441690"/>
            <a:ext cx="2794053" cy="3700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323383" y="6441690"/>
            <a:ext cx="2058776" cy="3700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3E9B6F-D4E6-6542-9997-DDCEE3DD5592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07225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193051" y="998918"/>
            <a:ext cx="850575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hangingPunct="0"/>
            <a:r>
              <a:rPr lang="es-ES" sz="1200" dirty="0" smtClean="0"/>
              <a:t> J.M. Ignacio García </a:t>
            </a:r>
            <a:r>
              <a:rPr lang="es-ES" sz="1200" dirty="0"/>
              <a:t>(1), </a:t>
            </a:r>
            <a:r>
              <a:rPr lang="es-ES" sz="1200" dirty="0" smtClean="0"/>
              <a:t>C. </a:t>
            </a:r>
            <a:r>
              <a:rPr lang="es-ES" sz="1200" dirty="0" err="1" smtClean="0"/>
              <a:t>O´Connor</a:t>
            </a:r>
            <a:r>
              <a:rPr lang="es-ES" sz="1200" dirty="0" smtClean="0"/>
              <a:t> Reina </a:t>
            </a:r>
            <a:r>
              <a:rPr lang="es-ES" sz="1200" dirty="0"/>
              <a:t>(1)</a:t>
            </a:r>
            <a:r>
              <a:rPr lang="es-ES" sz="1200" dirty="0" smtClean="0"/>
              <a:t>, M.C. Morillo Domínguez  (1), E. Rodríguez Ruiz (1), F.J. González Sánchez  (1), </a:t>
            </a:r>
          </a:p>
          <a:p>
            <a:pPr algn="ctr" hangingPunct="0"/>
            <a:r>
              <a:rPr lang="es-ES" sz="1200" dirty="0" smtClean="0"/>
              <a:t>(1</a:t>
            </a:r>
            <a:r>
              <a:rPr lang="es-ES" sz="1200" dirty="0"/>
              <a:t>)</a:t>
            </a:r>
            <a:r>
              <a:rPr lang="es-ES" sz="1200" dirty="0" smtClean="0"/>
              <a:t> Hospital Quirón Salud Marbella. Servicio de Neumología y ORL</a:t>
            </a:r>
            <a:endParaRPr lang="es-ES" sz="1200" dirty="0"/>
          </a:p>
        </p:txBody>
      </p:sp>
      <p:pic>
        <p:nvPicPr>
          <p:cNvPr id="12" name="Imagen 11" descr="Attachment-1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483" y="2644009"/>
            <a:ext cx="1840992" cy="2231973"/>
          </a:xfrm>
          <a:prstGeom prst="rect">
            <a:avLst/>
          </a:prstGeom>
        </p:spPr>
      </p:pic>
      <p:sp>
        <p:nvSpPr>
          <p:cNvPr id="13" name="Marcador de contenido 9"/>
          <p:cNvSpPr txBox="1">
            <a:spLocks/>
          </p:cNvSpPr>
          <p:nvPr/>
        </p:nvSpPr>
        <p:spPr>
          <a:xfrm>
            <a:off x="219720" y="5386906"/>
            <a:ext cx="2056447" cy="810763"/>
          </a:xfrm>
          <a:prstGeom prst="rect">
            <a:avLst/>
          </a:prstGeom>
          <a:solidFill>
            <a:srgbClr val="558ED5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3" charset="2"/>
              <a:buNone/>
            </a:pPr>
            <a:r>
              <a:rPr lang="es-ES" sz="2400" dirty="0" smtClean="0">
                <a:solidFill>
                  <a:srgbClr val="FFFFFF"/>
                </a:solidFill>
              </a:rPr>
              <a:t>MATERIAL Y MÉTODOS</a:t>
            </a:r>
            <a:endParaRPr lang="es-ES" sz="2400" dirty="0">
              <a:solidFill>
                <a:srgbClr val="FFFFFF"/>
              </a:solidFill>
            </a:endParaRPr>
          </a:p>
        </p:txBody>
      </p:sp>
      <p:sp>
        <p:nvSpPr>
          <p:cNvPr id="14" name="Rectángulo redondeado 13"/>
          <p:cNvSpPr/>
          <p:nvPr/>
        </p:nvSpPr>
        <p:spPr bwMode="auto">
          <a:xfrm>
            <a:off x="2509356" y="4365371"/>
            <a:ext cx="6183216" cy="2013882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342900" indent="-342900">
              <a:buFont typeface="Arial"/>
              <a:buChar char="•"/>
            </a:pPr>
            <a:r>
              <a:rPr lang="es-ES" sz="2000" dirty="0" smtClean="0"/>
              <a:t>APP "AIRWAY GYM”, herramienta que ayuda a realizar los ejercicios de la terapia </a:t>
            </a:r>
            <a:r>
              <a:rPr lang="es-ES" sz="2000" dirty="0" err="1" smtClean="0"/>
              <a:t>miofuncional</a:t>
            </a:r>
            <a:r>
              <a:rPr lang="es-ES" sz="2000" dirty="0" smtClean="0"/>
              <a:t> (</a:t>
            </a:r>
            <a:r>
              <a:rPr lang="es-ES" sz="2000" dirty="0"/>
              <a:t>9 ejercicios diferentes que potencian la musculatura de la </a:t>
            </a:r>
            <a:r>
              <a:rPr lang="es-ES" sz="2000" dirty="0" err="1"/>
              <a:t>orofaringe</a:t>
            </a:r>
            <a:r>
              <a:rPr lang="es-ES" sz="2000" dirty="0"/>
              <a:t>, implicadas en el </a:t>
            </a:r>
            <a:r>
              <a:rPr lang="es-ES" sz="2000" dirty="0" smtClean="0"/>
              <a:t>SAHS</a:t>
            </a:r>
            <a:r>
              <a:rPr lang="es-ES" sz="2000" dirty="0" smtClean="0">
                <a:effectLst/>
              </a:rPr>
              <a:t>)</a:t>
            </a:r>
            <a:r>
              <a:rPr lang="es-ES" sz="2000" dirty="0"/>
              <a:t> </a:t>
            </a:r>
            <a:endParaRPr lang="es-ES" sz="2000" dirty="0" smtClean="0"/>
          </a:p>
          <a:p>
            <a:pPr marL="342900" indent="-342900">
              <a:buFont typeface="Arial"/>
              <a:buChar char="•"/>
            </a:pPr>
            <a:r>
              <a:rPr lang="es-ES" sz="2000" dirty="0"/>
              <a:t>E</a:t>
            </a:r>
            <a:r>
              <a:rPr lang="es-ES" sz="2000" dirty="0" smtClean="0"/>
              <a:t>studio piloto durante 3 meses, </a:t>
            </a:r>
            <a:r>
              <a:rPr lang="es-ES" sz="2000" dirty="0"/>
              <a:t>en </a:t>
            </a:r>
            <a:r>
              <a:rPr lang="es-ES" sz="2000" dirty="0" smtClean="0"/>
              <a:t>pacientes</a:t>
            </a:r>
            <a:r>
              <a:rPr lang="es-ES" sz="2000" dirty="0"/>
              <a:t>, que no toleran la CPAP. Hemos medido </a:t>
            </a:r>
            <a:r>
              <a:rPr lang="es-ES" sz="2000" dirty="0" smtClean="0"/>
              <a:t>(</a:t>
            </a:r>
            <a:r>
              <a:rPr lang="es-ES" sz="2000" dirty="0"/>
              <a:t>IAH). </a:t>
            </a:r>
          </a:p>
        </p:txBody>
      </p:sp>
      <p:sp>
        <p:nvSpPr>
          <p:cNvPr id="17" name="Rectángulo redondeado 16"/>
          <p:cNvSpPr/>
          <p:nvPr/>
        </p:nvSpPr>
        <p:spPr bwMode="auto">
          <a:xfrm>
            <a:off x="2447448" y="1474896"/>
            <a:ext cx="6339065" cy="2665245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285750" indent="-285750">
              <a:buFont typeface="Arial"/>
              <a:buChar char="•"/>
            </a:pPr>
            <a:r>
              <a:rPr lang="es-ES" sz="2000" dirty="0" smtClean="0"/>
              <a:t>Las personas que tocan un instrumento denominado “</a:t>
            </a:r>
            <a:r>
              <a:rPr lang="es-ES" sz="2000" dirty="0" err="1" smtClean="0"/>
              <a:t>Didgeridoo</a:t>
            </a:r>
            <a:r>
              <a:rPr lang="es-ES" sz="2000" dirty="0" smtClean="0"/>
              <a:t>” tienen menos apneas. </a:t>
            </a:r>
          </a:p>
          <a:p>
            <a:pPr marL="285750" indent="-285750">
              <a:buFont typeface="Arial"/>
              <a:buChar char="•"/>
            </a:pPr>
            <a:r>
              <a:rPr lang="es-ES" sz="2000" dirty="0" smtClean="0"/>
              <a:t> Los pacientes con  SAHS que tocan durante 4 meses este instrumento, reducen de forma significativa en índice apnea </a:t>
            </a:r>
            <a:r>
              <a:rPr lang="es-ES" sz="2000" dirty="0" err="1" smtClean="0"/>
              <a:t>hipopnea</a:t>
            </a:r>
            <a:r>
              <a:rPr lang="es-ES" sz="2000" dirty="0" smtClean="0"/>
              <a:t> (IAH) y la somnolencia. </a:t>
            </a:r>
            <a:r>
              <a:rPr lang="es-ES" sz="2000" baseline="-25000" dirty="0" smtClean="0"/>
              <a:t>(1)</a:t>
            </a:r>
            <a:endParaRPr lang="es-ES" sz="2000" dirty="0" smtClean="0"/>
          </a:p>
          <a:p>
            <a:pPr marL="285750" indent="-285750">
              <a:buFont typeface="Arial"/>
              <a:buChar char="•"/>
            </a:pPr>
            <a:r>
              <a:rPr lang="es-ES" sz="2000" dirty="0" smtClean="0"/>
              <a:t>Hemos desarrollado una APP “AIRWAY GYM" para ayudar al paciente a realizar la terapia </a:t>
            </a:r>
            <a:r>
              <a:rPr lang="es-ES" sz="2000" dirty="0" err="1" smtClean="0"/>
              <a:t>miofuncional</a:t>
            </a:r>
            <a:r>
              <a:rPr lang="es-ES" sz="2000" dirty="0" smtClean="0"/>
              <a:t> en el SAHS</a:t>
            </a:r>
            <a:r>
              <a:rPr lang="es-ES" sz="2000" dirty="0" smtClean="0">
                <a:effectLst/>
              </a:rPr>
              <a:t> </a:t>
            </a:r>
            <a:endParaRPr lang="es-ES" sz="2000" dirty="0" smtClean="0"/>
          </a:p>
        </p:txBody>
      </p:sp>
      <p:sp>
        <p:nvSpPr>
          <p:cNvPr id="18" name="Marcador de contenido 9"/>
          <p:cNvSpPr txBox="1">
            <a:spLocks/>
          </p:cNvSpPr>
          <p:nvPr/>
        </p:nvSpPr>
        <p:spPr>
          <a:xfrm>
            <a:off x="148844" y="130673"/>
            <a:ext cx="8505751" cy="877870"/>
          </a:xfrm>
          <a:prstGeom prst="rect">
            <a:avLst/>
          </a:prstGeom>
          <a:solidFill>
            <a:srgbClr val="0080FF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2400" dirty="0" smtClean="0">
                <a:solidFill>
                  <a:schemeClr val="bg1"/>
                </a:solidFill>
                <a:latin typeface="Arial"/>
                <a:cs typeface="Arial"/>
              </a:rPr>
              <a:t>AIRWAY GYM APP PARA LA TERAPIA MIOFUNCIONAL EN EL SÍNDROME DE APNEA DEL SUEÑO (SAHS)</a:t>
            </a:r>
            <a:endParaRPr lang="es-ES" sz="2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9" name="Marcador de contenido 9"/>
          <p:cNvSpPr txBox="1">
            <a:spLocks/>
          </p:cNvSpPr>
          <p:nvPr/>
        </p:nvSpPr>
        <p:spPr>
          <a:xfrm>
            <a:off x="114046" y="1936234"/>
            <a:ext cx="2275481" cy="521383"/>
          </a:xfrm>
          <a:prstGeom prst="rect">
            <a:avLst/>
          </a:prstGeom>
          <a:solidFill>
            <a:srgbClr val="558ED5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3" charset="2"/>
              <a:buNone/>
            </a:pPr>
            <a:r>
              <a:rPr lang="es-ES" sz="2400" dirty="0" smtClean="0">
                <a:solidFill>
                  <a:srgbClr val="FFFFFF"/>
                </a:solidFill>
              </a:rPr>
              <a:t>INTRODUCCIÓN</a:t>
            </a:r>
            <a:endParaRPr lang="es-ES" sz="2400" dirty="0">
              <a:solidFill>
                <a:srgbClr val="FFFFFF"/>
              </a:solidFill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581761" y="4803623"/>
            <a:ext cx="13692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err="1" smtClean="0"/>
              <a:t>Didgeridoo</a:t>
            </a:r>
            <a:endParaRPr lang="es-ES" sz="2000" dirty="0"/>
          </a:p>
        </p:txBody>
      </p:sp>
      <p:sp>
        <p:nvSpPr>
          <p:cNvPr id="3" name="Rectángulo 2"/>
          <p:cNvSpPr/>
          <p:nvPr/>
        </p:nvSpPr>
        <p:spPr>
          <a:xfrm>
            <a:off x="284307" y="6103565"/>
            <a:ext cx="8671703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dirty="0"/>
          </a:p>
          <a:p>
            <a:r>
              <a:rPr lang="es-ES" sz="1600" baseline="-25000" dirty="0"/>
              <a:t>(</a:t>
            </a:r>
            <a:r>
              <a:rPr lang="es-ES" sz="1600" baseline="-25000" dirty="0" smtClean="0"/>
              <a:t>1)</a:t>
            </a:r>
            <a:r>
              <a:rPr lang="es-ES" sz="1600" dirty="0" err="1" smtClean="0"/>
              <a:t>Puhan</a:t>
            </a:r>
            <a:r>
              <a:rPr lang="es-ES" sz="1600" dirty="0" smtClean="0"/>
              <a:t> M et al. </a:t>
            </a:r>
            <a:r>
              <a:rPr lang="es-ES" sz="1600" dirty="0" err="1"/>
              <a:t>Didgeridoo</a:t>
            </a:r>
            <a:r>
              <a:rPr lang="es-ES" sz="1600" dirty="0"/>
              <a:t> </a:t>
            </a:r>
            <a:r>
              <a:rPr lang="es-ES" sz="1600" dirty="0" err="1"/>
              <a:t>playing</a:t>
            </a:r>
            <a:r>
              <a:rPr lang="es-ES" sz="1600" dirty="0"/>
              <a:t> as </a:t>
            </a:r>
            <a:r>
              <a:rPr lang="es-ES" sz="1600" dirty="0" err="1"/>
              <a:t>alternative</a:t>
            </a:r>
            <a:r>
              <a:rPr lang="es-ES" sz="1600" dirty="0"/>
              <a:t> </a:t>
            </a:r>
            <a:r>
              <a:rPr lang="es-ES" sz="1600" dirty="0" err="1"/>
              <a:t>treatment</a:t>
            </a:r>
            <a:r>
              <a:rPr lang="es-ES" sz="1600" dirty="0"/>
              <a:t> </a:t>
            </a:r>
            <a:r>
              <a:rPr lang="es-ES" sz="1600" dirty="0" err="1"/>
              <a:t>for</a:t>
            </a:r>
            <a:r>
              <a:rPr lang="es-ES" sz="1600" dirty="0"/>
              <a:t> </a:t>
            </a:r>
            <a:r>
              <a:rPr lang="es-ES" sz="1600" dirty="0" err="1"/>
              <a:t>obstructive</a:t>
            </a:r>
            <a:r>
              <a:rPr lang="es-ES" sz="1600" dirty="0"/>
              <a:t> </a:t>
            </a:r>
            <a:r>
              <a:rPr lang="es-ES" sz="1600" dirty="0" err="1"/>
              <a:t>sleep</a:t>
            </a:r>
            <a:r>
              <a:rPr lang="es-ES" sz="1600" dirty="0"/>
              <a:t> apnea </a:t>
            </a:r>
            <a:r>
              <a:rPr lang="es-ES" sz="1600" dirty="0" err="1"/>
              <a:t>syndrome</a:t>
            </a:r>
            <a:r>
              <a:rPr lang="es-ES" sz="1600" dirty="0"/>
              <a:t>: </a:t>
            </a:r>
            <a:r>
              <a:rPr lang="es-ES" sz="1600" dirty="0" err="1"/>
              <a:t>randomized</a:t>
            </a:r>
            <a:r>
              <a:rPr lang="es-ES" sz="1600" dirty="0"/>
              <a:t> </a:t>
            </a:r>
            <a:r>
              <a:rPr lang="es-ES" sz="1600" dirty="0" err="1"/>
              <a:t>controlled</a:t>
            </a:r>
            <a:r>
              <a:rPr lang="es-ES" sz="1600" dirty="0"/>
              <a:t> trial</a:t>
            </a:r>
            <a:r>
              <a:rPr lang="es-ES" sz="1600" dirty="0" smtClean="0"/>
              <a:t>. BMJ. 2005. </a:t>
            </a:r>
            <a:endParaRPr lang="es-ES" sz="1600" dirty="0"/>
          </a:p>
          <a:p>
            <a:r>
              <a:rPr lang="es-ES" dirty="0" smtClean="0"/>
              <a:t>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53526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9"/>
          <p:cNvSpPr txBox="1">
            <a:spLocks/>
          </p:cNvSpPr>
          <p:nvPr/>
        </p:nvSpPr>
        <p:spPr>
          <a:xfrm>
            <a:off x="167522" y="1363167"/>
            <a:ext cx="2275481" cy="52138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3" charset="2"/>
              <a:buNone/>
            </a:pPr>
            <a:r>
              <a:rPr lang="es-ES" sz="2400" dirty="0" smtClean="0">
                <a:solidFill>
                  <a:srgbClr val="FFFFFF"/>
                </a:solidFill>
              </a:rPr>
              <a:t>RESULTADOS</a:t>
            </a:r>
            <a:endParaRPr lang="es-ES" sz="2400" dirty="0">
              <a:solidFill>
                <a:srgbClr val="FFFFFF"/>
              </a:solidFill>
            </a:endParaRPr>
          </a:p>
        </p:txBody>
      </p:sp>
      <p:sp>
        <p:nvSpPr>
          <p:cNvPr id="5" name="Marcador de contenido 9"/>
          <p:cNvSpPr txBox="1">
            <a:spLocks/>
          </p:cNvSpPr>
          <p:nvPr/>
        </p:nvSpPr>
        <p:spPr>
          <a:xfrm>
            <a:off x="3379456" y="4665211"/>
            <a:ext cx="2275481" cy="521383"/>
          </a:xfrm>
          <a:prstGeom prst="rect">
            <a:avLst/>
          </a:prstGeom>
          <a:solidFill>
            <a:srgbClr val="558ED5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3" charset="2"/>
              <a:buNone/>
            </a:pPr>
            <a:r>
              <a:rPr lang="es-ES" sz="2400" dirty="0" smtClean="0">
                <a:solidFill>
                  <a:srgbClr val="FFFFFF"/>
                </a:solidFill>
              </a:rPr>
              <a:t>CONCLUSIONES</a:t>
            </a:r>
            <a:endParaRPr lang="es-ES" sz="2400" dirty="0">
              <a:solidFill>
                <a:srgbClr val="FFFFFF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43618" y="5202713"/>
            <a:ext cx="8828735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>
              <a:buFont typeface="+mj-lt"/>
              <a:buAutoNum type="arabicPeriod"/>
            </a:pPr>
            <a:r>
              <a:rPr lang="es-ES" sz="2200" dirty="0" smtClean="0"/>
              <a:t>Presentamos </a:t>
            </a:r>
            <a:r>
              <a:rPr lang="es-ES" sz="2200" dirty="0"/>
              <a:t>la APP "AIRWAY </a:t>
            </a:r>
            <a:r>
              <a:rPr lang="es-ES" sz="2200" dirty="0" smtClean="0"/>
              <a:t>GYM” para </a:t>
            </a:r>
            <a:r>
              <a:rPr lang="es-ES" sz="2200" dirty="0"/>
              <a:t>ayudar a los pacientes con SAHS a realizar la terapia </a:t>
            </a:r>
            <a:r>
              <a:rPr lang="es-ES" sz="2200" dirty="0" err="1" smtClean="0"/>
              <a:t>miofuncional</a:t>
            </a:r>
            <a:r>
              <a:rPr lang="es-ES" sz="2200" dirty="0" smtClean="0"/>
              <a:t>.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es-ES" sz="2200" dirty="0" smtClean="0"/>
              <a:t>El </a:t>
            </a:r>
            <a:r>
              <a:rPr lang="es-ES" sz="2200" dirty="0"/>
              <a:t>estudio piloto sugiere que la terapia </a:t>
            </a:r>
            <a:r>
              <a:rPr lang="es-ES" sz="2200" dirty="0" err="1"/>
              <a:t>miofuncional</a:t>
            </a:r>
            <a:r>
              <a:rPr lang="es-ES" sz="2200" dirty="0"/>
              <a:t> puede jugar un papel en el tratamiento del </a:t>
            </a:r>
            <a:r>
              <a:rPr lang="es-ES" sz="2200" dirty="0" smtClean="0"/>
              <a:t>SAHS. Hemos iniciado un ensayo clínico controlado en SAHS severo para demostrar la utilidad de la técnica</a:t>
            </a:r>
            <a:endParaRPr lang="es-ES" sz="2200" dirty="0"/>
          </a:p>
        </p:txBody>
      </p:sp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3860498"/>
              </p:ext>
            </p:extLst>
          </p:nvPr>
        </p:nvGraphicFramePr>
        <p:xfrm>
          <a:off x="3059397" y="1249045"/>
          <a:ext cx="5296879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4985"/>
                <a:gridCol w="683258"/>
                <a:gridCol w="702780"/>
                <a:gridCol w="1249385"/>
                <a:gridCol w="177647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 smtClean="0">
                          <a:solidFill>
                            <a:schemeClr val="tx1"/>
                          </a:solidFill>
                        </a:rPr>
                        <a:t>TOTAL</a:t>
                      </a:r>
                      <a:endParaRPr lang="es-E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" sz="2000" b="0" dirty="0" smtClean="0">
                          <a:solidFill>
                            <a:schemeClr val="tx1"/>
                          </a:solidFill>
                        </a:rPr>
                        <a:t>SEXO</a:t>
                      </a:r>
                      <a:endParaRPr lang="es-E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" sz="2000" b="0" dirty="0" smtClean="0">
                          <a:solidFill>
                            <a:schemeClr val="tx1"/>
                          </a:solidFill>
                        </a:rPr>
                        <a:t>GRADO</a:t>
                      </a:r>
                      <a:endParaRPr lang="es-E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 smtClean="0"/>
                        <a:t>5</a:t>
                      </a:r>
                      <a:endParaRPr lang="es-ES" sz="2000" dirty="0"/>
                    </a:p>
                  </a:txBody>
                  <a:tcPr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 smtClean="0"/>
                        <a:t>H:</a:t>
                      </a:r>
                      <a:r>
                        <a:rPr lang="es-ES" sz="2000" baseline="0" dirty="0" smtClean="0"/>
                        <a:t> 4 </a:t>
                      </a:r>
                      <a:endParaRPr lang="es-ES" sz="2000" dirty="0"/>
                    </a:p>
                  </a:txBody>
                  <a:tcPr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 smtClean="0"/>
                        <a:t>M: 1</a:t>
                      </a:r>
                      <a:endParaRPr lang="es-ES" sz="2000" dirty="0"/>
                    </a:p>
                  </a:txBody>
                  <a:tcPr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 smtClean="0"/>
                        <a:t>SEVERO:</a:t>
                      </a:r>
                      <a:r>
                        <a:rPr lang="es-ES" sz="2000" baseline="0" dirty="0" smtClean="0"/>
                        <a:t> 3</a:t>
                      </a:r>
                      <a:endParaRPr lang="es-ES" sz="2000" dirty="0"/>
                    </a:p>
                  </a:txBody>
                  <a:tcPr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 smtClean="0"/>
                        <a:t>MODERADO: 2</a:t>
                      </a:r>
                      <a:endParaRPr lang="es-ES" sz="2000" dirty="0"/>
                    </a:p>
                  </a:txBody>
                  <a:tcPr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0" name="Marcador de contenido 9"/>
          <p:cNvSpPr txBox="1">
            <a:spLocks/>
          </p:cNvSpPr>
          <p:nvPr/>
        </p:nvSpPr>
        <p:spPr>
          <a:xfrm>
            <a:off x="148844" y="130673"/>
            <a:ext cx="8505751" cy="877870"/>
          </a:xfrm>
          <a:prstGeom prst="rect">
            <a:avLst/>
          </a:prstGeom>
          <a:solidFill>
            <a:srgbClr val="0080FF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2400" dirty="0" smtClean="0">
                <a:solidFill>
                  <a:schemeClr val="bg1"/>
                </a:solidFill>
                <a:latin typeface="Arial"/>
                <a:cs typeface="Arial"/>
              </a:rPr>
              <a:t>AIRWAY GYM APP PARA LA TERAPIA MIOFUNCIONAL EN EL SÍNDROME DE APNEA DEL SUEÑO (SAHS)</a:t>
            </a:r>
            <a:endParaRPr lang="es-ES" sz="2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3505652"/>
              </p:ext>
            </p:extLst>
          </p:nvPr>
        </p:nvGraphicFramePr>
        <p:xfrm>
          <a:off x="289135" y="2204096"/>
          <a:ext cx="4864515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6237"/>
                <a:gridCol w="969712"/>
                <a:gridCol w="2398566"/>
              </a:tblGrid>
              <a:tr h="252275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 smtClean="0">
                          <a:solidFill>
                            <a:srgbClr val="000000"/>
                          </a:solidFill>
                        </a:rPr>
                        <a:t>IAH</a:t>
                      </a:r>
                      <a:endParaRPr lang="es-ES" sz="2000" b="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 smtClean="0">
                          <a:solidFill>
                            <a:srgbClr val="000000"/>
                          </a:solidFill>
                        </a:rPr>
                        <a:t>ANTES</a:t>
                      </a:r>
                      <a:endParaRPr lang="es-ES" sz="2000" b="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 smtClean="0">
                          <a:solidFill>
                            <a:srgbClr val="000000"/>
                          </a:solidFill>
                        </a:rPr>
                        <a:t>TRAS TERAPIA</a:t>
                      </a:r>
                      <a:endParaRPr lang="es-ES" sz="2000" b="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52275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 smtClean="0"/>
                        <a:t>PACIENTE 1</a:t>
                      </a:r>
                      <a:endParaRPr lang="es-ES" sz="2000" dirty="0"/>
                    </a:p>
                  </a:txBody>
                  <a:tcPr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 smtClean="0"/>
                        <a:t>24</a:t>
                      </a:r>
                      <a:endParaRPr lang="es-ES" sz="2000" dirty="0"/>
                    </a:p>
                  </a:txBody>
                  <a:tcPr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 smtClean="0"/>
                        <a:t>4.5</a:t>
                      </a:r>
                      <a:endParaRPr lang="es-ES" sz="2000" dirty="0"/>
                    </a:p>
                  </a:txBody>
                  <a:tcPr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2275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 smtClean="0"/>
                        <a:t>PACIENTE 2</a:t>
                      </a:r>
                      <a:endParaRPr lang="es-ES" sz="2000" dirty="0"/>
                    </a:p>
                  </a:txBody>
                  <a:tcPr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 smtClean="0"/>
                        <a:t>55</a:t>
                      </a:r>
                      <a:endParaRPr lang="es-ES" sz="2000" dirty="0"/>
                    </a:p>
                  </a:txBody>
                  <a:tcPr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 smtClean="0"/>
                        <a:t>7</a:t>
                      </a:r>
                      <a:endParaRPr lang="es-ES" sz="2000" dirty="0"/>
                    </a:p>
                  </a:txBody>
                  <a:tcPr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2275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 smtClean="0"/>
                        <a:t>PACIENTE 3</a:t>
                      </a:r>
                      <a:endParaRPr lang="es-ES" sz="2000" dirty="0"/>
                    </a:p>
                  </a:txBody>
                  <a:tcPr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 smtClean="0"/>
                        <a:t>38</a:t>
                      </a:r>
                      <a:endParaRPr lang="es-ES" sz="2000" dirty="0"/>
                    </a:p>
                  </a:txBody>
                  <a:tcPr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 smtClean="0"/>
                        <a:t>32</a:t>
                      </a:r>
                      <a:endParaRPr lang="es-ES" sz="2000" dirty="0"/>
                    </a:p>
                  </a:txBody>
                  <a:tcPr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2275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 smtClean="0"/>
                        <a:t>PACIENTE</a:t>
                      </a:r>
                      <a:r>
                        <a:rPr lang="es-ES" sz="2000" baseline="0" dirty="0" smtClean="0"/>
                        <a:t> 4</a:t>
                      </a:r>
                      <a:endParaRPr lang="es-ES" sz="2000" dirty="0"/>
                    </a:p>
                  </a:txBody>
                  <a:tcPr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 smtClean="0"/>
                        <a:t>24</a:t>
                      </a:r>
                      <a:endParaRPr lang="es-ES" sz="2000" dirty="0"/>
                    </a:p>
                  </a:txBody>
                  <a:tcPr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 smtClean="0"/>
                        <a:t>31</a:t>
                      </a:r>
                      <a:endParaRPr lang="es-ES" sz="2000" dirty="0"/>
                    </a:p>
                  </a:txBody>
                  <a:tcPr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2275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 smtClean="0"/>
                        <a:t>PACIENTE 5</a:t>
                      </a:r>
                      <a:endParaRPr lang="es-ES" sz="2000" dirty="0"/>
                    </a:p>
                  </a:txBody>
                  <a:tcPr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 smtClean="0"/>
                        <a:t>37</a:t>
                      </a:r>
                      <a:endParaRPr lang="es-ES" sz="2000" dirty="0"/>
                    </a:p>
                  </a:txBody>
                  <a:tcPr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 smtClean="0"/>
                        <a:t>24</a:t>
                      </a:r>
                      <a:endParaRPr lang="es-ES" sz="2000" dirty="0"/>
                    </a:p>
                  </a:txBody>
                  <a:tcPr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1711237"/>
              </p:ext>
            </p:extLst>
          </p:nvPr>
        </p:nvGraphicFramePr>
        <p:xfrm>
          <a:off x="5464129" y="2800323"/>
          <a:ext cx="3208872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8862"/>
                <a:gridCol w="153001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 smtClean="0">
                          <a:solidFill>
                            <a:schemeClr val="tx1"/>
                          </a:solidFill>
                        </a:rPr>
                        <a:t>IAH MEDIO (PRE)</a:t>
                      </a:r>
                      <a:endParaRPr lang="es-E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 smtClean="0">
                          <a:solidFill>
                            <a:schemeClr val="tx1"/>
                          </a:solidFill>
                        </a:rPr>
                        <a:t>IAH MEDIO</a:t>
                      </a:r>
                      <a:r>
                        <a:rPr lang="es-ES" sz="2000" b="0" baseline="0" dirty="0" smtClean="0">
                          <a:solidFill>
                            <a:schemeClr val="tx1"/>
                          </a:solidFill>
                        </a:rPr>
                        <a:t> (POST)</a:t>
                      </a:r>
                      <a:endParaRPr lang="es-E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 smtClean="0"/>
                        <a:t>35.6 (24-55)</a:t>
                      </a:r>
                      <a:endParaRPr lang="es-ES" sz="2000" dirty="0"/>
                    </a:p>
                  </a:txBody>
                  <a:tcPr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 smtClean="0"/>
                        <a:t>19.3 (4.5-32)</a:t>
                      </a:r>
                      <a:endParaRPr lang="es-ES" sz="2000" dirty="0"/>
                    </a:p>
                  </a:txBody>
                  <a:tcPr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7394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347</Words>
  <Application>Microsoft Macintosh PowerPoint</Application>
  <PresentationFormat>Personalizado</PresentationFormat>
  <Paragraphs>50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Calibri</vt:lpstr>
      <vt:lpstr>Wingdings 3</vt:lpstr>
      <vt:lpstr>Arial</vt:lpstr>
      <vt:lpstr>Tema de Office</vt:lpstr>
      <vt:lpstr>Presentación de PowerPoint</vt:lpstr>
      <vt:lpstr>Presentación de PowerPoint</vt:lpstr>
    </vt:vector>
  </TitlesOfParts>
  <Company>ppprt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Victoria Ignacio barrios</dc:creator>
  <cp:lastModifiedBy>Usuario de Microsoft Office</cp:lastModifiedBy>
  <cp:revision>17</cp:revision>
  <dcterms:created xsi:type="dcterms:W3CDTF">2019-02-25T15:56:43Z</dcterms:created>
  <dcterms:modified xsi:type="dcterms:W3CDTF">2019-02-28T19:38:18Z</dcterms:modified>
</cp:coreProperties>
</file>