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1597820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1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8F47-C00F-4573-B591-1EE6E67AD976}" type="datetimeFigureOut">
              <a:rPr lang="es-ES" smtClean="0"/>
              <a:pPr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8452D-2C2B-4ACF-9EC0-BD8B2B8A200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285866"/>
            <a:ext cx="8572560" cy="785818"/>
          </a:xfrm>
        </p:spPr>
        <p:txBody>
          <a:bodyPr/>
          <a:lstStyle/>
          <a:p>
            <a:r>
              <a:rPr lang="es-ES" sz="12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JA. Durán Cueto</a:t>
            </a:r>
            <a:r>
              <a:rPr lang="es-ES" sz="1200" u="sng" dirty="0" smtClean="0">
                <a:latin typeface="Calibri"/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BS. Barragán Pérez</a:t>
            </a:r>
            <a:r>
              <a:rPr lang="es-ES" sz="1200" dirty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M. Jiménez Arroyo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M. Orta Caamaño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E. Morales Manrubia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Á. Losa García-Uceda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C. </a:t>
            </a:r>
            <a:r>
              <a:rPr lang="es-E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Cabanillas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Díez-Madroñero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C. Montaño Montaño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A. Nacarino Burgos</a:t>
            </a:r>
            <a:r>
              <a:rPr lang="es-ES" sz="1200" dirty="0" smtClean="0">
                <a:latin typeface="Calibri"/>
                <a:ea typeface="Tahoma" pitchFamily="34" charset="0"/>
                <a:cs typeface="Calibri"/>
              </a:rPr>
              <a:t>²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JA. Riesco Miranda</a:t>
            </a:r>
            <a:r>
              <a:rPr lang="es-ES" sz="1200" dirty="0" smtClean="0">
                <a:ea typeface="Tahoma" pitchFamily="34" charset="0"/>
                <a:cs typeface="Calibri"/>
              </a:rPr>
              <a:t>¹</a:t>
            </a:r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/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1. Servicio de Neumología. Hospital San Pedro de Alcántara. Cáceres.   2. Universidad de Extremadura. Cáceres.</a:t>
            </a:r>
          </a:p>
          <a:p>
            <a:pPr marL="342900" indent="-342900" algn="l"/>
            <a:endParaRPr lang="es-ES" sz="13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357158" y="1071552"/>
            <a:ext cx="3500462" cy="7143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286380" y="1071552"/>
            <a:ext cx="3500462" cy="7143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4572000" y="1071552"/>
            <a:ext cx="71438" cy="7143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0" y="2000246"/>
            <a:ext cx="421484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s-ES" sz="20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r>
              <a:rPr lang="es-E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agudización grave de EPOC se asoci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a mal pronóstico de supervivencia.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es-E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prevención y reducción del número de agudizaciones es un objetivo primordial.</a:t>
            </a:r>
          </a:p>
          <a:p>
            <a:pPr marL="342900" indent="-342900"/>
            <a:endParaRPr lang="es-ES" u="sng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142844" y="142858"/>
            <a:ext cx="8858312" cy="785818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¿CÓMO ES EL PERFIL CLÍNICO DE LOS PACIENTES EPOC ALTO RIESGO QUE FALLECEN TRAS UNA AGUDIZACIÓN GRAVE?</a:t>
            </a:r>
            <a:endParaRPr lang="es-ES" sz="2300" dirty="0">
              <a:solidFill>
                <a:schemeClr val="tx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429124" y="2071684"/>
            <a:ext cx="457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0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MATERIAL Y MÉTODOS</a:t>
            </a:r>
            <a: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lvl="1" algn="just">
              <a:buFont typeface="Wingdings" pitchFamily="2" charset="2"/>
              <a:buChar char="ü"/>
            </a:pPr>
            <a:r>
              <a:rPr lang="es-E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Estudio descriptivo retrospectivo de una cohorte de 102 pacientes  ingresados en nuestro servicio por exacerbación grave entre </a:t>
            </a:r>
            <a:r>
              <a:rPr lang="es-E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Sept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/10 – Junio/11.</a:t>
            </a:r>
          </a:p>
          <a:p>
            <a:pPr lvl="1" algn="just">
              <a:buFont typeface="Wingdings" pitchFamily="2" charset="2"/>
              <a:buChar char="ü"/>
            </a:pPr>
            <a:r>
              <a:rPr lang="es-E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Actualización y análisis de su HC tras 7 años de seguimiento. Variables clínicas, epidemiológicas, tratamiento…</a:t>
            </a:r>
            <a:endParaRPr lang="es-E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Terminador"/>
          <p:cNvSpPr/>
          <p:nvPr/>
        </p:nvSpPr>
        <p:spPr>
          <a:xfrm>
            <a:off x="428596" y="4214824"/>
            <a:ext cx="8286808" cy="785818"/>
          </a:xfrm>
          <a:prstGeom prst="flowChartTerminator">
            <a:avLst/>
          </a:prstGeom>
          <a:solidFill>
            <a:srgbClr val="99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OBJETIVO:</a:t>
            </a:r>
          </a:p>
          <a:p>
            <a:pPr algn="ctr"/>
            <a:r>
              <a:rPr lang="es-E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Definir el perfil clínico de los pacientes que fallecen tras un seguimiento a largo plazo en una cohorte de pacientes EPOC ingresados por agudización grave.</a:t>
            </a:r>
            <a:endParaRPr lang="es-ES" sz="15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142844" y="142858"/>
          <a:ext cx="3929090" cy="49412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64545"/>
                <a:gridCol w="1964545"/>
              </a:tblGrid>
              <a:tr h="972866">
                <a:tc>
                  <a:txBody>
                    <a:bodyPr/>
                    <a:lstStyle/>
                    <a:p>
                      <a:pPr algn="just"/>
                      <a:r>
                        <a:rPr lang="es-ES" sz="1700" b="0" dirty="0" smtClean="0">
                          <a:latin typeface="Calibri"/>
                          <a:ea typeface="Verdana" pitchFamily="34" charset="0"/>
                          <a:cs typeface="Calibri"/>
                        </a:rPr>
                        <a:t>† </a:t>
                      </a:r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  <a:cs typeface="Arial" pitchFamily="34" charset="0"/>
                        </a:rPr>
                        <a:t>81 pacientes</a:t>
                      </a:r>
                      <a:r>
                        <a:rPr lang="es-ES" sz="1700" b="0" baseline="0" dirty="0" smtClean="0">
                          <a:latin typeface="Verdana" pitchFamily="34" charset="0"/>
                          <a:ea typeface="Verdana" pitchFamily="34" charset="0"/>
                          <a:cs typeface="Arial" pitchFamily="34" charset="0"/>
                        </a:rPr>
                        <a:t> (79%)</a:t>
                      </a:r>
                    </a:p>
                    <a:p>
                      <a:pPr algn="just"/>
                      <a:r>
                        <a:rPr lang="es-ES" sz="1700" b="0" baseline="0" dirty="0" smtClean="0">
                          <a:latin typeface="Verdana" pitchFamily="34" charset="0"/>
                          <a:ea typeface="Verdana" pitchFamily="34" charset="0"/>
                          <a:cs typeface="Arial" pitchFamily="34" charset="0"/>
                        </a:rPr>
                        <a:t>Edad media: 81.5 a</a:t>
                      </a:r>
                      <a:endParaRPr lang="es-ES" sz="1700" b="0" dirty="0">
                        <a:latin typeface="Verdana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94% varones</a:t>
                      </a:r>
                    </a:p>
                    <a:p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6%</a:t>
                      </a:r>
                      <a:r>
                        <a:rPr lang="es-ES" sz="1700" b="0" baseline="0" dirty="0" smtClean="0">
                          <a:latin typeface="Verdana" pitchFamily="34" charset="0"/>
                          <a:ea typeface="Verdana" pitchFamily="34" charset="0"/>
                        </a:rPr>
                        <a:t> mujeres</a:t>
                      </a:r>
                      <a:endParaRPr lang="es-ES" sz="1700" b="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  <a:tr h="972847">
                <a:tc>
                  <a:txBody>
                    <a:bodyPr/>
                    <a:lstStyle/>
                    <a:p>
                      <a:pPr algn="ctr"/>
                      <a:endParaRPr lang="es-ES" sz="1700" dirty="0" smtClean="0">
                        <a:latin typeface="Verdana" pitchFamily="34" charset="0"/>
                        <a:ea typeface="Verdana" pitchFamily="34" charset="0"/>
                      </a:endParaRPr>
                    </a:p>
                    <a:p>
                      <a:pPr algn="ctr"/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TABAQUISMO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58%</a:t>
                      </a:r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 </a:t>
                      </a:r>
                      <a:r>
                        <a:rPr lang="es-ES" sz="1700" baseline="0" dirty="0" err="1" smtClean="0">
                          <a:latin typeface="Verdana" pitchFamily="34" charset="0"/>
                          <a:ea typeface="Verdana" pitchFamily="34" charset="0"/>
                        </a:rPr>
                        <a:t>exfumador</a:t>
                      </a:r>
                      <a:endParaRPr lang="es-ES" sz="1700" baseline="0" dirty="0" smtClean="0">
                        <a:latin typeface="Verdana" pitchFamily="34" charset="0"/>
                        <a:ea typeface="Verdana" pitchFamily="34" charset="0"/>
                      </a:endParaRPr>
                    </a:p>
                    <a:p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16% fumador</a:t>
                      </a:r>
                    </a:p>
                    <a:p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12% no fuman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  <a:tr h="749355">
                <a:tc>
                  <a:txBody>
                    <a:bodyPr/>
                    <a:lstStyle/>
                    <a:p>
                      <a:pPr algn="ctr"/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GRADO</a:t>
                      </a:r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 EPOC (GOLD)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D: 57% B: 23%</a:t>
                      </a:r>
                    </a:p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C: 11%  A:</a:t>
                      </a:r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 3%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  <a:tr h="909945">
                <a:tc>
                  <a:txBody>
                    <a:bodyPr/>
                    <a:lstStyle/>
                    <a:p>
                      <a:pPr algn="ctr"/>
                      <a:endParaRPr lang="es-ES" sz="1700" dirty="0" smtClean="0">
                        <a:latin typeface="Verdana" pitchFamily="34" charset="0"/>
                        <a:ea typeface="Verdana" pitchFamily="34" charset="0"/>
                      </a:endParaRPr>
                    </a:p>
                    <a:p>
                      <a:pPr algn="ctr"/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COMORBILIDAD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HTA: 22.9%        ICC:</a:t>
                      </a:r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 16.8%</a:t>
                      </a:r>
                    </a:p>
                    <a:p>
                      <a:r>
                        <a:rPr lang="es-ES" sz="1700" baseline="0" dirty="0" smtClean="0">
                          <a:latin typeface="Verdana" pitchFamily="34" charset="0"/>
                          <a:ea typeface="Verdana" pitchFamily="34" charset="0"/>
                        </a:rPr>
                        <a:t>DLP: 13.2%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  <a:tr h="1181332">
                <a:tc>
                  <a:txBody>
                    <a:bodyPr/>
                    <a:lstStyle/>
                    <a:p>
                      <a:pPr algn="ctr"/>
                      <a:endParaRPr lang="es-ES" sz="1700" dirty="0" smtClean="0">
                        <a:latin typeface="Verdana" pitchFamily="34" charset="0"/>
                        <a:ea typeface="Verdana" pitchFamily="34" charset="0"/>
                      </a:endParaRPr>
                    </a:p>
                    <a:p>
                      <a:pPr algn="ctr"/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TRATAMIENTOS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OCD: 78% </a:t>
                      </a:r>
                    </a:p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VMNI: 22%</a:t>
                      </a:r>
                    </a:p>
                    <a:p>
                      <a:r>
                        <a:rPr lang="es-ES" sz="1700" dirty="0" smtClean="0">
                          <a:latin typeface="Verdana" pitchFamily="34" charset="0"/>
                          <a:ea typeface="Verdana" pitchFamily="34" charset="0"/>
                        </a:rPr>
                        <a:t>Triple terapia inhalada: 74%</a:t>
                      </a:r>
                      <a:endParaRPr lang="es-ES" sz="170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143372" y="142858"/>
          <a:ext cx="4829212" cy="20717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14606"/>
                <a:gridCol w="2414606"/>
              </a:tblGrid>
              <a:tr h="1000132">
                <a:tc>
                  <a:txBody>
                    <a:bodyPr/>
                    <a:lstStyle/>
                    <a:p>
                      <a:pPr algn="ctr"/>
                      <a:endParaRPr lang="es-ES" sz="1700" b="0" dirty="0" smtClean="0">
                        <a:latin typeface="Verdana" pitchFamily="34" charset="0"/>
                        <a:ea typeface="Verdana" pitchFamily="34" charset="0"/>
                      </a:endParaRPr>
                    </a:p>
                    <a:p>
                      <a:pPr algn="ctr"/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VACUNAS</a:t>
                      </a:r>
                      <a:endParaRPr lang="es-ES" sz="1700" b="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Gripe: 67%</a:t>
                      </a:r>
                    </a:p>
                    <a:p>
                      <a:pPr algn="l"/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Gripe y neumococo</a:t>
                      </a:r>
                      <a:r>
                        <a:rPr lang="es-ES" sz="1700" b="0" baseline="0" dirty="0" smtClean="0">
                          <a:latin typeface="Verdana" pitchFamily="34" charset="0"/>
                          <a:ea typeface="Verdana" pitchFamily="34" charset="0"/>
                        </a:rPr>
                        <a:t>: 25%</a:t>
                      </a:r>
                    </a:p>
                    <a:p>
                      <a:pPr algn="l"/>
                      <a:r>
                        <a:rPr lang="es-ES" sz="1700" b="0" baseline="0" dirty="0" smtClean="0">
                          <a:latin typeface="Verdana" pitchFamily="34" charset="0"/>
                          <a:ea typeface="Verdana" pitchFamily="34" charset="0"/>
                        </a:rPr>
                        <a:t>Ninguna: 8%</a:t>
                      </a:r>
                      <a:endParaRPr lang="es-ES" sz="1700" b="0" dirty="0" smtClean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  <a:tr h="943942">
                <a:tc>
                  <a:txBody>
                    <a:bodyPr/>
                    <a:lstStyle/>
                    <a:p>
                      <a:pPr algn="ctr"/>
                      <a:endParaRPr lang="es-ES" sz="1700" b="0" dirty="0" smtClean="0">
                        <a:latin typeface="Verdana" pitchFamily="34" charset="0"/>
                        <a:ea typeface="Verdana" pitchFamily="34" charset="0"/>
                      </a:endParaRPr>
                    </a:p>
                    <a:p>
                      <a:pPr algn="ctr"/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EXACERBACIONES</a:t>
                      </a:r>
                      <a:endParaRPr lang="es-ES" sz="1700" b="0" dirty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Total: 541</a:t>
                      </a:r>
                    </a:p>
                    <a:p>
                      <a:pPr algn="l"/>
                      <a:r>
                        <a:rPr lang="es-ES" sz="1700" b="0" dirty="0" smtClean="0">
                          <a:latin typeface="Verdana" pitchFamily="34" charset="0"/>
                          <a:ea typeface="Verdana" pitchFamily="34" charset="0"/>
                        </a:rPr>
                        <a:t>Ingreso</a:t>
                      </a:r>
                      <a:r>
                        <a:rPr lang="es-ES" sz="1700" b="0" baseline="0" dirty="0" smtClean="0">
                          <a:latin typeface="Verdana" pitchFamily="34" charset="0"/>
                          <a:ea typeface="Verdana" pitchFamily="34" charset="0"/>
                        </a:rPr>
                        <a:t> en el 59% de ellas.</a:t>
                      </a:r>
                      <a:endParaRPr lang="es-ES" sz="1700" b="0" dirty="0" smtClean="0">
                        <a:latin typeface="Verdana" pitchFamily="34" charset="0"/>
                        <a:ea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286248" y="2357436"/>
            <a:ext cx="471490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0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endParaRPr lang="es-E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perfil clínico de mortalidad en pacientes EPOC alto riesgo con agudización grave es un varón </a:t>
            </a:r>
            <a:r>
              <a:rPr lang="es-E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exfumador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con categoría D de </a:t>
            </a:r>
            <a:r>
              <a:rPr lang="es-E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Gold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que fallece a los 81 años. Padece FRCV. Realiza tratamiento con triple terapia inhalada, OCD y vacunación antigripal. Presenta exacerbaciones frecuentes con requerimiento de ingreso hospitalario en la mitad de ellas.</a:t>
            </a:r>
            <a:endParaRPr lang="es-E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362</Words>
  <Application>Microsoft Office PowerPoint</Application>
  <PresentationFormat>Presentación en pantalla (16:9)</PresentationFormat>
  <Paragraphs>44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Fkm bklsd b</dc:title>
  <dc:creator>Usuario</dc:creator>
  <cp:lastModifiedBy>Usuario</cp:lastModifiedBy>
  <cp:revision>13</cp:revision>
  <dcterms:created xsi:type="dcterms:W3CDTF">2019-03-05T18:28:21Z</dcterms:created>
  <dcterms:modified xsi:type="dcterms:W3CDTF">2019-03-06T19:48:01Z</dcterms:modified>
</cp:coreProperties>
</file>