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Lst>
  <p:sldSz cx="12352338" cy="6948488"/>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Estilo claro 3 - Acento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112" d="100"/>
          <a:sy n="112" d="100"/>
        </p:scale>
        <p:origin x="-249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r>
              <a:rPr lang="es-ES" sz="1400" b="1" dirty="0">
                <a:solidFill>
                  <a:schemeClr val="tx2">
                    <a:lumMod val="50000"/>
                  </a:schemeClr>
                </a:solidFill>
              </a:rPr>
              <a:t>Resultados y comparación entre ambas pruebas</a:t>
            </a:r>
          </a:p>
        </c:rich>
      </c:tx>
      <c:layout>
        <c:manualLayout>
          <c:xMode val="edge"/>
          <c:yMode val="edge"/>
          <c:x val="5.3579315716196632E-2"/>
          <c:y val="8.5426525725957575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s-ES"/>
        </a:p>
      </c:txPr>
    </c:title>
    <c:autoTitleDeleted val="0"/>
    <c:plotArea>
      <c:layout>
        <c:manualLayout>
          <c:layoutTarget val="inner"/>
          <c:xMode val="edge"/>
          <c:yMode val="edge"/>
          <c:x val="3.5351739647170595E-2"/>
          <c:y val="5.1342592592592606E-2"/>
          <c:w val="0.93660331629421434"/>
          <c:h val="0.72838916589187086"/>
        </c:manualLayout>
      </c:layout>
      <c:barChart>
        <c:barDir val="col"/>
        <c:grouping val="clustered"/>
        <c:varyColors val="0"/>
        <c:ser>
          <c:idx val="0"/>
          <c:order val="0"/>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s-E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'[Base de datos EPOC (1).xlsx añadido (version 1).xlsb.xlsx]Hoja2'!$O$17:$O$20</c:f>
              <c:strCache>
                <c:ptCount val="4"/>
                <c:pt idx="0">
                  <c:v>Metacolina positiva</c:v>
                </c:pt>
                <c:pt idx="1">
                  <c:v>Posbroncodilatacion positiva</c:v>
                </c:pt>
                <c:pt idx="2">
                  <c:v>Pruebas positvas</c:v>
                </c:pt>
                <c:pt idx="3">
                  <c:v>Pruebas negativas</c:v>
                </c:pt>
              </c:strCache>
            </c:strRef>
          </c:cat>
          <c:val>
            <c:numRef>
              <c:f>'[Base de datos EPOC (1).xlsx añadido (version 1).xlsb.xlsx]Hoja2'!$P$17:$P$20</c:f>
              <c:numCache>
                <c:formatCode>General</c:formatCode>
                <c:ptCount val="4"/>
              </c:numCache>
            </c:numRef>
          </c:val>
          <c:extLst>
            <c:ext xmlns:c16="http://schemas.microsoft.com/office/drawing/2014/chart" uri="{C3380CC4-5D6E-409C-BE32-E72D297353CC}">
              <c16:uniqueId val="{00000000-7E7B-4B90-A3F5-B09286601DDE}"/>
            </c:ext>
          </c:extLst>
        </c:ser>
        <c:ser>
          <c:idx val="1"/>
          <c:order val="1"/>
          <c:spPr>
            <a:solidFill>
              <a:schemeClr val="accent2">
                <a:alpha val="85000"/>
              </a:schemeClr>
            </a:solidFill>
            <a:ln w="9525" cap="flat" cmpd="sng" algn="ctr">
              <a:solidFill>
                <a:schemeClr val="lt1">
                  <a:alpha val="50000"/>
                </a:schemeClr>
              </a:solidFill>
              <a:round/>
            </a:ln>
            <a:effectLst/>
          </c:spPr>
          <c:invertIfNegative val="0"/>
          <c:dPt>
            <c:idx val="0"/>
            <c:invertIfNegative val="0"/>
            <c:bubble3D val="0"/>
            <c:spPr>
              <a:solidFill>
                <a:schemeClr val="tx2">
                  <a:lumMod val="60000"/>
                  <a:lumOff val="40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2-7E7B-4B90-A3F5-B09286601DDE}"/>
              </c:ext>
            </c:extLst>
          </c:dPt>
          <c:dPt>
            <c:idx val="1"/>
            <c:invertIfNegative val="0"/>
            <c:bubble3D val="0"/>
            <c:spPr>
              <a:solidFill>
                <a:schemeClr val="accent2">
                  <a:lumMod val="7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4-7E7B-4B90-A3F5-B09286601DDE}"/>
              </c:ext>
            </c:extLst>
          </c:dPt>
          <c:dPt>
            <c:idx val="2"/>
            <c:invertIfNegative val="0"/>
            <c:bubble3D val="0"/>
            <c:spPr>
              <a:solidFill>
                <a:schemeClr val="accent6">
                  <a:lumMod val="7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6-7E7B-4B90-A3F5-B09286601DDE}"/>
              </c:ext>
            </c:extLst>
          </c:dPt>
          <c:dPt>
            <c:idx val="3"/>
            <c:invertIfNegative val="0"/>
            <c:bubble3D val="0"/>
            <c:spPr>
              <a:solidFill>
                <a:srgbClr val="00B050"/>
              </a:solidFill>
              <a:ln w="9525" cap="flat" cmpd="sng" algn="ctr">
                <a:solidFill>
                  <a:schemeClr val="lt1">
                    <a:alpha val="50000"/>
                  </a:schemeClr>
                </a:solidFill>
                <a:round/>
              </a:ln>
              <a:effectLst/>
            </c:spPr>
            <c:extLst>
              <c:ext xmlns:c16="http://schemas.microsoft.com/office/drawing/2014/chart" uri="{C3380CC4-5D6E-409C-BE32-E72D297353CC}">
                <c16:uniqueId val="{00000008-7E7B-4B90-A3F5-B09286601DDE}"/>
              </c:ext>
            </c:extLst>
          </c:dPt>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s-E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'[Base de datos EPOC (1).xlsx añadido (version 1).xlsb.xlsx]Hoja2'!$O$17:$O$20</c:f>
              <c:strCache>
                <c:ptCount val="4"/>
                <c:pt idx="0">
                  <c:v>Metacolina positiva</c:v>
                </c:pt>
                <c:pt idx="1">
                  <c:v>Posbroncodilatacion positiva</c:v>
                </c:pt>
                <c:pt idx="2">
                  <c:v>Pruebas positvas</c:v>
                </c:pt>
                <c:pt idx="3">
                  <c:v>Pruebas negativas</c:v>
                </c:pt>
              </c:strCache>
            </c:strRef>
          </c:cat>
          <c:val>
            <c:numRef>
              <c:f>'[Base de datos EPOC (1).xlsx añadido (version 1).xlsb.xlsx]Hoja2'!$Q$17:$Q$20</c:f>
              <c:numCache>
                <c:formatCode>0.00%</c:formatCode>
                <c:ptCount val="4"/>
                <c:pt idx="0" formatCode="0%">
                  <c:v>0.22</c:v>
                </c:pt>
                <c:pt idx="1">
                  <c:v>0.12</c:v>
                </c:pt>
                <c:pt idx="2">
                  <c:v>1.7999999999999999E-2</c:v>
                </c:pt>
                <c:pt idx="3" formatCode="0%">
                  <c:v>0.64</c:v>
                </c:pt>
              </c:numCache>
            </c:numRef>
          </c:val>
          <c:extLst>
            <c:ext xmlns:c16="http://schemas.microsoft.com/office/drawing/2014/chart" uri="{C3380CC4-5D6E-409C-BE32-E72D297353CC}">
              <c16:uniqueId val="{00000009-7E7B-4B90-A3F5-B09286601DDE}"/>
            </c:ext>
          </c:extLst>
        </c:ser>
        <c:dLbls>
          <c:dLblPos val="inEnd"/>
          <c:showLegendKey val="0"/>
          <c:showVal val="1"/>
          <c:showCatName val="0"/>
          <c:showSerName val="0"/>
          <c:showPercent val="0"/>
          <c:showBubbleSize val="0"/>
        </c:dLbls>
        <c:gapWidth val="65"/>
        <c:axId val="514066744"/>
        <c:axId val="514068056"/>
      </c:barChart>
      <c:catAx>
        <c:axId val="514066744"/>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800" b="0" i="0" u="none" strike="noStrike" kern="1200" cap="all"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s-ES"/>
          </a:p>
        </c:txPr>
        <c:crossAx val="514068056"/>
        <c:crosses val="autoZero"/>
        <c:auto val="1"/>
        <c:lblAlgn val="ctr"/>
        <c:lblOffset val="100"/>
        <c:noMultiLvlLbl val="0"/>
      </c:catAx>
      <c:valAx>
        <c:axId val="514068056"/>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5140667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accent1"/>
      </a:solidFill>
      <a:round/>
    </a:ln>
    <a:effectLst/>
  </c:spPr>
  <c:txPr>
    <a:bodyPr/>
    <a:lstStyle/>
    <a:p>
      <a:pPr>
        <a:defRPr>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1" i="0" u="none" strike="noStrike" kern="1200" baseline="0">
                <a:solidFill>
                  <a:schemeClr val="tx2"/>
                </a:solidFill>
                <a:latin typeface="Tahoma" panose="020B0604030504040204" pitchFamily="34" charset="0"/>
                <a:ea typeface="Tahoma" panose="020B0604030504040204" pitchFamily="34" charset="0"/>
                <a:cs typeface="Tahoma" panose="020B0604030504040204" pitchFamily="34" charset="0"/>
              </a:defRPr>
            </a:pPr>
            <a:r>
              <a:rPr lang="es-ES" dirty="0"/>
              <a:t>Relación entre la positividad de las pruebas y los síntomas</a:t>
            </a:r>
          </a:p>
        </c:rich>
      </c:tx>
      <c:layout>
        <c:manualLayout>
          <c:xMode val="edge"/>
          <c:yMode val="edge"/>
          <c:x val="0.20703391993043416"/>
          <c:y val="4.7214181583951506E-2"/>
        </c:manualLayout>
      </c:layout>
      <c:overlay val="0"/>
      <c:spPr>
        <a:noFill/>
        <a:ln>
          <a:noFill/>
        </a:ln>
        <a:effectLst/>
      </c:spPr>
      <c:txPr>
        <a:bodyPr rot="0" spcFirstLastPara="1" vertOverflow="ellipsis" vert="horz" wrap="square" anchor="ctr" anchorCtr="1"/>
        <a:lstStyle/>
        <a:p>
          <a:pPr>
            <a:defRPr sz="1080" b="1" i="0" u="none" strike="noStrike" kern="1200" baseline="0">
              <a:solidFill>
                <a:schemeClr val="tx2"/>
              </a:solidFill>
              <a:latin typeface="Tahoma" panose="020B0604030504040204" pitchFamily="34" charset="0"/>
              <a:ea typeface="Tahoma" panose="020B0604030504040204" pitchFamily="34" charset="0"/>
              <a:cs typeface="Tahoma" panose="020B0604030504040204" pitchFamily="34" charset="0"/>
            </a:defRPr>
          </a:pPr>
          <a:endParaRPr lang="es-E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386257505256574E-2"/>
          <c:y val="0.15365033040444942"/>
          <c:w val="0.9759329161543816"/>
          <c:h val="0.4698081238005502"/>
        </c:manualLayout>
      </c:layout>
      <c:bar3DChart>
        <c:barDir val="col"/>
        <c:grouping val="clustered"/>
        <c:varyColors val="0"/>
        <c:ser>
          <c:idx val="0"/>
          <c:order val="0"/>
          <c:tx>
            <c:strRef>
              <c:f>'[Base de datos EPOC (1).xlsx añadido (version 1).xlsb.xlsx]Hoja3'!$H$5</c:f>
              <c:strCache>
                <c:ptCount val="1"/>
                <c:pt idx="0">
                  <c:v>Prueba posbroncodilatadora</c:v>
                </c:pt>
              </c:strCache>
            </c:strRef>
          </c:tx>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p3d/>
          </c:spPr>
          <c:invertIfNegative val="0"/>
          <c:cat>
            <c:strRef>
              <c:f>'[Base de datos EPOC (1).xlsx añadido (version 1).xlsb.xlsx]Hoja3'!$I$5:$P$6</c:f>
              <c:strCache>
                <c:ptCount val="8"/>
                <c:pt idx="0">
                  <c:v>Eosinofilia</c:v>
                </c:pt>
                <c:pt idx="1">
                  <c:v>Tos sin expectoracion</c:v>
                </c:pt>
                <c:pt idx="2">
                  <c:v>Tos con expectoracion</c:v>
                </c:pt>
                <c:pt idx="3">
                  <c:v>Sibilantes</c:v>
                </c:pt>
                <c:pt idx="4">
                  <c:v>Rinitis</c:v>
                </c:pt>
                <c:pt idx="5">
                  <c:v>Disnea</c:v>
                </c:pt>
                <c:pt idx="6">
                  <c:v>Sintomas estacionales</c:v>
                </c:pt>
                <c:pt idx="7">
                  <c:v>Bronquitis</c:v>
                </c:pt>
              </c:strCache>
            </c:strRef>
          </c:cat>
          <c:val>
            <c:numRef>
              <c:f>'[Base de datos EPOC (1).xlsx añadido (version 1).xlsb.xlsx]Hoja3'!$I$7:$P$7</c:f>
              <c:numCache>
                <c:formatCode>General</c:formatCode>
                <c:ptCount val="8"/>
                <c:pt idx="0">
                  <c:v>1</c:v>
                </c:pt>
                <c:pt idx="1">
                  <c:v>2</c:v>
                </c:pt>
                <c:pt idx="2">
                  <c:v>0</c:v>
                </c:pt>
                <c:pt idx="3">
                  <c:v>2</c:v>
                </c:pt>
                <c:pt idx="4">
                  <c:v>1</c:v>
                </c:pt>
                <c:pt idx="5">
                  <c:v>1</c:v>
                </c:pt>
                <c:pt idx="6">
                  <c:v>1</c:v>
                </c:pt>
                <c:pt idx="7">
                  <c:v>0</c:v>
                </c:pt>
              </c:numCache>
            </c:numRef>
          </c:val>
          <c:extLst>
            <c:ext xmlns:c16="http://schemas.microsoft.com/office/drawing/2014/chart" uri="{C3380CC4-5D6E-409C-BE32-E72D297353CC}">
              <c16:uniqueId val="{00000000-1045-472E-B643-400055E162EC}"/>
            </c:ext>
          </c:extLst>
        </c:ser>
        <c:ser>
          <c:idx val="4"/>
          <c:order val="4"/>
          <c:tx>
            <c:strRef>
              <c:f>'[Base de datos EPOC (1).xlsx añadido (version 1).xlsb.xlsx]Hoja3'!$H$9</c:f>
              <c:strCache>
                <c:ptCount val="1"/>
                <c:pt idx="0">
                  <c:v>Test de metacolina</c:v>
                </c:pt>
              </c:strCache>
            </c:strRef>
          </c:tx>
          <c:spPr>
            <a:gradFill rotWithShape="1">
              <a:gsLst>
                <a:gs pos="0">
                  <a:schemeClr val="accent5">
                    <a:lumMod val="60000"/>
                    <a:shade val="51000"/>
                    <a:satMod val="130000"/>
                  </a:schemeClr>
                </a:gs>
                <a:gs pos="80000">
                  <a:schemeClr val="accent5">
                    <a:lumMod val="60000"/>
                    <a:shade val="93000"/>
                    <a:satMod val="130000"/>
                  </a:schemeClr>
                </a:gs>
                <a:gs pos="100000">
                  <a:schemeClr val="accent5">
                    <a:lumMod val="60000"/>
                    <a:shade val="94000"/>
                    <a:satMod val="135000"/>
                  </a:schemeClr>
                </a:gs>
              </a:gsLst>
              <a:lin ang="16200000" scaled="0"/>
            </a:gradFill>
            <a:ln>
              <a:noFill/>
            </a:ln>
            <a:effectLst>
              <a:outerShdw blurRad="40000" dist="23000" dir="5400000" rotWithShape="0">
                <a:srgbClr val="000000">
                  <a:alpha val="35000"/>
                </a:srgbClr>
              </a:outerShdw>
            </a:effectLst>
            <a:sp3d/>
          </c:spPr>
          <c:invertIfNegative val="0"/>
          <c:cat>
            <c:strRef>
              <c:f>'[Base de datos EPOC (1).xlsx añadido (version 1).xlsb.xlsx]Hoja3'!$I$5:$P$6</c:f>
              <c:strCache>
                <c:ptCount val="8"/>
                <c:pt idx="0">
                  <c:v>Eosinofilia</c:v>
                </c:pt>
                <c:pt idx="1">
                  <c:v>Tos sin expectoracion</c:v>
                </c:pt>
                <c:pt idx="2">
                  <c:v>Tos con expectoracion</c:v>
                </c:pt>
                <c:pt idx="3">
                  <c:v>Sibilantes</c:v>
                </c:pt>
                <c:pt idx="4">
                  <c:v>Rinitis</c:v>
                </c:pt>
                <c:pt idx="5">
                  <c:v>Disnea</c:v>
                </c:pt>
                <c:pt idx="6">
                  <c:v>Sintomas estacionales</c:v>
                </c:pt>
                <c:pt idx="7">
                  <c:v>Bronquitis</c:v>
                </c:pt>
              </c:strCache>
            </c:strRef>
          </c:cat>
          <c:val>
            <c:numRef>
              <c:f>'[Base de datos EPOC (1).xlsx añadido (version 1).xlsb.xlsx]Hoja3'!$I$11:$P$11</c:f>
              <c:numCache>
                <c:formatCode>General</c:formatCode>
                <c:ptCount val="8"/>
                <c:pt idx="0">
                  <c:v>5</c:v>
                </c:pt>
                <c:pt idx="1">
                  <c:v>3</c:v>
                </c:pt>
                <c:pt idx="2">
                  <c:v>3</c:v>
                </c:pt>
                <c:pt idx="3">
                  <c:v>4</c:v>
                </c:pt>
                <c:pt idx="4">
                  <c:v>4</c:v>
                </c:pt>
                <c:pt idx="5">
                  <c:v>6</c:v>
                </c:pt>
                <c:pt idx="6">
                  <c:v>4</c:v>
                </c:pt>
                <c:pt idx="7">
                  <c:v>2</c:v>
                </c:pt>
              </c:numCache>
            </c:numRef>
          </c:val>
          <c:extLst>
            <c:ext xmlns:c16="http://schemas.microsoft.com/office/drawing/2014/chart" uri="{C3380CC4-5D6E-409C-BE32-E72D297353CC}">
              <c16:uniqueId val="{00000001-1045-472E-B643-400055E162EC}"/>
            </c:ext>
          </c:extLst>
        </c:ser>
        <c:dLbls>
          <c:showLegendKey val="0"/>
          <c:showVal val="0"/>
          <c:showCatName val="0"/>
          <c:showSerName val="0"/>
          <c:showPercent val="0"/>
          <c:showBubbleSize val="0"/>
        </c:dLbls>
        <c:gapWidth val="150"/>
        <c:shape val="box"/>
        <c:axId val="504475320"/>
        <c:axId val="504473352"/>
        <c:axId val="0"/>
        <c:extLst>
          <c:ext xmlns:c15="http://schemas.microsoft.com/office/drawing/2012/chart" uri="{02D57815-91ED-43cb-92C2-25804820EDAC}">
            <c15:filteredBarSeries>
              <c15:ser>
                <c:idx val="1"/>
                <c:order val="1"/>
                <c:tx>
                  <c:strRef>
                    <c:extLst>
                      <c:ext uri="{02D57815-91ED-43cb-92C2-25804820EDAC}">
                        <c15:formulaRef>
                          <c15:sqref>'[Base de datos EPOC (1).xlsx añadido (version 1).xlsb.xlsx]Hoja3'!$H$8</c15:sqref>
                        </c15:formulaRef>
                      </c:ext>
                    </c:extLst>
                    <c:strCache>
                      <c:ptCount val="1"/>
                    </c:strCache>
                  </c:strRef>
                </c:tx>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p3d/>
                </c:spPr>
                <c:invertIfNegative val="0"/>
                <c:cat>
                  <c:strRef>
                    <c:extLst>
                      <c:ext uri="{02D57815-91ED-43cb-92C2-25804820EDAC}">
                        <c15:formulaRef>
                          <c15:sqref>'[Base de datos EPOC (1).xlsx añadido (version 1).xlsb.xlsx]Hoja3'!$I$5:$P$6</c15:sqref>
                        </c15:formulaRef>
                      </c:ext>
                    </c:extLst>
                    <c:strCache>
                      <c:ptCount val="8"/>
                      <c:pt idx="0">
                        <c:v>Eosinofilia</c:v>
                      </c:pt>
                      <c:pt idx="1">
                        <c:v>Tos sin expectoracion</c:v>
                      </c:pt>
                      <c:pt idx="2">
                        <c:v>Tos con expectoracion</c:v>
                      </c:pt>
                      <c:pt idx="3">
                        <c:v>Sibilantes</c:v>
                      </c:pt>
                      <c:pt idx="4">
                        <c:v>Rinitis</c:v>
                      </c:pt>
                      <c:pt idx="5">
                        <c:v>Disnea</c:v>
                      </c:pt>
                      <c:pt idx="6">
                        <c:v>Sintomas estacionales</c:v>
                      </c:pt>
                      <c:pt idx="7">
                        <c:v>Bronquitis</c:v>
                      </c:pt>
                    </c:strCache>
                  </c:strRef>
                </c:cat>
                <c:val>
                  <c:numRef>
                    <c:extLst>
                      <c:ext uri="{02D57815-91ED-43cb-92C2-25804820EDAC}">
                        <c15:formulaRef>
                          <c15:sqref>'[Base de datos EPOC (1).xlsx añadido (version 1).xlsb.xlsx]Hoja3'!$I$8:$P$8</c15:sqref>
                        </c15:formulaRef>
                      </c:ext>
                    </c:extLst>
                    <c:numCache>
                      <c:formatCode>General</c:formatCode>
                      <c:ptCount val="8"/>
                    </c:numCache>
                  </c:numRef>
                </c:val>
                <c:extLst>
                  <c:ext xmlns:c16="http://schemas.microsoft.com/office/drawing/2014/chart" uri="{C3380CC4-5D6E-409C-BE32-E72D297353CC}">
                    <c16:uniqueId val="{00000002-1045-472E-B643-400055E162EC}"/>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'[Base de datos EPOC (1).xlsx añadido (version 1).xlsb.xlsx]Hoja3'!$H$9</c15:sqref>
                        </c15:formulaRef>
                      </c:ext>
                    </c:extLst>
                    <c:strCache>
                      <c:ptCount val="1"/>
                      <c:pt idx="0">
                        <c:v>Test de metacolina</c:v>
                      </c:pt>
                    </c:strCache>
                  </c:strRef>
                </c:tx>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p3d/>
                </c:spPr>
                <c:invertIfNegative val="0"/>
                <c:cat>
                  <c:strRef>
                    <c:extLst xmlns:c15="http://schemas.microsoft.com/office/drawing/2012/chart">
                      <c:ext xmlns:c15="http://schemas.microsoft.com/office/drawing/2012/chart" uri="{02D57815-91ED-43cb-92C2-25804820EDAC}">
                        <c15:formulaRef>
                          <c15:sqref>'[Base de datos EPOC (1).xlsx añadido (version 1).xlsb.xlsx]Hoja3'!$I$5:$P$6</c15:sqref>
                        </c15:formulaRef>
                      </c:ext>
                    </c:extLst>
                    <c:strCache>
                      <c:ptCount val="8"/>
                      <c:pt idx="0">
                        <c:v>Eosinofilia</c:v>
                      </c:pt>
                      <c:pt idx="1">
                        <c:v>Tos sin expectoracion</c:v>
                      </c:pt>
                      <c:pt idx="2">
                        <c:v>Tos con expectoracion</c:v>
                      </c:pt>
                      <c:pt idx="3">
                        <c:v>Sibilantes</c:v>
                      </c:pt>
                      <c:pt idx="4">
                        <c:v>Rinitis</c:v>
                      </c:pt>
                      <c:pt idx="5">
                        <c:v>Disnea</c:v>
                      </c:pt>
                      <c:pt idx="6">
                        <c:v>Sintomas estacionales</c:v>
                      </c:pt>
                      <c:pt idx="7">
                        <c:v>Bronquitis</c:v>
                      </c:pt>
                    </c:strCache>
                  </c:strRef>
                </c:cat>
                <c:val>
                  <c:numRef>
                    <c:extLst xmlns:c15="http://schemas.microsoft.com/office/drawing/2012/chart">
                      <c:ext xmlns:c15="http://schemas.microsoft.com/office/drawing/2012/chart" uri="{02D57815-91ED-43cb-92C2-25804820EDAC}">
                        <c15:formulaRef>
                          <c15:sqref>'[Base de datos EPOC (1).xlsx añadido (version 1).xlsb.xlsx]Hoja3'!$I$9:$P$9</c15:sqref>
                        </c15:formulaRef>
                      </c:ext>
                    </c:extLst>
                    <c:numCache>
                      <c:formatCode>General</c:formatCode>
                      <c:ptCount val="8"/>
                    </c:numCache>
                  </c:numRef>
                </c:val>
                <c:extLst xmlns:c15="http://schemas.microsoft.com/office/drawing/2012/chart">
                  <c:ext xmlns:c16="http://schemas.microsoft.com/office/drawing/2014/chart" uri="{C3380CC4-5D6E-409C-BE32-E72D297353CC}">
                    <c16:uniqueId val="{00000003-1045-472E-B643-400055E162EC}"/>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'[Base de datos EPOC (1).xlsx añadido (version 1).xlsb.xlsx]Hoja3'!$H$10</c15:sqref>
                        </c15:formulaRef>
                      </c:ext>
                    </c:extLst>
                    <c:strCache>
                      <c:ptCount val="1"/>
                    </c:strCache>
                  </c:strRef>
                </c:tx>
                <c:spPr>
                  <a:gradFill rotWithShape="1">
                    <a:gsLst>
                      <a:gs pos="0">
                        <a:schemeClr val="accent6">
                          <a:lumMod val="60000"/>
                          <a:shade val="51000"/>
                          <a:satMod val="130000"/>
                        </a:schemeClr>
                      </a:gs>
                      <a:gs pos="80000">
                        <a:schemeClr val="accent6">
                          <a:lumMod val="60000"/>
                          <a:shade val="93000"/>
                          <a:satMod val="130000"/>
                        </a:schemeClr>
                      </a:gs>
                      <a:gs pos="100000">
                        <a:schemeClr val="accent6">
                          <a:lumMod val="60000"/>
                          <a:shade val="94000"/>
                          <a:satMod val="135000"/>
                        </a:schemeClr>
                      </a:gs>
                    </a:gsLst>
                    <a:lin ang="16200000" scaled="0"/>
                  </a:gradFill>
                  <a:ln>
                    <a:noFill/>
                  </a:ln>
                  <a:effectLst>
                    <a:outerShdw blurRad="40000" dist="23000" dir="5400000" rotWithShape="0">
                      <a:srgbClr val="000000">
                        <a:alpha val="35000"/>
                      </a:srgbClr>
                    </a:outerShdw>
                  </a:effectLst>
                  <a:sp3d/>
                </c:spPr>
                <c:invertIfNegative val="0"/>
                <c:cat>
                  <c:strRef>
                    <c:extLst xmlns:c15="http://schemas.microsoft.com/office/drawing/2012/chart">
                      <c:ext xmlns:c15="http://schemas.microsoft.com/office/drawing/2012/chart" uri="{02D57815-91ED-43cb-92C2-25804820EDAC}">
                        <c15:formulaRef>
                          <c15:sqref>'[Base de datos EPOC (1).xlsx añadido (version 1).xlsb.xlsx]Hoja3'!$I$5:$P$6</c15:sqref>
                        </c15:formulaRef>
                      </c:ext>
                    </c:extLst>
                    <c:strCache>
                      <c:ptCount val="8"/>
                      <c:pt idx="0">
                        <c:v>Eosinofilia</c:v>
                      </c:pt>
                      <c:pt idx="1">
                        <c:v>Tos sin expectoracion</c:v>
                      </c:pt>
                      <c:pt idx="2">
                        <c:v>Tos con expectoracion</c:v>
                      </c:pt>
                      <c:pt idx="3">
                        <c:v>Sibilantes</c:v>
                      </c:pt>
                      <c:pt idx="4">
                        <c:v>Rinitis</c:v>
                      </c:pt>
                      <c:pt idx="5">
                        <c:v>Disnea</c:v>
                      </c:pt>
                      <c:pt idx="6">
                        <c:v>Sintomas estacionales</c:v>
                      </c:pt>
                      <c:pt idx="7">
                        <c:v>Bronquitis</c:v>
                      </c:pt>
                    </c:strCache>
                  </c:strRef>
                </c:cat>
                <c:val>
                  <c:numRef>
                    <c:extLst xmlns:c15="http://schemas.microsoft.com/office/drawing/2012/chart">
                      <c:ext xmlns:c15="http://schemas.microsoft.com/office/drawing/2012/chart" uri="{02D57815-91ED-43cb-92C2-25804820EDAC}">
                        <c15:formulaRef>
                          <c15:sqref>'[Base de datos EPOC (1).xlsx añadido (version 1).xlsb.xlsx]Hoja3'!$I$10:$P$10</c15:sqref>
                        </c15:formulaRef>
                      </c:ext>
                    </c:extLst>
                    <c:numCache>
                      <c:formatCode>General</c:formatCode>
                      <c:ptCount val="8"/>
                      <c:pt idx="0">
                        <c:v>0</c:v>
                      </c:pt>
                      <c:pt idx="1">
                        <c:v>0</c:v>
                      </c:pt>
                      <c:pt idx="2">
                        <c:v>0</c:v>
                      </c:pt>
                      <c:pt idx="3">
                        <c:v>0</c:v>
                      </c:pt>
                      <c:pt idx="4">
                        <c:v>0</c:v>
                      </c:pt>
                      <c:pt idx="5">
                        <c:v>0</c:v>
                      </c:pt>
                      <c:pt idx="6">
                        <c:v>0</c:v>
                      </c:pt>
                      <c:pt idx="7">
                        <c:v>0</c:v>
                      </c:pt>
                    </c:numCache>
                  </c:numRef>
                </c:val>
                <c:extLst xmlns:c15="http://schemas.microsoft.com/office/drawing/2012/chart">
                  <c:ext xmlns:c16="http://schemas.microsoft.com/office/drawing/2014/chart" uri="{C3380CC4-5D6E-409C-BE32-E72D297353CC}">
                    <c16:uniqueId val="{00000004-1045-472E-B643-400055E162EC}"/>
                  </c:ext>
                </c:extLst>
              </c15:ser>
            </c15:filteredBarSeries>
          </c:ext>
        </c:extLst>
      </c:bar3DChart>
      <c:catAx>
        <c:axId val="504475320"/>
        <c:scaling>
          <c:orientation val="minMax"/>
        </c:scaling>
        <c:delete val="0"/>
        <c:axPos val="b"/>
        <c:title>
          <c:tx>
            <c:rich>
              <a:bodyPr rot="0" spcFirstLastPara="1" vertOverflow="ellipsis" vert="horz" wrap="square" anchor="ctr" anchorCtr="1"/>
              <a:lstStyle/>
              <a:p>
                <a:pPr>
                  <a:defRPr sz="900" b="1" i="0" u="none" strike="noStrike" kern="1200" baseline="0">
                    <a:solidFill>
                      <a:schemeClr val="tx2"/>
                    </a:solidFill>
                    <a:latin typeface="Tahoma" panose="020B0604030504040204" pitchFamily="34" charset="0"/>
                    <a:ea typeface="Tahoma" panose="020B0604030504040204" pitchFamily="34" charset="0"/>
                    <a:cs typeface="Tahoma" panose="020B0604030504040204" pitchFamily="34" charset="0"/>
                  </a:defRPr>
                </a:pPr>
                <a:r>
                  <a:rPr lang="es-ES" b="0" dirty="0"/>
                  <a:t>Síntomas</a:t>
                </a:r>
              </a:p>
            </c:rich>
          </c:tx>
          <c:overlay val="0"/>
          <c:spPr>
            <a:noFill/>
            <a:ln>
              <a:noFill/>
            </a:ln>
            <a:effectLst/>
          </c:spPr>
          <c:txPr>
            <a:bodyPr rot="0" spcFirstLastPara="1" vertOverflow="ellipsis" vert="horz" wrap="square" anchor="ctr" anchorCtr="1"/>
            <a:lstStyle/>
            <a:p>
              <a:pPr>
                <a:defRPr sz="900" b="1" i="0" u="none" strike="noStrike" kern="1200" baseline="0">
                  <a:solidFill>
                    <a:schemeClr val="tx2"/>
                  </a:solidFill>
                  <a:latin typeface="Tahoma" panose="020B0604030504040204" pitchFamily="34" charset="0"/>
                  <a:ea typeface="Tahoma" panose="020B0604030504040204" pitchFamily="34" charset="0"/>
                  <a:cs typeface="Tahoma" panose="020B0604030504040204" pitchFamily="34" charset="0"/>
                </a:defRPr>
              </a:pPr>
              <a:endParaRPr lang="es-ES"/>
            </a:p>
          </c:txPr>
        </c:title>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s-ES"/>
          </a:p>
        </c:txPr>
        <c:crossAx val="504473352"/>
        <c:crosses val="autoZero"/>
        <c:auto val="1"/>
        <c:lblAlgn val="ctr"/>
        <c:lblOffset val="100"/>
        <c:noMultiLvlLbl val="0"/>
      </c:catAx>
      <c:valAx>
        <c:axId val="504473352"/>
        <c:scaling>
          <c:orientation val="minMax"/>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r>
                  <a:rPr lang="es-ES" dirty="0">
                    <a:solidFill>
                      <a:schemeClr val="tx1"/>
                    </a:solidFill>
                  </a:rPr>
                  <a:t>N.º pacientes</a:t>
                </a:r>
              </a:p>
            </c:rich>
          </c:tx>
          <c:layout>
            <c:manualLayout>
              <c:xMode val="edge"/>
              <c:yMode val="edge"/>
              <c:x val="5.1800119050445306E-2"/>
              <c:y val="0.1756891269447199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s-E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Tahoma" panose="020B0604030504040204" pitchFamily="34" charset="0"/>
                <a:ea typeface="Tahoma" panose="020B0604030504040204" pitchFamily="34" charset="0"/>
                <a:cs typeface="Tahoma" panose="020B0604030504040204" pitchFamily="34" charset="0"/>
              </a:defRPr>
            </a:pPr>
            <a:endParaRPr lang="es-ES"/>
          </a:p>
        </c:txPr>
        <c:crossAx val="504475320"/>
        <c:crosses val="autoZero"/>
        <c:crossBetween val="between"/>
      </c:valAx>
      <c:spPr>
        <a:noFill/>
        <a:ln>
          <a:noFill/>
        </a:ln>
        <a:effectLst/>
      </c:spPr>
    </c:plotArea>
    <c:legend>
      <c:legendPos val="b"/>
      <c:layout>
        <c:manualLayout>
          <c:xMode val="edge"/>
          <c:yMode val="edge"/>
          <c:x val="0.58173103281653571"/>
          <c:y val="0.88184012483467189"/>
          <c:w val="0.40908820963222303"/>
          <c:h val="6.047579111575881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Tahoma" panose="020B0604030504040204" pitchFamily="34" charset="0"/>
              <a:ea typeface="Tahoma" panose="020B0604030504040204" pitchFamily="34" charset="0"/>
              <a:cs typeface="Tahoma" panose="020B0604030504040204" pitchFamily="34" charset="0"/>
            </a:defRPr>
          </a:pPr>
          <a:endParaRPr lang="es-ES"/>
        </a:p>
      </c:txPr>
    </c:legend>
    <c:plotVisOnly val="1"/>
    <c:dispBlanksAs val="gap"/>
    <c:showDLblsOverMax val="0"/>
  </c:chart>
  <c:spPr>
    <a:noFill/>
    <a:ln>
      <a:solidFill>
        <a:schemeClr val="accent1"/>
      </a:solidFill>
    </a:ln>
    <a:effectLst/>
  </c:spPr>
  <c:txPr>
    <a:bodyPr/>
    <a:lstStyle/>
    <a:p>
      <a:pPr>
        <a:defRPr sz="900">
          <a:latin typeface="Tahoma" panose="020B0604030504040204" pitchFamily="34" charset="0"/>
          <a:ea typeface="Tahoma" panose="020B0604030504040204" pitchFamily="34" charset="0"/>
          <a:cs typeface="Tahoma" panose="020B0604030504040204" pitchFamily="34" charset="0"/>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90">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44042" y="1137172"/>
            <a:ext cx="9264254" cy="2419103"/>
          </a:xfrm>
        </p:spPr>
        <p:txBody>
          <a:bodyPr anchor="b"/>
          <a:lstStyle>
            <a:lvl1pPr algn="ctr">
              <a:defRPr sz="6079"/>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44042" y="3649565"/>
            <a:ext cx="9264254" cy="1677609"/>
          </a:xfrm>
        </p:spPr>
        <p:txBody>
          <a:bodyPr/>
          <a:lstStyle>
            <a:lvl1pPr marL="0" indent="0" algn="ctr">
              <a:buNone/>
              <a:defRPr sz="2432"/>
            </a:lvl1pPr>
            <a:lvl2pPr marL="463235" indent="0" algn="ctr">
              <a:buNone/>
              <a:defRPr sz="2026"/>
            </a:lvl2pPr>
            <a:lvl3pPr marL="926470" indent="0" algn="ctr">
              <a:buNone/>
              <a:defRPr sz="1824"/>
            </a:lvl3pPr>
            <a:lvl4pPr marL="1389705" indent="0" algn="ctr">
              <a:buNone/>
              <a:defRPr sz="1621"/>
            </a:lvl4pPr>
            <a:lvl5pPr marL="1852940" indent="0" algn="ctr">
              <a:buNone/>
              <a:defRPr sz="1621"/>
            </a:lvl5pPr>
            <a:lvl6pPr marL="2316175" indent="0" algn="ctr">
              <a:buNone/>
              <a:defRPr sz="1621"/>
            </a:lvl6pPr>
            <a:lvl7pPr marL="2779410" indent="0" algn="ctr">
              <a:buNone/>
              <a:defRPr sz="1621"/>
            </a:lvl7pPr>
            <a:lvl8pPr marL="3242645" indent="0" algn="ctr">
              <a:buNone/>
              <a:defRPr sz="1621"/>
            </a:lvl8pPr>
            <a:lvl9pPr marL="3705880" indent="0" algn="ctr">
              <a:buNone/>
              <a:defRPr sz="1621"/>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B188E6BC-6E38-4593-B133-9C7E0F9A5141}" type="datetimeFigureOut">
              <a:rPr lang="es-ES" smtClean="0"/>
              <a:t>07/03/2019</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3C1C1C19-6872-48BC-BC53-13FCC1B1E77E}" type="slidenum">
              <a:rPr lang="es-ES" smtClean="0"/>
              <a:t>‹Nº›</a:t>
            </a:fld>
            <a:endParaRPr lang="es-ES" dirty="0"/>
          </a:p>
        </p:txBody>
      </p:sp>
    </p:spTree>
    <p:extLst>
      <p:ext uri="{BB962C8B-B14F-4D97-AF65-F5344CB8AC3E}">
        <p14:creationId xmlns:p14="http://schemas.microsoft.com/office/powerpoint/2010/main" val="612474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188E6BC-6E38-4593-B133-9C7E0F9A5141}" type="datetimeFigureOut">
              <a:rPr lang="es-ES" smtClean="0"/>
              <a:t>07/03/2019</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3C1C1C19-6872-48BC-BC53-13FCC1B1E77E}" type="slidenum">
              <a:rPr lang="es-ES" smtClean="0"/>
              <a:t>‹Nº›</a:t>
            </a:fld>
            <a:endParaRPr lang="es-ES" dirty="0"/>
          </a:p>
        </p:txBody>
      </p:sp>
    </p:spTree>
    <p:extLst>
      <p:ext uri="{BB962C8B-B14F-4D97-AF65-F5344CB8AC3E}">
        <p14:creationId xmlns:p14="http://schemas.microsoft.com/office/powerpoint/2010/main" val="19113135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42789" y="1732298"/>
            <a:ext cx="10653892" cy="2890377"/>
          </a:xfrm>
        </p:spPr>
        <p:txBody>
          <a:bodyPr anchor="b"/>
          <a:lstStyle>
            <a:lvl1pPr>
              <a:defRPr sz="6079"/>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42789" y="4650019"/>
            <a:ext cx="10653892" cy="1519981"/>
          </a:xfrm>
        </p:spPr>
        <p:txBody>
          <a:bodyPr/>
          <a:lstStyle>
            <a:lvl1pPr marL="0" indent="0">
              <a:buNone/>
              <a:defRPr sz="2432">
                <a:solidFill>
                  <a:schemeClr val="tx1">
                    <a:tint val="75000"/>
                  </a:schemeClr>
                </a:solidFill>
              </a:defRPr>
            </a:lvl1pPr>
            <a:lvl2pPr marL="463235" indent="0">
              <a:buNone/>
              <a:defRPr sz="2026">
                <a:solidFill>
                  <a:schemeClr val="tx1">
                    <a:tint val="75000"/>
                  </a:schemeClr>
                </a:solidFill>
              </a:defRPr>
            </a:lvl2pPr>
            <a:lvl3pPr marL="926470" indent="0">
              <a:buNone/>
              <a:defRPr sz="1824">
                <a:solidFill>
                  <a:schemeClr val="tx1">
                    <a:tint val="75000"/>
                  </a:schemeClr>
                </a:solidFill>
              </a:defRPr>
            </a:lvl3pPr>
            <a:lvl4pPr marL="1389705" indent="0">
              <a:buNone/>
              <a:defRPr sz="1621">
                <a:solidFill>
                  <a:schemeClr val="tx1">
                    <a:tint val="75000"/>
                  </a:schemeClr>
                </a:solidFill>
              </a:defRPr>
            </a:lvl4pPr>
            <a:lvl5pPr marL="1852940" indent="0">
              <a:buNone/>
              <a:defRPr sz="1621">
                <a:solidFill>
                  <a:schemeClr val="tx1">
                    <a:tint val="75000"/>
                  </a:schemeClr>
                </a:solidFill>
              </a:defRPr>
            </a:lvl5pPr>
            <a:lvl6pPr marL="2316175" indent="0">
              <a:buNone/>
              <a:defRPr sz="1621">
                <a:solidFill>
                  <a:schemeClr val="tx1">
                    <a:tint val="75000"/>
                  </a:schemeClr>
                </a:solidFill>
              </a:defRPr>
            </a:lvl6pPr>
            <a:lvl7pPr marL="2779410" indent="0">
              <a:buNone/>
              <a:defRPr sz="1621">
                <a:solidFill>
                  <a:schemeClr val="tx1">
                    <a:tint val="75000"/>
                  </a:schemeClr>
                </a:solidFill>
              </a:defRPr>
            </a:lvl7pPr>
            <a:lvl8pPr marL="3242645" indent="0">
              <a:buNone/>
              <a:defRPr sz="1621">
                <a:solidFill>
                  <a:schemeClr val="tx1">
                    <a:tint val="75000"/>
                  </a:schemeClr>
                </a:solidFill>
              </a:defRPr>
            </a:lvl8pPr>
            <a:lvl9pPr marL="3705880" indent="0">
              <a:buNone/>
              <a:defRPr sz="1621">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188E6BC-6E38-4593-B133-9C7E0F9A5141}" type="datetimeFigureOut">
              <a:rPr lang="es-ES" smtClean="0"/>
              <a:t>07/03/2019</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3C1C1C19-6872-48BC-BC53-13FCC1B1E77E}" type="slidenum">
              <a:rPr lang="es-ES" smtClean="0"/>
              <a:t>‹Nº›</a:t>
            </a:fld>
            <a:endParaRPr lang="es-ES" dirty="0"/>
          </a:p>
        </p:txBody>
      </p:sp>
    </p:spTree>
    <p:extLst>
      <p:ext uri="{BB962C8B-B14F-4D97-AF65-F5344CB8AC3E}">
        <p14:creationId xmlns:p14="http://schemas.microsoft.com/office/powerpoint/2010/main" val="25789129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49223" y="1849713"/>
            <a:ext cx="5249744" cy="440875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53371" y="1849713"/>
            <a:ext cx="5249744" cy="440875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188E6BC-6E38-4593-B133-9C7E0F9A5141}" type="datetimeFigureOut">
              <a:rPr lang="es-ES" smtClean="0"/>
              <a:t>07/03/2019</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3C1C1C19-6872-48BC-BC53-13FCC1B1E77E}" type="slidenum">
              <a:rPr lang="es-ES" smtClean="0"/>
              <a:t>‹Nº›</a:t>
            </a:fld>
            <a:endParaRPr lang="es-ES" dirty="0"/>
          </a:p>
        </p:txBody>
      </p:sp>
    </p:spTree>
    <p:extLst>
      <p:ext uri="{BB962C8B-B14F-4D97-AF65-F5344CB8AC3E}">
        <p14:creationId xmlns:p14="http://schemas.microsoft.com/office/powerpoint/2010/main" val="3011642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50832" y="369943"/>
            <a:ext cx="10653892" cy="134305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50833" y="1703345"/>
            <a:ext cx="5225617" cy="834783"/>
          </a:xfrm>
        </p:spPr>
        <p:txBody>
          <a:bodyPr anchor="b"/>
          <a:lstStyle>
            <a:lvl1pPr marL="0" indent="0">
              <a:buNone/>
              <a:defRPr sz="2432" b="1"/>
            </a:lvl1pPr>
            <a:lvl2pPr marL="463235" indent="0">
              <a:buNone/>
              <a:defRPr sz="2026" b="1"/>
            </a:lvl2pPr>
            <a:lvl3pPr marL="926470" indent="0">
              <a:buNone/>
              <a:defRPr sz="1824" b="1"/>
            </a:lvl3pPr>
            <a:lvl4pPr marL="1389705" indent="0">
              <a:buNone/>
              <a:defRPr sz="1621" b="1"/>
            </a:lvl4pPr>
            <a:lvl5pPr marL="1852940" indent="0">
              <a:buNone/>
              <a:defRPr sz="1621" b="1"/>
            </a:lvl5pPr>
            <a:lvl6pPr marL="2316175" indent="0">
              <a:buNone/>
              <a:defRPr sz="1621" b="1"/>
            </a:lvl6pPr>
            <a:lvl7pPr marL="2779410" indent="0">
              <a:buNone/>
              <a:defRPr sz="1621" b="1"/>
            </a:lvl7pPr>
            <a:lvl8pPr marL="3242645" indent="0">
              <a:buNone/>
              <a:defRPr sz="1621" b="1"/>
            </a:lvl8pPr>
            <a:lvl9pPr marL="3705880" indent="0">
              <a:buNone/>
              <a:defRPr sz="1621" b="1"/>
            </a:lvl9pPr>
          </a:lstStyle>
          <a:p>
            <a:pPr lvl="0"/>
            <a:r>
              <a:rPr lang="es-ES"/>
              <a:t>Haga clic para modificar los estilos de texto del patrón</a:t>
            </a:r>
          </a:p>
        </p:txBody>
      </p:sp>
      <p:sp>
        <p:nvSpPr>
          <p:cNvPr id="4" name="Content Placeholder 3"/>
          <p:cNvSpPr>
            <a:spLocks noGrp="1"/>
          </p:cNvSpPr>
          <p:nvPr>
            <p:ph sz="half" idx="2"/>
          </p:nvPr>
        </p:nvSpPr>
        <p:spPr>
          <a:xfrm>
            <a:off x="850833" y="2538128"/>
            <a:ext cx="5225617" cy="37332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53371" y="1703345"/>
            <a:ext cx="5251353" cy="834783"/>
          </a:xfrm>
        </p:spPr>
        <p:txBody>
          <a:bodyPr anchor="b"/>
          <a:lstStyle>
            <a:lvl1pPr marL="0" indent="0">
              <a:buNone/>
              <a:defRPr sz="2432" b="1"/>
            </a:lvl1pPr>
            <a:lvl2pPr marL="463235" indent="0">
              <a:buNone/>
              <a:defRPr sz="2026" b="1"/>
            </a:lvl2pPr>
            <a:lvl3pPr marL="926470" indent="0">
              <a:buNone/>
              <a:defRPr sz="1824" b="1"/>
            </a:lvl3pPr>
            <a:lvl4pPr marL="1389705" indent="0">
              <a:buNone/>
              <a:defRPr sz="1621" b="1"/>
            </a:lvl4pPr>
            <a:lvl5pPr marL="1852940" indent="0">
              <a:buNone/>
              <a:defRPr sz="1621" b="1"/>
            </a:lvl5pPr>
            <a:lvl6pPr marL="2316175" indent="0">
              <a:buNone/>
              <a:defRPr sz="1621" b="1"/>
            </a:lvl6pPr>
            <a:lvl7pPr marL="2779410" indent="0">
              <a:buNone/>
              <a:defRPr sz="1621" b="1"/>
            </a:lvl7pPr>
            <a:lvl8pPr marL="3242645" indent="0">
              <a:buNone/>
              <a:defRPr sz="1621" b="1"/>
            </a:lvl8pPr>
            <a:lvl9pPr marL="3705880" indent="0">
              <a:buNone/>
              <a:defRPr sz="1621" b="1"/>
            </a:lvl9pPr>
          </a:lstStyle>
          <a:p>
            <a:pPr lvl="0"/>
            <a:r>
              <a:rPr lang="es-ES"/>
              <a:t>Haga clic para modificar los estilos de texto del patrón</a:t>
            </a:r>
          </a:p>
        </p:txBody>
      </p:sp>
      <p:sp>
        <p:nvSpPr>
          <p:cNvPr id="6" name="Content Placeholder 5"/>
          <p:cNvSpPr>
            <a:spLocks noGrp="1"/>
          </p:cNvSpPr>
          <p:nvPr>
            <p:ph sz="quarter" idx="4"/>
          </p:nvPr>
        </p:nvSpPr>
        <p:spPr>
          <a:xfrm>
            <a:off x="6253371" y="2538128"/>
            <a:ext cx="5251353" cy="37332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188E6BC-6E38-4593-B133-9C7E0F9A5141}" type="datetimeFigureOut">
              <a:rPr lang="es-ES" smtClean="0"/>
              <a:t>07/03/2019</a:t>
            </a:fld>
            <a:endParaRPr lang="es-ES" dirty="0"/>
          </a:p>
        </p:txBody>
      </p:sp>
      <p:sp>
        <p:nvSpPr>
          <p:cNvPr id="8" name="Footer Placeholder 7"/>
          <p:cNvSpPr>
            <a:spLocks noGrp="1"/>
          </p:cNvSpPr>
          <p:nvPr>
            <p:ph type="ftr" sz="quarter" idx="11"/>
          </p:nvPr>
        </p:nvSpPr>
        <p:spPr/>
        <p:txBody>
          <a:bodyPr/>
          <a:lstStyle/>
          <a:p>
            <a:endParaRPr lang="es-ES" dirty="0"/>
          </a:p>
        </p:txBody>
      </p:sp>
      <p:sp>
        <p:nvSpPr>
          <p:cNvPr id="9" name="Slide Number Placeholder 8"/>
          <p:cNvSpPr>
            <a:spLocks noGrp="1"/>
          </p:cNvSpPr>
          <p:nvPr>
            <p:ph type="sldNum" sz="quarter" idx="12"/>
          </p:nvPr>
        </p:nvSpPr>
        <p:spPr/>
        <p:txBody>
          <a:bodyPr/>
          <a:lstStyle/>
          <a:p>
            <a:fld id="{3C1C1C19-6872-48BC-BC53-13FCC1B1E77E}" type="slidenum">
              <a:rPr lang="es-ES" smtClean="0"/>
              <a:t>‹Nº›</a:t>
            </a:fld>
            <a:endParaRPr lang="es-ES" dirty="0"/>
          </a:p>
        </p:txBody>
      </p:sp>
    </p:spTree>
    <p:extLst>
      <p:ext uri="{BB962C8B-B14F-4D97-AF65-F5344CB8AC3E}">
        <p14:creationId xmlns:p14="http://schemas.microsoft.com/office/powerpoint/2010/main" val="1118536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188E6BC-6E38-4593-B133-9C7E0F9A5141}" type="datetimeFigureOut">
              <a:rPr lang="es-ES" smtClean="0"/>
              <a:t>07/03/2019</a:t>
            </a:fld>
            <a:endParaRPr lang="es-ES" dirty="0"/>
          </a:p>
        </p:txBody>
      </p:sp>
      <p:sp>
        <p:nvSpPr>
          <p:cNvPr id="4" name="Footer Placeholder 3"/>
          <p:cNvSpPr>
            <a:spLocks noGrp="1"/>
          </p:cNvSpPr>
          <p:nvPr>
            <p:ph type="ftr" sz="quarter" idx="11"/>
          </p:nvPr>
        </p:nvSpPr>
        <p:spPr/>
        <p:txBody>
          <a:bodyPr/>
          <a:lstStyle/>
          <a:p>
            <a:endParaRPr lang="es-ES" dirty="0"/>
          </a:p>
        </p:txBody>
      </p:sp>
      <p:sp>
        <p:nvSpPr>
          <p:cNvPr id="5" name="Slide Number Placeholder 4"/>
          <p:cNvSpPr>
            <a:spLocks noGrp="1"/>
          </p:cNvSpPr>
          <p:nvPr>
            <p:ph type="sldNum" sz="quarter" idx="12"/>
          </p:nvPr>
        </p:nvSpPr>
        <p:spPr/>
        <p:txBody>
          <a:bodyPr/>
          <a:lstStyle/>
          <a:p>
            <a:fld id="{3C1C1C19-6872-48BC-BC53-13FCC1B1E77E}" type="slidenum">
              <a:rPr lang="es-ES" smtClean="0"/>
              <a:t>‹Nº›</a:t>
            </a:fld>
            <a:endParaRPr lang="es-ES" dirty="0"/>
          </a:p>
        </p:txBody>
      </p:sp>
    </p:spTree>
    <p:extLst>
      <p:ext uri="{BB962C8B-B14F-4D97-AF65-F5344CB8AC3E}">
        <p14:creationId xmlns:p14="http://schemas.microsoft.com/office/powerpoint/2010/main" val="13144684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88E6BC-6E38-4593-B133-9C7E0F9A5141}" type="datetimeFigureOut">
              <a:rPr lang="es-ES" smtClean="0"/>
              <a:t>07/03/2019</a:t>
            </a:fld>
            <a:endParaRPr lang="es-ES" dirty="0"/>
          </a:p>
        </p:txBody>
      </p:sp>
      <p:sp>
        <p:nvSpPr>
          <p:cNvPr id="3" name="Footer Placeholder 2"/>
          <p:cNvSpPr>
            <a:spLocks noGrp="1"/>
          </p:cNvSpPr>
          <p:nvPr>
            <p:ph type="ftr" sz="quarter" idx="11"/>
          </p:nvPr>
        </p:nvSpPr>
        <p:spPr/>
        <p:txBody>
          <a:bodyPr/>
          <a:lstStyle/>
          <a:p>
            <a:endParaRPr lang="es-ES" dirty="0"/>
          </a:p>
        </p:txBody>
      </p:sp>
      <p:sp>
        <p:nvSpPr>
          <p:cNvPr id="4" name="Slide Number Placeholder 3"/>
          <p:cNvSpPr>
            <a:spLocks noGrp="1"/>
          </p:cNvSpPr>
          <p:nvPr>
            <p:ph type="sldNum" sz="quarter" idx="12"/>
          </p:nvPr>
        </p:nvSpPr>
        <p:spPr/>
        <p:txBody>
          <a:bodyPr/>
          <a:lstStyle/>
          <a:p>
            <a:fld id="{3C1C1C19-6872-48BC-BC53-13FCC1B1E77E}" type="slidenum">
              <a:rPr lang="es-ES" smtClean="0"/>
              <a:t>‹Nº›</a:t>
            </a:fld>
            <a:endParaRPr lang="es-ES" dirty="0"/>
          </a:p>
        </p:txBody>
      </p:sp>
    </p:spTree>
    <p:extLst>
      <p:ext uri="{BB962C8B-B14F-4D97-AF65-F5344CB8AC3E}">
        <p14:creationId xmlns:p14="http://schemas.microsoft.com/office/powerpoint/2010/main" val="896062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50833" y="463232"/>
            <a:ext cx="3983950" cy="1621314"/>
          </a:xfrm>
        </p:spPr>
        <p:txBody>
          <a:bodyPr anchor="b"/>
          <a:lstStyle>
            <a:lvl1pPr>
              <a:defRPr sz="3242"/>
            </a:lvl1pPr>
          </a:lstStyle>
          <a:p>
            <a:r>
              <a:rPr lang="es-ES"/>
              <a:t>Haga clic para modificar el estilo de título del patrón</a:t>
            </a:r>
            <a:endParaRPr lang="en-US" dirty="0"/>
          </a:p>
        </p:txBody>
      </p:sp>
      <p:sp>
        <p:nvSpPr>
          <p:cNvPr id="3" name="Content Placeholder 2"/>
          <p:cNvSpPr>
            <a:spLocks noGrp="1"/>
          </p:cNvSpPr>
          <p:nvPr>
            <p:ph idx="1"/>
          </p:nvPr>
        </p:nvSpPr>
        <p:spPr>
          <a:xfrm>
            <a:off x="5251353" y="1000454"/>
            <a:ext cx="6253371" cy="4937930"/>
          </a:xfrm>
        </p:spPr>
        <p:txBody>
          <a:bodyPr/>
          <a:lstStyle>
            <a:lvl1pPr>
              <a:defRPr sz="3242"/>
            </a:lvl1pPr>
            <a:lvl2pPr>
              <a:defRPr sz="2837"/>
            </a:lvl2pPr>
            <a:lvl3pPr>
              <a:defRPr sz="2432"/>
            </a:lvl3pPr>
            <a:lvl4pPr>
              <a:defRPr sz="2026"/>
            </a:lvl4pPr>
            <a:lvl5pPr>
              <a:defRPr sz="2026"/>
            </a:lvl5pPr>
            <a:lvl6pPr>
              <a:defRPr sz="2026"/>
            </a:lvl6pPr>
            <a:lvl7pPr>
              <a:defRPr sz="2026"/>
            </a:lvl7pPr>
            <a:lvl8pPr>
              <a:defRPr sz="2026"/>
            </a:lvl8pPr>
            <a:lvl9pPr>
              <a:defRPr sz="2026"/>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50833" y="2084546"/>
            <a:ext cx="3983950" cy="3861880"/>
          </a:xfrm>
        </p:spPr>
        <p:txBody>
          <a:bodyPr/>
          <a:lstStyle>
            <a:lvl1pPr marL="0" indent="0">
              <a:buNone/>
              <a:defRPr sz="1621"/>
            </a:lvl1pPr>
            <a:lvl2pPr marL="463235" indent="0">
              <a:buNone/>
              <a:defRPr sz="1418"/>
            </a:lvl2pPr>
            <a:lvl3pPr marL="926470" indent="0">
              <a:buNone/>
              <a:defRPr sz="1216"/>
            </a:lvl3pPr>
            <a:lvl4pPr marL="1389705" indent="0">
              <a:buNone/>
              <a:defRPr sz="1013"/>
            </a:lvl4pPr>
            <a:lvl5pPr marL="1852940" indent="0">
              <a:buNone/>
              <a:defRPr sz="1013"/>
            </a:lvl5pPr>
            <a:lvl6pPr marL="2316175" indent="0">
              <a:buNone/>
              <a:defRPr sz="1013"/>
            </a:lvl6pPr>
            <a:lvl7pPr marL="2779410" indent="0">
              <a:buNone/>
              <a:defRPr sz="1013"/>
            </a:lvl7pPr>
            <a:lvl8pPr marL="3242645" indent="0">
              <a:buNone/>
              <a:defRPr sz="1013"/>
            </a:lvl8pPr>
            <a:lvl9pPr marL="3705880" indent="0">
              <a:buNone/>
              <a:defRPr sz="1013"/>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188E6BC-6E38-4593-B133-9C7E0F9A5141}" type="datetimeFigureOut">
              <a:rPr lang="es-ES" smtClean="0"/>
              <a:t>07/03/2019</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3C1C1C19-6872-48BC-BC53-13FCC1B1E77E}" type="slidenum">
              <a:rPr lang="es-ES" smtClean="0"/>
              <a:t>‹Nº›</a:t>
            </a:fld>
            <a:endParaRPr lang="es-ES" dirty="0"/>
          </a:p>
        </p:txBody>
      </p:sp>
    </p:spTree>
    <p:extLst>
      <p:ext uri="{BB962C8B-B14F-4D97-AF65-F5344CB8AC3E}">
        <p14:creationId xmlns:p14="http://schemas.microsoft.com/office/powerpoint/2010/main" val="1991680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50833" y="463232"/>
            <a:ext cx="3983950" cy="1621314"/>
          </a:xfrm>
        </p:spPr>
        <p:txBody>
          <a:bodyPr anchor="b"/>
          <a:lstStyle>
            <a:lvl1pPr>
              <a:defRPr sz="3242"/>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251353" y="1000454"/>
            <a:ext cx="6253371" cy="4937930"/>
          </a:xfrm>
        </p:spPr>
        <p:txBody>
          <a:bodyPr anchor="t"/>
          <a:lstStyle>
            <a:lvl1pPr marL="0" indent="0">
              <a:buNone/>
              <a:defRPr sz="3242"/>
            </a:lvl1pPr>
            <a:lvl2pPr marL="463235" indent="0">
              <a:buNone/>
              <a:defRPr sz="2837"/>
            </a:lvl2pPr>
            <a:lvl3pPr marL="926470" indent="0">
              <a:buNone/>
              <a:defRPr sz="2432"/>
            </a:lvl3pPr>
            <a:lvl4pPr marL="1389705" indent="0">
              <a:buNone/>
              <a:defRPr sz="2026"/>
            </a:lvl4pPr>
            <a:lvl5pPr marL="1852940" indent="0">
              <a:buNone/>
              <a:defRPr sz="2026"/>
            </a:lvl5pPr>
            <a:lvl6pPr marL="2316175" indent="0">
              <a:buNone/>
              <a:defRPr sz="2026"/>
            </a:lvl6pPr>
            <a:lvl7pPr marL="2779410" indent="0">
              <a:buNone/>
              <a:defRPr sz="2026"/>
            </a:lvl7pPr>
            <a:lvl8pPr marL="3242645" indent="0">
              <a:buNone/>
              <a:defRPr sz="2026"/>
            </a:lvl8pPr>
            <a:lvl9pPr marL="3705880" indent="0">
              <a:buNone/>
              <a:defRPr sz="2026"/>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850833" y="2084546"/>
            <a:ext cx="3983950" cy="3861880"/>
          </a:xfrm>
        </p:spPr>
        <p:txBody>
          <a:bodyPr/>
          <a:lstStyle>
            <a:lvl1pPr marL="0" indent="0">
              <a:buNone/>
              <a:defRPr sz="1621"/>
            </a:lvl1pPr>
            <a:lvl2pPr marL="463235" indent="0">
              <a:buNone/>
              <a:defRPr sz="1418"/>
            </a:lvl2pPr>
            <a:lvl3pPr marL="926470" indent="0">
              <a:buNone/>
              <a:defRPr sz="1216"/>
            </a:lvl3pPr>
            <a:lvl4pPr marL="1389705" indent="0">
              <a:buNone/>
              <a:defRPr sz="1013"/>
            </a:lvl4pPr>
            <a:lvl5pPr marL="1852940" indent="0">
              <a:buNone/>
              <a:defRPr sz="1013"/>
            </a:lvl5pPr>
            <a:lvl6pPr marL="2316175" indent="0">
              <a:buNone/>
              <a:defRPr sz="1013"/>
            </a:lvl6pPr>
            <a:lvl7pPr marL="2779410" indent="0">
              <a:buNone/>
              <a:defRPr sz="1013"/>
            </a:lvl7pPr>
            <a:lvl8pPr marL="3242645" indent="0">
              <a:buNone/>
              <a:defRPr sz="1013"/>
            </a:lvl8pPr>
            <a:lvl9pPr marL="3705880" indent="0">
              <a:buNone/>
              <a:defRPr sz="1013"/>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188E6BC-6E38-4593-B133-9C7E0F9A5141}" type="datetimeFigureOut">
              <a:rPr lang="es-ES" smtClean="0"/>
              <a:t>07/03/2019</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3C1C1C19-6872-48BC-BC53-13FCC1B1E77E}" type="slidenum">
              <a:rPr lang="es-ES" smtClean="0"/>
              <a:t>‹Nº›</a:t>
            </a:fld>
            <a:endParaRPr lang="es-ES" dirty="0"/>
          </a:p>
        </p:txBody>
      </p:sp>
    </p:spTree>
    <p:extLst>
      <p:ext uri="{BB962C8B-B14F-4D97-AF65-F5344CB8AC3E}">
        <p14:creationId xmlns:p14="http://schemas.microsoft.com/office/powerpoint/2010/main" val="21277504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188E6BC-6E38-4593-B133-9C7E0F9A5141}" type="datetimeFigureOut">
              <a:rPr lang="es-ES" smtClean="0"/>
              <a:t>07/03/2019</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3C1C1C19-6872-48BC-BC53-13FCC1B1E77E}" type="slidenum">
              <a:rPr lang="es-ES" smtClean="0"/>
              <a:t>‹Nº›</a:t>
            </a:fld>
            <a:endParaRPr lang="es-ES" dirty="0"/>
          </a:p>
        </p:txBody>
      </p:sp>
    </p:spTree>
    <p:extLst>
      <p:ext uri="{BB962C8B-B14F-4D97-AF65-F5344CB8AC3E}">
        <p14:creationId xmlns:p14="http://schemas.microsoft.com/office/powerpoint/2010/main" val="2621854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642" y="369943"/>
            <a:ext cx="2663473" cy="5888522"/>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49223" y="369943"/>
            <a:ext cx="7836014" cy="5888522"/>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188E6BC-6E38-4593-B133-9C7E0F9A5141}" type="datetimeFigureOut">
              <a:rPr lang="es-ES" smtClean="0"/>
              <a:t>07/03/2019</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3C1C1C19-6872-48BC-BC53-13FCC1B1E77E}" type="slidenum">
              <a:rPr lang="es-ES" smtClean="0"/>
              <a:t>‹Nº›</a:t>
            </a:fld>
            <a:endParaRPr lang="es-ES" dirty="0"/>
          </a:p>
        </p:txBody>
      </p:sp>
    </p:spTree>
    <p:extLst>
      <p:ext uri="{BB962C8B-B14F-4D97-AF65-F5344CB8AC3E}">
        <p14:creationId xmlns:p14="http://schemas.microsoft.com/office/powerpoint/2010/main" val="3287984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9223" y="369943"/>
            <a:ext cx="10653892" cy="134305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49223" y="1849713"/>
            <a:ext cx="10653892" cy="4408752"/>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49223" y="6440219"/>
            <a:ext cx="2779276" cy="369943"/>
          </a:xfrm>
          <a:prstGeom prst="rect">
            <a:avLst/>
          </a:prstGeom>
        </p:spPr>
        <p:txBody>
          <a:bodyPr vert="horz" lIns="91440" tIns="45720" rIns="91440" bIns="45720" rtlCol="0" anchor="ctr"/>
          <a:lstStyle>
            <a:lvl1pPr algn="l">
              <a:defRPr sz="1216">
                <a:solidFill>
                  <a:schemeClr val="tx1">
                    <a:tint val="75000"/>
                  </a:schemeClr>
                </a:solidFill>
              </a:defRPr>
            </a:lvl1pPr>
          </a:lstStyle>
          <a:p>
            <a:fld id="{B188E6BC-6E38-4593-B133-9C7E0F9A5141}" type="datetimeFigureOut">
              <a:rPr lang="es-ES" smtClean="0"/>
              <a:t>07/03/2019</a:t>
            </a:fld>
            <a:endParaRPr lang="es-ES" dirty="0"/>
          </a:p>
        </p:txBody>
      </p:sp>
      <p:sp>
        <p:nvSpPr>
          <p:cNvPr id="5" name="Footer Placeholder 4"/>
          <p:cNvSpPr>
            <a:spLocks noGrp="1"/>
          </p:cNvSpPr>
          <p:nvPr>
            <p:ph type="ftr" sz="quarter" idx="3"/>
          </p:nvPr>
        </p:nvSpPr>
        <p:spPr>
          <a:xfrm>
            <a:off x="4091712" y="6440219"/>
            <a:ext cx="4168914" cy="369943"/>
          </a:xfrm>
          <a:prstGeom prst="rect">
            <a:avLst/>
          </a:prstGeom>
        </p:spPr>
        <p:txBody>
          <a:bodyPr vert="horz" lIns="91440" tIns="45720" rIns="91440" bIns="45720" rtlCol="0" anchor="ctr"/>
          <a:lstStyle>
            <a:lvl1pPr algn="ctr">
              <a:defRPr sz="1216">
                <a:solidFill>
                  <a:schemeClr val="tx1">
                    <a:tint val="75000"/>
                  </a:schemeClr>
                </a:solidFill>
              </a:defRPr>
            </a:lvl1pPr>
          </a:lstStyle>
          <a:p>
            <a:endParaRPr lang="es-ES" dirty="0"/>
          </a:p>
        </p:txBody>
      </p:sp>
      <p:sp>
        <p:nvSpPr>
          <p:cNvPr id="6" name="Slide Number Placeholder 5"/>
          <p:cNvSpPr>
            <a:spLocks noGrp="1"/>
          </p:cNvSpPr>
          <p:nvPr>
            <p:ph type="sldNum" sz="quarter" idx="4"/>
          </p:nvPr>
        </p:nvSpPr>
        <p:spPr>
          <a:xfrm>
            <a:off x="8723839" y="6440219"/>
            <a:ext cx="2779276" cy="369943"/>
          </a:xfrm>
          <a:prstGeom prst="rect">
            <a:avLst/>
          </a:prstGeom>
        </p:spPr>
        <p:txBody>
          <a:bodyPr vert="horz" lIns="91440" tIns="45720" rIns="91440" bIns="45720" rtlCol="0" anchor="ctr"/>
          <a:lstStyle>
            <a:lvl1pPr algn="r">
              <a:defRPr sz="1216">
                <a:solidFill>
                  <a:schemeClr val="tx1">
                    <a:tint val="75000"/>
                  </a:schemeClr>
                </a:solidFill>
              </a:defRPr>
            </a:lvl1pPr>
          </a:lstStyle>
          <a:p>
            <a:fld id="{3C1C1C19-6872-48BC-BC53-13FCC1B1E77E}" type="slidenum">
              <a:rPr lang="es-ES" smtClean="0"/>
              <a:t>‹Nº›</a:t>
            </a:fld>
            <a:endParaRPr lang="es-ES" dirty="0"/>
          </a:p>
        </p:txBody>
      </p:sp>
    </p:spTree>
    <p:extLst>
      <p:ext uri="{BB962C8B-B14F-4D97-AF65-F5344CB8AC3E}">
        <p14:creationId xmlns:p14="http://schemas.microsoft.com/office/powerpoint/2010/main" val="2910974412"/>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26470" rtl="0" eaLnBrk="1" latinLnBrk="0" hangingPunct="1">
        <a:lnSpc>
          <a:spcPct val="90000"/>
        </a:lnSpc>
        <a:spcBef>
          <a:spcPct val="0"/>
        </a:spcBef>
        <a:buNone/>
        <a:defRPr sz="4458" kern="1200">
          <a:solidFill>
            <a:schemeClr val="tx1"/>
          </a:solidFill>
          <a:latin typeface="+mj-lt"/>
          <a:ea typeface="+mj-ea"/>
          <a:cs typeface="+mj-cs"/>
        </a:defRPr>
      </a:lvl1pPr>
    </p:titleStyle>
    <p:bodyStyle>
      <a:lvl1pPr marL="231618" indent="-231618" algn="l" defTabSz="926470" rtl="0" eaLnBrk="1" latinLnBrk="0" hangingPunct="1">
        <a:lnSpc>
          <a:spcPct val="90000"/>
        </a:lnSpc>
        <a:spcBef>
          <a:spcPts val="1013"/>
        </a:spcBef>
        <a:buFont typeface="Arial" panose="020B0604020202020204" pitchFamily="34" charset="0"/>
        <a:buChar char="•"/>
        <a:defRPr sz="2837" kern="1200">
          <a:solidFill>
            <a:schemeClr val="tx1"/>
          </a:solidFill>
          <a:latin typeface="+mn-lt"/>
          <a:ea typeface="+mn-ea"/>
          <a:cs typeface="+mn-cs"/>
        </a:defRPr>
      </a:lvl1pPr>
      <a:lvl2pPr marL="694853" indent="-231618" algn="l" defTabSz="926470" rtl="0" eaLnBrk="1" latinLnBrk="0" hangingPunct="1">
        <a:lnSpc>
          <a:spcPct val="90000"/>
        </a:lnSpc>
        <a:spcBef>
          <a:spcPts val="507"/>
        </a:spcBef>
        <a:buFont typeface="Arial" panose="020B0604020202020204" pitchFamily="34" charset="0"/>
        <a:buChar char="•"/>
        <a:defRPr sz="2432" kern="1200">
          <a:solidFill>
            <a:schemeClr val="tx1"/>
          </a:solidFill>
          <a:latin typeface="+mn-lt"/>
          <a:ea typeface="+mn-ea"/>
          <a:cs typeface="+mn-cs"/>
        </a:defRPr>
      </a:lvl2pPr>
      <a:lvl3pPr marL="1158088" indent="-231618" algn="l" defTabSz="926470" rtl="0" eaLnBrk="1" latinLnBrk="0" hangingPunct="1">
        <a:lnSpc>
          <a:spcPct val="90000"/>
        </a:lnSpc>
        <a:spcBef>
          <a:spcPts val="507"/>
        </a:spcBef>
        <a:buFont typeface="Arial" panose="020B0604020202020204" pitchFamily="34" charset="0"/>
        <a:buChar char="•"/>
        <a:defRPr sz="2026" kern="1200">
          <a:solidFill>
            <a:schemeClr val="tx1"/>
          </a:solidFill>
          <a:latin typeface="+mn-lt"/>
          <a:ea typeface="+mn-ea"/>
          <a:cs typeface="+mn-cs"/>
        </a:defRPr>
      </a:lvl3pPr>
      <a:lvl4pPr marL="1621323" indent="-231618" algn="l" defTabSz="926470" rtl="0" eaLnBrk="1" latinLnBrk="0" hangingPunct="1">
        <a:lnSpc>
          <a:spcPct val="90000"/>
        </a:lnSpc>
        <a:spcBef>
          <a:spcPts val="507"/>
        </a:spcBef>
        <a:buFont typeface="Arial" panose="020B0604020202020204" pitchFamily="34" charset="0"/>
        <a:buChar char="•"/>
        <a:defRPr sz="1824" kern="1200">
          <a:solidFill>
            <a:schemeClr val="tx1"/>
          </a:solidFill>
          <a:latin typeface="+mn-lt"/>
          <a:ea typeface="+mn-ea"/>
          <a:cs typeface="+mn-cs"/>
        </a:defRPr>
      </a:lvl4pPr>
      <a:lvl5pPr marL="2084558" indent="-231618" algn="l" defTabSz="926470" rtl="0" eaLnBrk="1" latinLnBrk="0" hangingPunct="1">
        <a:lnSpc>
          <a:spcPct val="90000"/>
        </a:lnSpc>
        <a:spcBef>
          <a:spcPts val="507"/>
        </a:spcBef>
        <a:buFont typeface="Arial" panose="020B0604020202020204" pitchFamily="34" charset="0"/>
        <a:buChar char="•"/>
        <a:defRPr sz="1824" kern="1200">
          <a:solidFill>
            <a:schemeClr val="tx1"/>
          </a:solidFill>
          <a:latin typeface="+mn-lt"/>
          <a:ea typeface="+mn-ea"/>
          <a:cs typeface="+mn-cs"/>
        </a:defRPr>
      </a:lvl5pPr>
      <a:lvl6pPr marL="2547793" indent="-231618" algn="l" defTabSz="926470" rtl="0" eaLnBrk="1" latinLnBrk="0" hangingPunct="1">
        <a:lnSpc>
          <a:spcPct val="90000"/>
        </a:lnSpc>
        <a:spcBef>
          <a:spcPts val="507"/>
        </a:spcBef>
        <a:buFont typeface="Arial" panose="020B0604020202020204" pitchFamily="34" charset="0"/>
        <a:buChar char="•"/>
        <a:defRPr sz="1824" kern="1200">
          <a:solidFill>
            <a:schemeClr val="tx1"/>
          </a:solidFill>
          <a:latin typeface="+mn-lt"/>
          <a:ea typeface="+mn-ea"/>
          <a:cs typeface="+mn-cs"/>
        </a:defRPr>
      </a:lvl6pPr>
      <a:lvl7pPr marL="3011028" indent="-231618" algn="l" defTabSz="926470" rtl="0" eaLnBrk="1" latinLnBrk="0" hangingPunct="1">
        <a:lnSpc>
          <a:spcPct val="90000"/>
        </a:lnSpc>
        <a:spcBef>
          <a:spcPts val="507"/>
        </a:spcBef>
        <a:buFont typeface="Arial" panose="020B0604020202020204" pitchFamily="34" charset="0"/>
        <a:buChar char="•"/>
        <a:defRPr sz="1824" kern="1200">
          <a:solidFill>
            <a:schemeClr val="tx1"/>
          </a:solidFill>
          <a:latin typeface="+mn-lt"/>
          <a:ea typeface="+mn-ea"/>
          <a:cs typeface="+mn-cs"/>
        </a:defRPr>
      </a:lvl7pPr>
      <a:lvl8pPr marL="3474263" indent="-231618" algn="l" defTabSz="926470" rtl="0" eaLnBrk="1" latinLnBrk="0" hangingPunct="1">
        <a:lnSpc>
          <a:spcPct val="90000"/>
        </a:lnSpc>
        <a:spcBef>
          <a:spcPts val="507"/>
        </a:spcBef>
        <a:buFont typeface="Arial" panose="020B0604020202020204" pitchFamily="34" charset="0"/>
        <a:buChar char="•"/>
        <a:defRPr sz="1824" kern="1200">
          <a:solidFill>
            <a:schemeClr val="tx1"/>
          </a:solidFill>
          <a:latin typeface="+mn-lt"/>
          <a:ea typeface="+mn-ea"/>
          <a:cs typeface="+mn-cs"/>
        </a:defRPr>
      </a:lvl8pPr>
      <a:lvl9pPr marL="3937498" indent="-231618" algn="l" defTabSz="926470" rtl="0" eaLnBrk="1" latinLnBrk="0" hangingPunct="1">
        <a:lnSpc>
          <a:spcPct val="90000"/>
        </a:lnSpc>
        <a:spcBef>
          <a:spcPts val="507"/>
        </a:spcBef>
        <a:buFont typeface="Arial" panose="020B0604020202020204" pitchFamily="34" charset="0"/>
        <a:buChar char="•"/>
        <a:defRPr sz="1824" kern="1200">
          <a:solidFill>
            <a:schemeClr val="tx1"/>
          </a:solidFill>
          <a:latin typeface="+mn-lt"/>
          <a:ea typeface="+mn-ea"/>
          <a:cs typeface="+mn-cs"/>
        </a:defRPr>
      </a:lvl9pPr>
    </p:bodyStyle>
    <p:otherStyle>
      <a:defPPr>
        <a:defRPr lang="en-US"/>
      </a:defPPr>
      <a:lvl1pPr marL="0" algn="l" defTabSz="926470" rtl="0" eaLnBrk="1" latinLnBrk="0" hangingPunct="1">
        <a:defRPr sz="1824" kern="1200">
          <a:solidFill>
            <a:schemeClr val="tx1"/>
          </a:solidFill>
          <a:latin typeface="+mn-lt"/>
          <a:ea typeface="+mn-ea"/>
          <a:cs typeface="+mn-cs"/>
        </a:defRPr>
      </a:lvl1pPr>
      <a:lvl2pPr marL="463235" algn="l" defTabSz="926470" rtl="0" eaLnBrk="1" latinLnBrk="0" hangingPunct="1">
        <a:defRPr sz="1824" kern="1200">
          <a:solidFill>
            <a:schemeClr val="tx1"/>
          </a:solidFill>
          <a:latin typeface="+mn-lt"/>
          <a:ea typeface="+mn-ea"/>
          <a:cs typeface="+mn-cs"/>
        </a:defRPr>
      </a:lvl2pPr>
      <a:lvl3pPr marL="926470" algn="l" defTabSz="926470" rtl="0" eaLnBrk="1" latinLnBrk="0" hangingPunct="1">
        <a:defRPr sz="1824" kern="1200">
          <a:solidFill>
            <a:schemeClr val="tx1"/>
          </a:solidFill>
          <a:latin typeface="+mn-lt"/>
          <a:ea typeface="+mn-ea"/>
          <a:cs typeface="+mn-cs"/>
        </a:defRPr>
      </a:lvl3pPr>
      <a:lvl4pPr marL="1389705" algn="l" defTabSz="926470" rtl="0" eaLnBrk="1" latinLnBrk="0" hangingPunct="1">
        <a:defRPr sz="1824" kern="1200">
          <a:solidFill>
            <a:schemeClr val="tx1"/>
          </a:solidFill>
          <a:latin typeface="+mn-lt"/>
          <a:ea typeface="+mn-ea"/>
          <a:cs typeface="+mn-cs"/>
        </a:defRPr>
      </a:lvl4pPr>
      <a:lvl5pPr marL="1852940" algn="l" defTabSz="926470" rtl="0" eaLnBrk="1" latinLnBrk="0" hangingPunct="1">
        <a:defRPr sz="1824" kern="1200">
          <a:solidFill>
            <a:schemeClr val="tx1"/>
          </a:solidFill>
          <a:latin typeface="+mn-lt"/>
          <a:ea typeface="+mn-ea"/>
          <a:cs typeface="+mn-cs"/>
        </a:defRPr>
      </a:lvl5pPr>
      <a:lvl6pPr marL="2316175" algn="l" defTabSz="926470" rtl="0" eaLnBrk="1" latinLnBrk="0" hangingPunct="1">
        <a:defRPr sz="1824" kern="1200">
          <a:solidFill>
            <a:schemeClr val="tx1"/>
          </a:solidFill>
          <a:latin typeface="+mn-lt"/>
          <a:ea typeface="+mn-ea"/>
          <a:cs typeface="+mn-cs"/>
        </a:defRPr>
      </a:lvl6pPr>
      <a:lvl7pPr marL="2779410" algn="l" defTabSz="926470" rtl="0" eaLnBrk="1" latinLnBrk="0" hangingPunct="1">
        <a:defRPr sz="1824" kern="1200">
          <a:solidFill>
            <a:schemeClr val="tx1"/>
          </a:solidFill>
          <a:latin typeface="+mn-lt"/>
          <a:ea typeface="+mn-ea"/>
          <a:cs typeface="+mn-cs"/>
        </a:defRPr>
      </a:lvl7pPr>
      <a:lvl8pPr marL="3242645" algn="l" defTabSz="926470" rtl="0" eaLnBrk="1" latinLnBrk="0" hangingPunct="1">
        <a:defRPr sz="1824" kern="1200">
          <a:solidFill>
            <a:schemeClr val="tx1"/>
          </a:solidFill>
          <a:latin typeface="+mn-lt"/>
          <a:ea typeface="+mn-ea"/>
          <a:cs typeface="+mn-cs"/>
        </a:defRPr>
      </a:lvl8pPr>
      <a:lvl9pPr marL="3705880" algn="l" defTabSz="926470" rtl="0" eaLnBrk="1" latinLnBrk="0" hangingPunct="1">
        <a:defRPr sz="182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0102BEC5-EFE1-4B9B-87CA-4AEAA8365704}"/>
              </a:ext>
            </a:extLst>
          </p:cNvPr>
          <p:cNvSpPr/>
          <p:nvPr/>
        </p:nvSpPr>
        <p:spPr>
          <a:xfrm>
            <a:off x="215012" y="5943652"/>
            <a:ext cx="3848917" cy="71054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s-ES" sz="1200" dirty="0">
                <a:solidFill>
                  <a:schemeClr val="tx1"/>
                </a:solidFill>
                <a:latin typeface="Tahoma" panose="020B0604030504040204" pitchFamily="34" charset="0"/>
                <a:ea typeface="Tahoma" panose="020B0604030504040204" pitchFamily="34" charset="0"/>
                <a:cs typeface="Tahoma" panose="020B0604030504040204" pitchFamily="34" charset="0"/>
              </a:rPr>
              <a:t>Se incluyen 54 pacientes, con edad media 50 +/- 17, valorados en la consulta de neumología por síntomas respiratorios persistentes. </a:t>
            </a:r>
          </a:p>
        </p:txBody>
      </p:sp>
      <p:sp>
        <p:nvSpPr>
          <p:cNvPr id="8" name="CuadroTexto 7">
            <a:extLst>
              <a:ext uri="{FF2B5EF4-FFF2-40B4-BE49-F238E27FC236}">
                <a16:creationId xmlns:a16="http://schemas.microsoft.com/office/drawing/2014/main" id="{BBA11FD5-C9AF-4676-B814-F6AA6487F5C6}"/>
              </a:ext>
            </a:extLst>
          </p:cNvPr>
          <p:cNvSpPr txBox="1"/>
          <p:nvPr/>
        </p:nvSpPr>
        <p:spPr>
          <a:xfrm>
            <a:off x="215012" y="-165585"/>
            <a:ext cx="11552916" cy="1477328"/>
          </a:xfrm>
          <a:prstGeom prst="rect">
            <a:avLst/>
          </a:prstGeom>
          <a:noFill/>
        </p:spPr>
        <p:txBody>
          <a:bodyPr wrap="square" rtlCol="0">
            <a:spAutoFit/>
          </a:bodyPr>
          <a:lstStyle/>
          <a:p>
            <a:endParaRPr lang="es-ES" sz="2000" dirty="0">
              <a:latin typeface="Tahoma" panose="020B0604030504040204" pitchFamily="34" charset="0"/>
              <a:ea typeface="Tahoma" panose="020B0604030504040204" pitchFamily="34" charset="0"/>
              <a:cs typeface="Tahoma" panose="020B0604030504040204" pitchFamily="34" charset="0"/>
            </a:endParaRPr>
          </a:p>
          <a:p>
            <a:r>
              <a:rPr lang="es-ES" sz="2000" b="1" dirty="0">
                <a:solidFill>
                  <a:srgbClr val="002060"/>
                </a:solidFill>
                <a:latin typeface="Tahoma" panose="020B0604030504040204" pitchFamily="34" charset="0"/>
                <a:ea typeface="Tahoma" panose="020B0604030504040204" pitchFamily="34" charset="0"/>
                <a:cs typeface="Tahoma" panose="020B0604030504040204" pitchFamily="34" charset="0"/>
              </a:rPr>
              <a:t>Evaluación de la hiperrespuesta bronquial y su grado de acuerdo con el test de broncoreversibilidad: estudio piloto.</a:t>
            </a:r>
            <a:endParaRPr lang="es-ES" sz="900" dirty="0">
              <a:latin typeface="Tahoma" panose="020B0604030504040204" pitchFamily="34" charset="0"/>
              <a:ea typeface="Tahoma" panose="020B0604030504040204" pitchFamily="34" charset="0"/>
              <a:cs typeface="Tahoma" panose="020B0604030504040204" pitchFamily="34" charset="0"/>
            </a:endParaRPr>
          </a:p>
          <a:p>
            <a:endParaRPr lang="es-ES" sz="900" dirty="0">
              <a:latin typeface="Tahoma" panose="020B0604030504040204" pitchFamily="34" charset="0"/>
              <a:ea typeface="Tahoma" panose="020B0604030504040204" pitchFamily="34" charset="0"/>
              <a:cs typeface="Tahoma" panose="020B0604030504040204" pitchFamily="34" charset="0"/>
            </a:endParaRPr>
          </a:p>
          <a:p>
            <a:r>
              <a:rPr lang="es-ES" sz="1050" dirty="0">
                <a:solidFill>
                  <a:srgbClr val="000000"/>
                </a:solidFill>
                <a:latin typeface="Arial" panose="020B0604020202020204" pitchFamily="34" charset="0"/>
              </a:rPr>
              <a:t>M.Espinoza Solano, C.Fernández García, L.Carrasco Hernández, M.Abad Arranz, E.Márquez Martin, C.Calero, F.Ortega Ruiz, J.L. López Campos. </a:t>
            </a:r>
          </a:p>
          <a:p>
            <a:r>
              <a:rPr lang="es-ES" sz="1050" dirty="0">
                <a:latin typeface="Tahoma" panose="020B0604030504040204" pitchFamily="34" charset="0"/>
                <a:ea typeface="Tahoma" panose="020B0604030504040204" pitchFamily="34" charset="0"/>
                <a:cs typeface="Tahoma" panose="020B0604030504040204" pitchFamily="34" charset="0"/>
              </a:rPr>
              <a:t>Hospital Universitario Virgen del Roció. Sevilla</a:t>
            </a:r>
          </a:p>
        </p:txBody>
      </p:sp>
      <p:sp>
        <p:nvSpPr>
          <p:cNvPr id="9" name="Rectángulo 8">
            <a:extLst>
              <a:ext uri="{FF2B5EF4-FFF2-40B4-BE49-F238E27FC236}">
                <a16:creationId xmlns:a16="http://schemas.microsoft.com/office/drawing/2014/main" id="{6D354260-7AAE-45F2-8B6B-8CA6721523E2}"/>
              </a:ext>
            </a:extLst>
          </p:cNvPr>
          <p:cNvSpPr/>
          <p:nvPr/>
        </p:nvSpPr>
        <p:spPr>
          <a:xfrm>
            <a:off x="215014" y="1595146"/>
            <a:ext cx="3848917" cy="74861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r>
              <a:rPr lang="es-ES" sz="1200" dirty="0">
                <a:solidFill>
                  <a:schemeClr val="tx1"/>
                </a:solidFill>
                <a:latin typeface="Tahoma" panose="020B0604030504040204" pitchFamily="34" charset="0"/>
                <a:ea typeface="Tahoma" panose="020B0604030504040204" pitchFamily="34" charset="0"/>
                <a:cs typeface="Tahoma" panose="020B0604030504040204" pitchFamily="34" charset="0"/>
              </a:rPr>
              <a:t>El objetivo de este trabajo es valorar el grado de acuerdo entre la prueba de provocación bronquial  y la prueba broncodilatadora (PBD).</a:t>
            </a:r>
          </a:p>
        </p:txBody>
      </p:sp>
      <p:sp>
        <p:nvSpPr>
          <p:cNvPr id="10" name="Rectángulo 9">
            <a:extLst>
              <a:ext uri="{FF2B5EF4-FFF2-40B4-BE49-F238E27FC236}">
                <a16:creationId xmlns:a16="http://schemas.microsoft.com/office/drawing/2014/main" id="{A7BEE0A9-C068-41F7-AF36-D9BFA195DCD0}"/>
              </a:ext>
            </a:extLst>
          </p:cNvPr>
          <p:cNvSpPr/>
          <p:nvPr/>
        </p:nvSpPr>
        <p:spPr>
          <a:xfrm>
            <a:off x="215016" y="1291977"/>
            <a:ext cx="3848915" cy="369332"/>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S" sz="1400" dirty="0">
                <a:solidFill>
                  <a:schemeClr val="tx1"/>
                </a:solidFill>
                <a:latin typeface="Tahoma" panose="020B0604030504040204" pitchFamily="34" charset="0"/>
                <a:ea typeface="Tahoma" panose="020B0604030504040204" pitchFamily="34" charset="0"/>
                <a:cs typeface="Tahoma" panose="020B0604030504040204" pitchFamily="34" charset="0"/>
              </a:rPr>
              <a:t>Objetivo</a:t>
            </a:r>
            <a:r>
              <a:rPr lang="es-ES" sz="1600" dirty="0">
                <a:solidFill>
                  <a:schemeClr val="tx1"/>
                </a:solidFill>
                <a:latin typeface="Tahoma" panose="020B0604030504040204" pitchFamily="34" charset="0"/>
                <a:ea typeface="Tahoma" panose="020B0604030504040204" pitchFamily="34" charset="0"/>
                <a:cs typeface="Tahoma" panose="020B0604030504040204" pitchFamily="34" charset="0"/>
              </a:rPr>
              <a:t>:</a:t>
            </a:r>
          </a:p>
        </p:txBody>
      </p:sp>
      <p:sp>
        <p:nvSpPr>
          <p:cNvPr id="11" name="Rectángulo 10">
            <a:extLst>
              <a:ext uri="{FF2B5EF4-FFF2-40B4-BE49-F238E27FC236}">
                <a16:creationId xmlns:a16="http://schemas.microsoft.com/office/drawing/2014/main" id="{58B4DDF6-B842-4D78-970B-4B17974B7AD3}"/>
              </a:ext>
            </a:extLst>
          </p:cNvPr>
          <p:cNvSpPr/>
          <p:nvPr/>
        </p:nvSpPr>
        <p:spPr>
          <a:xfrm>
            <a:off x="215013" y="2484271"/>
            <a:ext cx="3848917" cy="2936838"/>
          </a:xfrm>
          <a:prstGeom prst="rect">
            <a:avLst/>
          </a:prstGeom>
          <a:solidFill>
            <a:schemeClr val="bg1"/>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s-ES" sz="1000" dirty="0">
              <a:latin typeface="Tahoma" panose="020B0604030504040204" pitchFamily="34" charset="0"/>
              <a:ea typeface="Tahoma" panose="020B0604030504040204" pitchFamily="34" charset="0"/>
              <a:cs typeface="Tahoma" panose="020B0604030504040204" pitchFamily="34" charset="0"/>
            </a:endParaRPr>
          </a:p>
          <a:p>
            <a:endParaRPr lang="es-ES" sz="1000" dirty="0">
              <a:latin typeface="Tahoma" panose="020B0604030504040204" pitchFamily="34" charset="0"/>
              <a:ea typeface="Tahoma" panose="020B0604030504040204" pitchFamily="34" charset="0"/>
              <a:cs typeface="Tahoma" panose="020B0604030504040204" pitchFamily="34" charset="0"/>
            </a:endParaRPr>
          </a:p>
          <a:p>
            <a:endParaRPr lang="es-ES" sz="1200" dirty="0">
              <a:latin typeface="Tahoma" panose="020B0604030504040204" pitchFamily="34" charset="0"/>
              <a:ea typeface="Tahoma" panose="020B0604030504040204" pitchFamily="34" charset="0"/>
              <a:cs typeface="Tahoma" panose="020B0604030504040204" pitchFamily="34" charset="0"/>
            </a:endParaRPr>
          </a:p>
          <a:p>
            <a:r>
              <a:rPr lang="es-ES" sz="1200" dirty="0">
                <a:solidFill>
                  <a:schemeClr val="tx1"/>
                </a:solidFill>
                <a:latin typeface="Tahoma" panose="020B0604030504040204" pitchFamily="34" charset="0"/>
                <a:ea typeface="Tahoma" panose="020B0604030504040204" pitchFamily="34" charset="0"/>
                <a:cs typeface="Tahoma" panose="020B0604030504040204" pitchFamily="34" charset="0"/>
              </a:rPr>
              <a:t>Estudio observacional prospectivo de diseño transversal, iniciado en Abril 2016, en el que se evaluaron los pacientes a los que se les solicitó una prueba de metacolina como parte del estudio de sus síntomas respiratorios previo a  la realización de PBD administrando 400 µg de salbutamol mediante cartucho presurizado con cámara de inhalación. </a:t>
            </a:r>
          </a:p>
          <a:p>
            <a:r>
              <a:rPr lang="es-ES" sz="1200" dirty="0">
                <a:solidFill>
                  <a:schemeClr val="tx1"/>
                </a:solidFill>
                <a:latin typeface="Tahoma" panose="020B0604030504040204" pitchFamily="34" charset="0"/>
                <a:ea typeface="Tahoma" panose="020B0604030504040204" pitchFamily="34" charset="0"/>
                <a:cs typeface="Tahoma" panose="020B0604030504040204" pitchFamily="34" charset="0"/>
              </a:rPr>
              <a:t>De cada caso se recogieron datos sociodemográficos así como los resultados de la PBD, expresados en porcentaje de mejora de la FVC y del FEV1, y de la prueba de metacolina, expresado en PD20. Con los resultados se programó una evaluación del grado de acuerdo mediante el cálculo de los coeficientes kappa.</a:t>
            </a:r>
          </a:p>
          <a:p>
            <a:pPr algn="ctr"/>
            <a:endParaRPr lang="es-ES" dirty="0"/>
          </a:p>
        </p:txBody>
      </p:sp>
      <p:sp>
        <p:nvSpPr>
          <p:cNvPr id="12" name="Rectángulo 11">
            <a:extLst>
              <a:ext uri="{FF2B5EF4-FFF2-40B4-BE49-F238E27FC236}">
                <a16:creationId xmlns:a16="http://schemas.microsoft.com/office/drawing/2014/main" id="{5A2C809B-E903-444F-9CBD-E3F3E40D3613}"/>
              </a:ext>
            </a:extLst>
          </p:cNvPr>
          <p:cNvSpPr/>
          <p:nvPr/>
        </p:nvSpPr>
        <p:spPr>
          <a:xfrm>
            <a:off x="215014" y="2461888"/>
            <a:ext cx="3848917" cy="370091"/>
          </a:xfrm>
          <a:prstGeom prst="rect">
            <a:avLst/>
          </a:prstGeom>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S" sz="1400" dirty="0">
                <a:solidFill>
                  <a:schemeClr val="tx1"/>
                </a:solidFill>
                <a:latin typeface="Tahoma" panose="020B0604030504040204" pitchFamily="34" charset="0"/>
                <a:ea typeface="Tahoma" panose="020B0604030504040204" pitchFamily="34" charset="0"/>
                <a:cs typeface="Tahoma" panose="020B0604030504040204" pitchFamily="34" charset="0"/>
              </a:rPr>
              <a:t>Metodología</a:t>
            </a:r>
            <a:r>
              <a:rPr lang="es-ES" sz="1600" dirty="0">
                <a:solidFill>
                  <a:schemeClr val="tx1"/>
                </a:solidFill>
                <a:latin typeface="Tahoma" panose="020B0604030504040204" pitchFamily="34" charset="0"/>
                <a:ea typeface="Tahoma" panose="020B0604030504040204" pitchFamily="34" charset="0"/>
                <a:cs typeface="Tahoma" panose="020B0604030504040204" pitchFamily="34" charset="0"/>
              </a:rPr>
              <a:t>:</a:t>
            </a:r>
          </a:p>
        </p:txBody>
      </p:sp>
      <p:sp>
        <p:nvSpPr>
          <p:cNvPr id="15" name="Rectángulo 14">
            <a:extLst>
              <a:ext uri="{FF2B5EF4-FFF2-40B4-BE49-F238E27FC236}">
                <a16:creationId xmlns:a16="http://schemas.microsoft.com/office/drawing/2014/main" id="{22C6655A-D0AB-4746-B1C4-64C301E41059}"/>
              </a:ext>
            </a:extLst>
          </p:cNvPr>
          <p:cNvSpPr/>
          <p:nvPr/>
        </p:nvSpPr>
        <p:spPr>
          <a:xfrm>
            <a:off x="215012" y="5561615"/>
            <a:ext cx="3848917" cy="369332"/>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s-ES" sz="1400" dirty="0">
                <a:solidFill>
                  <a:schemeClr val="tx1"/>
                </a:solidFill>
                <a:latin typeface="Tahoma" panose="020B0604030504040204" pitchFamily="34" charset="0"/>
                <a:ea typeface="Tahoma" panose="020B0604030504040204" pitchFamily="34" charset="0"/>
                <a:cs typeface="Tahoma" panose="020B0604030504040204" pitchFamily="34" charset="0"/>
              </a:rPr>
              <a:t>Resultados</a:t>
            </a:r>
            <a:r>
              <a:rPr lang="es-ES" sz="1600" dirty="0">
                <a:solidFill>
                  <a:schemeClr val="tx1"/>
                </a:solidFill>
                <a:latin typeface="Tahoma" panose="020B0604030504040204" pitchFamily="34" charset="0"/>
                <a:ea typeface="Tahoma" panose="020B0604030504040204" pitchFamily="34" charset="0"/>
                <a:cs typeface="Tahoma" panose="020B0604030504040204" pitchFamily="34" charset="0"/>
              </a:rPr>
              <a:t>:</a:t>
            </a:r>
          </a:p>
        </p:txBody>
      </p:sp>
      <p:graphicFrame>
        <p:nvGraphicFramePr>
          <p:cNvPr id="27" name="Tabla 26">
            <a:extLst>
              <a:ext uri="{FF2B5EF4-FFF2-40B4-BE49-F238E27FC236}">
                <a16:creationId xmlns:a16="http://schemas.microsoft.com/office/drawing/2014/main" id="{CE53F1B0-78D6-48C4-9150-7624204749C6}"/>
              </a:ext>
            </a:extLst>
          </p:cNvPr>
          <p:cNvGraphicFramePr>
            <a:graphicFrameLocks noGrp="1"/>
          </p:cNvGraphicFramePr>
          <p:nvPr>
            <p:extLst>
              <p:ext uri="{D42A27DB-BD31-4B8C-83A1-F6EECF244321}">
                <p14:modId xmlns:p14="http://schemas.microsoft.com/office/powerpoint/2010/main" val="3263191930"/>
              </p:ext>
            </p:extLst>
          </p:nvPr>
        </p:nvGraphicFramePr>
        <p:xfrm>
          <a:off x="4237080" y="1292517"/>
          <a:ext cx="2630691" cy="2465368"/>
        </p:xfrm>
        <a:graphic>
          <a:graphicData uri="http://schemas.openxmlformats.org/drawingml/2006/table">
            <a:tbl>
              <a:tblPr>
                <a:tableStyleId>{BC89EF96-8CEA-46FF-86C4-4CE0E7609802}</a:tableStyleId>
              </a:tblPr>
              <a:tblGrid>
                <a:gridCol w="1652733">
                  <a:extLst>
                    <a:ext uri="{9D8B030D-6E8A-4147-A177-3AD203B41FA5}">
                      <a16:colId xmlns:a16="http://schemas.microsoft.com/office/drawing/2014/main" val="260094466"/>
                    </a:ext>
                  </a:extLst>
                </a:gridCol>
                <a:gridCol w="977958">
                  <a:extLst>
                    <a:ext uri="{9D8B030D-6E8A-4147-A177-3AD203B41FA5}">
                      <a16:colId xmlns:a16="http://schemas.microsoft.com/office/drawing/2014/main" val="860449820"/>
                    </a:ext>
                  </a:extLst>
                </a:gridCol>
              </a:tblGrid>
              <a:tr h="416978">
                <a:tc>
                  <a:txBody>
                    <a:bodyPr/>
                    <a:lstStyle/>
                    <a:p>
                      <a:pPr lvl="0" algn="l" fontAlgn="b"/>
                      <a:r>
                        <a:rPr lang="es-ES" sz="1200" u="none" strike="noStrike" dirty="0">
                          <a:effectLst/>
                        </a:rPr>
                        <a:t> Variables</a:t>
                      </a:r>
                      <a:endParaRPr lang="es-ES" sz="12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solidFill>
                      <a:schemeClr val="accent5">
                        <a:lumMod val="75000"/>
                      </a:schemeClr>
                    </a:solidFill>
                  </a:tcPr>
                </a:tc>
                <a:tc>
                  <a:txBody>
                    <a:bodyPr/>
                    <a:lstStyle/>
                    <a:p>
                      <a:pPr lvl="0" algn="l" fontAlgn="b"/>
                      <a:r>
                        <a:rPr lang="es-ES" sz="1200" u="none" strike="noStrike" dirty="0">
                          <a:effectLst/>
                        </a:rPr>
                        <a:t> Nº pacientes</a:t>
                      </a:r>
                      <a:endParaRPr lang="es-ES" sz="1200" b="1"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solidFill>
                      <a:schemeClr val="accent5">
                        <a:lumMod val="75000"/>
                      </a:schemeClr>
                    </a:solidFill>
                  </a:tcPr>
                </a:tc>
                <a:extLst>
                  <a:ext uri="{0D108BD9-81ED-4DB2-BD59-A6C34878D82A}">
                    <a16:rowId xmlns:a16="http://schemas.microsoft.com/office/drawing/2014/main" val="1564532283"/>
                  </a:ext>
                </a:extLst>
              </a:tr>
              <a:tr h="204839">
                <a:tc>
                  <a:txBody>
                    <a:bodyPr/>
                    <a:lstStyle/>
                    <a:p>
                      <a:pPr lvl="0" algn="l" fontAlgn="b"/>
                      <a:r>
                        <a:rPr lang="es-ES" sz="1200" u="none" strike="noStrike" dirty="0">
                          <a:effectLst/>
                        </a:rPr>
                        <a:t> Tos con expectoración</a:t>
                      </a:r>
                      <a:endParaRPr lang="es-ES" sz="1200" u="none" strike="noStrike" dirty="0">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tc>
                <a:tc>
                  <a:txBody>
                    <a:bodyPr/>
                    <a:lstStyle/>
                    <a:p>
                      <a:pPr lvl="0" algn="l" fontAlgn="b"/>
                      <a:r>
                        <a:rPr lang="es-ES" sz="1200" u="none" strike="noStrike" dirty="0">
                          <a:effectLst/>
                        </a:rPr>
                        <a:t> 10 </a:t>
                      </a:r>
                      <a:endParaRPr lang="es-ES"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tc>
                <a:extLst>
                  <a:ext uri="{0D108BD9-81ED-4DB2-BD59-A6C34878D82A}">
                    <a16:rowId xmlns:a16="http://schemas.microsoft.com/office/drawing/2014/main" val="2814118943"/>
                  </a:ext>
                </a:extLst>
              </a:tr>
              <a:tr h="204839">
                <a:tc>
                  <a:txBody>
                    <a:bodyPr/>
                    <a:lstStyle/>
                    <a:p>
                      <a:pPr lvl="0" algn="l" fontAlgn="b"/>
                      <a:r>
                        <a:rPr lang="es-ES" sz="1200" u="none" strike="noStrike" dirty="0">
                          <a:effectLst/>
                        </a:rPr>
                        <a:t> Tos sin expectoración</a:t>
                      </a:r>
                      <a:endParaRPr lang="es-ES"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tc>
                <a:tc>
                  <a:txBody>
                    <a:bodyPr/>
                    <a:lstStyle/>
                    <a:p>
                      <a:pPr lvl="0" algn="l" fontAlgn="b"/>
                      <a:r>
                        <a:rPr lang="es-ES" sz="1200" u="none" strike="noStrike" dirty="0">
                          <a:effectLst/>
                        </a:rPr>
                        <a:t> 21</a:t>
                      </a:r>
                      <a:endParaRPr lang="es-ES"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tc>
                <a:extLst>
                  <a:ext uri="{0D108BD9-81ED-4DB2-BD59-A6C34878D82A}">
                    <a16:rowId xmlns:a16="http://schemas.microsoft.com/office/drawing/2014/main" val="3814540657"/>
                  </a:ext>
                </a:extLst>
              </a:tr>
              <a:tr h="204839">
                <a:tc>
                  <a:txBody>
                    <a:bodyPr/>
                    <a:lstStyle/>
                    <a:p>
                      <a:pPr lvl="0" algn="l" fontAlgn="b"/>
                      <a:r>
                        <a:rPr lang="es-ES" sz="1200" u="none" strike="noStrike" dirty="0">
                          <a:effectLst/>
                        </a:rPr>
                        <a:t> Sibilantes</a:t>
                      </a:r>
                      <a:endParaRPr lang="es-ES"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tc>
                <a:tc>
                  <a:txBody>
                    <a:bodyPr/>
                    <a:lstStyle/>
                    <a:p>
                      <a:pPr lvl="0" algn="l" fontAlgn="b"/>
                      <a:r>
                        <a:rPr lang="es-ES" sz="1200" u="none" strike="noStrike" dirty="0">
                          <a:effectLst/>
                        </a:rPr>
                        <a:t> 6</a:t>
                      </a:r>
                      <a:endParaRPr lang="es-ES"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tc>
                <a:extLst>
                  <a:ext uri="{0D108BD9-81ED-4DB2-BD59-A6C34878D82A}">
                    <a16:rowId xmlns:a16="http://schemas.microsoft.com/office/drawing/2014/main" val="1620372228"/>
                  </a:ext>
                </a:extLst>
              </a:tr>
              <a:tr h="204839">
                <a:tc>
                  <a:txBody>
                    <a:bodyPr/>
                    <a:lstStyle/>
                    <a:p>
                      <a:pPr lvl="0" algn="l" fontAlgn="b"/>
                      <a:r>
                        <a:rPr lang="es-ES" sz="1200" u="none" strike="noStrike" dirty="0">
                          <a:effectLst/>
                        </a:rPr>
                        <a:t> Rinitis</a:t>
                      </a:r>
                      <a:endParaRPr lang="es-ES"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tc>
                <a:tc>
                  <a:txBody>
                    <a:bodyPr/>
                    <a:lstStyle/>
                    <a:p>
                      <a:pPr lvl="0" algn="l" fontAlgn="b"/>
                      <a:r>
                        <a:rPr lang="es-ES" sz="1200" u="none" strike="noStrike" dirty="0">
                          <a:effectLst/>
                        </a:rPr>
                        <a:t> 6</a:t>
                      </a:r>
                      <a:endParaRPr lang="es-ES"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tc>
                <a:extLst>
                  <a:ext uri="{0D108BD9-81ED-4DB2-BD59-A6C34878D82A}">
                    <a16:rowId xmlns:a16="http://schemas.microsoft.com/office/drawing/2014/main" val="2663399927"/>
                  </a:ext>
                </a:extLst>
              </a:tr>
              <a:tr h="204839">
                <a:tc>
                  <a:txBody>
                    <a:bodyPr/>
                    <a:lstStyle/>
                    <a:p>
                      <a:pPr lvl="0" algn="l" fontAlgn="b"/>
                      <a:r>
                        <a:rPr lang="es-ES" sz="1200" u="none" strike="noStrike" dirty="0">
                          <a:effectLst/>
                        </a:rPr>
                        <a:t> Disnea</a:t>
                      </a:r>
                      <a:endParaRPr lang="es-ES"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tc>
                <a:tc>
                  <a:txBody>
                    <a:bodyPr/>
                    <a:lstStyle/>
                    <a:p>
                      <a:pPr lvl="0" algn="l" fontAlgn="b"/>
                      <a:r>
                        <a:rPr lang="es-ES" sz="1200" u="none" strike="noStrike" dirty="0">
                          <a:effectLst/>
                        </a:rPr>
                        <a:t> 18</a:t>
                      </a:r>
                      <a:endParaRPr lang="es-ES"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tc>
                <a:extLst>
                  <a:ext uri="{0D108BD9-81ED-4DB2-BD59-A6C34878D82A}">
                    <a16:rowId xmlns:a16="http://schemas.microsoft.com/office/drawing/2014/main" val="460304978"/>
                  </a:ext>
                </a:extLst>
              </a:tr>
              <a:tr h="204839">
                <a:tc>
                  <a:txBody>
                    <a:bodyPr/>
                    <a:lstStyle/>
                    <a:p>
                      <a:pPr lvl="0" algn="l" fontAlgn="b"/>
                      <a:r>
                        <a:rPr lang="es-ES" sz="1200" u="none" strike="noStrike" dirty="0">
                          <a:effectLst/>
                        </a:rPr>
                        <a:t> Síntomas estacionales</a:t>
                      </a:r>
                      <a:endParaRPr lang="es-ES"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tc>
                <a:tc>
                  <a:txBody>
                    <a:bodyPr/>
                    <a:lstStyle/>
                    <a:p>
                      <a:pPr lvl="0" algn="l" fontAlgn="b"/>
                      <a:r>
                        <a:rPr lang="es-ES" sz="1200" u="none" strike="noStrike" dirty="0">
                          <a:effectLst/>
                        </a:rPr>
                        <a:t> 6</a:t>
                      </a:r>
                      <a:endParaRPr lang="es-ES"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tc>
                <a:extLst>
                  <a:ext uri="{0D108BD9-81ED-4DB2-BD59-A6C34878D82A}">
                    <a16:rowId xmlns:a16="http://schemas.microsoft.com/office/drawing/2014/main" val="1540408632"/>
                  </a:ext>
                </a:extLst>
              </a:tr>
              <a:tr h="204839">
                <a:tc>
                  <a:txBody>
                    <a:bodyPr/>
                    <a:lstStyle/>
                    <a:p>
                      <a:pPr lvl="0" algn="l" fontAlgn="b"/>
                      <a:r>
                        <a:rPr lang="es-ES" sz="1200" u="none" strike="noStrike" dirty="0">
                          <a:effectLst/>
                        </a:rPr>
                        <a:t> Bronquitis</a:t>
                      </a:r>
                      <a:endParaRPr lang="es-ES"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tc>
                <a:tc>
                  <a:txBody>
                    <a:bodyPr/>
                    <a:lstStyle/>
                    <a:p>
                      <a:pPr lvl="0" algn="l" fontAlgn="b"/>
                      <a:r>
                        <a:rPr lang="es-ES" sz="1200" u="none" strike="noStrike" dirty="0">
                          <a:effectLst/>
                        </a:rPr>
                        <a:t> 10</a:t>
                      </a:r>
                      <a:endParaRPr lang="es-ES"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tc>
                <a:extLst>
                  <a:ext uri="{0D108BD9-81ED-4DB2-BD59-A6C34878D82A}">
                    <a16:rowId xmlns:a16="http://schemas.microsoft.com/office/drawing/2014/main" val="191434582"/>
                  </a:ext>
                </a:extLst>
              </a:tr>
              <a:tr h="204839">
                <a:tc>
                  <a:txBody>
                    <a:bodyPr/>
                    <a:lstStyle/>
                    <a:p>
                      <a:pPr lvl="0" algn="l" fontAlgn="b"/>
                      <a:r>
                        <a:rPr lang="es-ES" sz="1200" u="none" strike="noStrike" dirty="0">
                          <a:effectLst/>
                        </a:rPr>
                        <a:t> Reflujo Gastroesofágico</a:t>
                      </a:r>
                      <a:endParaRPr lang="es-ES"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tc>
                <a:tc>
                  <a:txBody>
                    <a:bodyPr/>
                    <a:lstStyle/>
                    <a:p>
                      <a:pPr lvl="0" algn="l" fontAlgn="b"/>
                      <a:r>
                        <a:rPr lang="es-ES" sz="1200" u="none" strike="noStrike" dirty="0">
                          <a:effectLst/>
                        </a:rPr>
                        <a:t> 3</a:t>
                      </a:r>
                      <a:endParaRPr lang="es-ES"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tc>
                <a:extLst>
                  <a:ext uri="{0D108BD9-81ED-4DB2-BD59-A6C34878D82A}">
                    <a16:rowId xmlns:a16="http://schemas.microsoft.com/office/drawing/2014/main" val="2998381133"/>
                  </a:ext>
                </a:extLst>
              </a:tr>
              <a:tr h="204839">
                <a:tc>
                  <a:txBody>
                    <a:bodyPr/>
                    <a:lstStyle/>
                    <a:p>
                      <a:pPr lvl="0" algn="l" fontAlgn="b"/>
                      <a:r>
                        <a:rPr lang="es-ES" sz="1200" u="none" strike="noStrike" dirty="0">
                          <a:effectLst/>
                        </a:rPr>
                        <a:t> FEV1/FVC &lt;0,7</a:t>
                      </a:r>
                      <a:endParaRPr lang="es-ES"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tc>
                <a:tc>
                  <a:txBody>
                    <a:bodyPr/>
                    <a:lstStyle/>
                    <a:p>
                      <a:pPr lvl="0" algn="l" fontAlgn="b"/>
                      <a:r>
                        <a:rPr lang="es-ES" sz="1200" u="none" strike="noStrike" dirty="0">
                          <a:effectLst/>
                        </a:rPr>
                        <a:t> 6</a:t>
                      </a:r>
                      <a:endParaRPr lang="es-ES"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tc>
                <a:extLst>
                  <a:ext uri="{0D108BD9-81ED-4DB2-BD59-A6C34878D82A}">
                    <a16:rowId xmlns:a16="http://schemas.microsoft.com/office/drawing/2014/main" val="3230518313"/>
                  </a:ext>
                </a:extLst>
              </a:tr>
              <a:tr h="204839">
                <a:tc>
                  <a:txBody>
                    <a:bodyPr/>
                    <a:lstStyle/>
                    <a:p>
                      <a:pPr lvl="0" algn="l" fontAlgn="b"/>
                      <a:r>
                        <a:rPr lang="es-ES" sz="1200" u="none" strike="noStrike" dirty="0">
                          <a:effectLst/>
                        </a:rPr>
                        <a:t> FEV1 &lt; 0,8</a:t>
                      </a:r>
                      <a:endParaRPr lang="es-ES"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tc>
                <a:tc>
                  <a:txBody>
                    <a:bodyPr/>
                    <a:lstStyle/>
                    <a:p>
                      <a:pPr lvl="0" algn="l" fontAlgn="b"/>
                      <a:r>
                        <a:rPr lang="es-ES" sz="1200" u="none" strike="noStrike" dirty="0">
                          <a:effectLst/>
                        </a:rPr>
                        <a:t> 5</a:t>
                      </a:r>
                      <a:endParaRPr lang="es-ES"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9525" marR="9525" marT="9525" marB="0" anchor="b"/>
                </a:tc>
                <a:extLst>
                  <a:ext uri="{0D108BD9-81ED-4DB2-BD59-A6C34878D82A}">
                    <a16:rowId xmlns:a16="http://schemas.microsoft.com/office/drawing/2014/main" val="3025054412"/>
                  </a:ext>
                </a:extLst>
              </a:tr>
            </a:tbl>
          </a:graphicData>
        </a:graphic>
      </p:graphicFrame>
      <p:sp>
        <p:nvSpPr>
          <p:cNvPr id="28" name="CuadroTexto 27">
            <a:extLst>
              <a:ext uri="{FF2B5EF4-FFF2-40B4-BE49-F238E27FC236}">
                <a16:creationId xmlns:a16="http://schemas.microsoft.com/office/drawing/2014/main" id="{6E4D6315-D233-4D78-83F4-A0A1AA18B355}"/>
              </a:ext>
            </a:extLst>
          </p:cNvPr>
          <p:cNvSpPr txBox="1"/>
          <p:nvPr/>
        </p:nvSpPr>
        <p:spPr>
          <a:xfrm>
            <a:off x="4237080" y="3773960"/>
            <a:ext cx="3317966" cy="230832"/>
          </a:xfrm>
          <a:prstGeom prst="rect">
            <a:avLst/>
          </a:prstGeom>
          <a:noFill/>
        </p:spPr>
        <p:txBody>
          <a:bodyPr wrap="square" rtlCol="0">
            <a:spAutoFit/>
          </a:bodyPr>
          <a:lstStyle/>
          <a:p>
            <a:r>
              <a:rPr lang="es-ES" sz="900" dirty="0">
                <a:latin typeface="Tahoma" panose="020B0604030504040204" pitchFamily="34" charset="0"/>
                <a:ea typeface="Tahoma" panose="020B0604030504040204" pitchFamily="34" charset="0"/>
                <a:cs typeface="Tahoma" panose="020B0604030504040204" pitchFamily="34" charset="0"/>
              </a:rPr>
              <a:t>Tabla 1. Características clínicas de los pacientes.</a:t>
            </a:r>
          </a:p>
        </p:txBody>
      </p:sp>
      <p:graphicFrame>
        <p:nvGraphicFramePr>
          <p:cNvPr id="30" name="Gráfico 29">
            <a:extLst>
              <a:ext uri="{FF2B5EF4-FFF2-40B4-BE49-F238E27FC236}">
                <a16:creationId xmlns:a16="http://schemas.microsoft.com/office/drawing/2014/main" id="{C6B8B24B-2253-4994-A1A5-8D5C1D6E0B86}"/>
              </a:ext>
            </a:extLst>
          </p:cNvPr>
          <p:cNvGraphicFramePr>
            <a:graphicFrameLocks/>
          </p:cNvGraphicFramePr>
          <p:nvPr>
            <p:extLst>
              <p:ext uri="{D42A27DB-BD31-4B8C-83A1-F6EECF244321}">
                <p14:modId xmlns:p14="http://schemas.microsoft.com/office/powerpoint/2010/main" val="3786295087"/>
              </p:ext>
            </p:extLst>
          </p:nvPr>
        </p:nvGraphicFramePr>
        <p:xfrm>
          <a:off x="7012869" y="1291977"/>
          <a:ext cx="5124451" cy="2555097"/>
        </p:xfrm>
        <a:graphic>
          <a:graphicData uri="http://schemas.openxmlformats.org/drawingml/2006/chart">
            <c:chart xmlns:c="http://schemas.openxmlformats.org/drawingml/2006/chart" xmlns:r="http://schemas.openxmlformats.org/officeDocument/2006/relationships" r:id="rId2"/>
          </a:graphicData>
        </a:graphic>
      </p:graphicFrame>
      <p:sp>
        <p:nvSpPr>
          <p:cNvPr id="31" name="AutoShape 23">
            <a:extLst>
              <a:ext uri="{FF2B5EF4-FFF2-40B4-BE49-F238E27FC236}">
                <a16:creationId xmlns:a16="http://schemas.microsoft.com/office/drawing/2014/main" id="{BC0A6952-8CAE-40FA-B586-58619C1DABBF}"/>
              </a:ext>
            </a:extLst>
          </p:cNvPr>
          <p:cNvSpPr>
            <a:spLocks noChangeArrowheads="1"/>
          </p:cNvSpPr>
          <p:nvPr/>
        </p:nvSpPr>
        <p:spPr bwMode="auto">
          <a:xfrm>
            <a:off x="7370831" y="2157795"/>
            <a:ext cx="1349011" cy="231795"/>
          </a:xfrm>
          <a:prstGeom prst="roundRect">
            <a:avLst>
              <a:gd name="adj" fmla="val 16667"/>
            </a:avLst>
          </a:prstGeom>
          <a:ln>
            <a:headEnd/>
            <a:tailEnd/>
          </a:ln>
          <a:extLst/>
        </p:spPr>
        <p:style>
          <a:lnRef idx="2">
            <a:schemeClr val="accent6"/>
          </a:lnRef>
          <a:fillRef idx="1">
            <a:schemeClr val="lt1"/>
          </a:fillRef>
          <a:effectRef idx="0">
            <a:schemeClr val="accent6"/>
          </a:effectRef>
          <a:fontRef idx="minor">
            <a:schemeClr val="dk1"/>
          </a:fontRef>
        </p:style>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ES" sz="1000" b="1" i="0" u="none" strike="noStrike" cap="none" normalizeH="0" baseline="0" dirty="0">
                <a:ln>
                  <a:noFill/>
                </a:ln>
                <a:effectLst/>
                <a:latin typeface="Tahoma" panose="020B0604030504040204" pitchFamily="34" charset="0"/>
                <a:ea typeface="Tahoma" panose="020B0604030504040204" pitchFamily="34" charset="0"/>
                <a:cs typeface="Tahoma" panose="020B0604030504040204" pitchFamily="34" charset="0"/>
              </a:rPr>
              <a:t>Kappa índex 0.15. </a:t>
            </a:r>
            <a:endParaRPr kumimoji="0" lang="es-ES" altLang="es-ES" sz="1000" b="0" i="0" u="none" strike="noStrike" cap="none" normalizeH="0" baseline="0" dirty="0">
              <a:ln>
                <a:noFill/>
              </a:ln>
              <a:effectLst/>
              <a:latin typeface="Tahoma" panose="020B0604030504040204" pitchFamily="34" charset="0"/>
              <a:ea typeface="Tahoma" panose="020B0604030504040204" pitchFamily="34" charset="0"/>
              <a:cs typeface="Tahoma" panose="020B0604030504040204" pitchFamily="34" charset="0"/>
            </a:endParaRPr>
          </a:p>
        </p:txBody>
      </p:sp>
      <p:graphicFrame>
        <p:nvGraphicFramePr>
          <p:cNvPr id="32" name="Marcador de contenido 3">
            <a:extLst>
              <a:ext uri="{FF2B5EF4-FFF2-40B4-BE49-F238E27FC236}">
                <a16:creationId xmlns:a16="http://schemas.microsoft.com/office/drawing/2014/main" id="{3F7F89E4-1837-4C94-A933-9974929E2E70}"/>
              </a:ext>
            </a:extLst>
          </p:cNvPr>
          <p:cNvGraphicFramePr>
            <a:graphicFrameLocks/>
          </p:cNvGraphicFramePr>
          <p:nvPr>
            <p:extLst>
              <p:ext uri="{D42A27DB-BD31-4B8C-83A1-F6EECF244321}">
                <p14:modId xmlns:p14="http://schemas.microsoft.com/office/powerpoint/2010/main" val="2626578193"/>
              </p:ext>
            </p:extLst>
          </p:nvPr>
        </p:nvGraphicFramePr>
        <p:xfrm>
          <a:off x="4237079" y="4029793"/>
          <a:ext cx="7900240" cy="1992348"/>
        </p:xfrm>
        <a:graphic>
          <a:graphicData uri="http://schemas.openxmlformats.org/drawingml/2006/chart">
            <c:chart xmlns:c="http://schemas.openxmlformats.org/drawingml/2006/chart" xmlns:r="http://schemas.openxmlformats.org/officeDocument/2006/relationships" r:id="rId3"/>
          </a:graphicData>
        </a:graphic>
      </p:graphicFrame>
      <p:sp>
        <p:nvSpPr>
          <p:cNvPr id="33" name="CuadroTexto 32">
            <a:extLst>
              <a:ext uri="{FF2B5EF4-FFF2-40B4-BE49-F238E27FC236}">
                <a16:creationId xmlns:a16="http://schemas.microsoft.com/office/drawing/2014/main" id="{EB266B53-62AA-440A-A01F-D6A13CCC44D5}"/>
              </a:ext>
            </a:extLst>
          </p:cNvPr>
          <p:cNvSpPr txBox="1"/>
          <p:nvPr/>
        </p:nvSpPr>
        <p:spPr>
          <a:xfrm>
            <a:off x="7012868" y="3570605"/>
            <a:ext cx="5124451" cy="246221"/>
          </a:xfrm>
          <a:prstGeom prst="rect">
            <a:avLst/>
          </a:prstGeom>
          <a:noFill/>
        </p:spPr>
        <p:txBody>
          <a:bodyPr wrap="square" rtlCol="0">
            <a:spAutoFit/>
          </a:bodyPr>
          <a:lstStyle/>
          <a:p>
            <a:r>
              <a:rPr lang="es-ES" sz="1000" dirty="0">
                <a:latin typeface="Tahoma" panose="020B0604030504040204" pitchFamily="34" charset="0"/>
                <a:ea typeface="Tahoma" panose="020B0604030504040204" pitchFamily="34" charset="0"/>
                <a:cs typeface="Tahoma" panose="020B0604030504040204" pitchFamily="34" charset="0"/>
              </a:rPr>
              <a:t>Grafico 1. Resultados y comparación entre ambas pruebas</a:t>
            </a:r>
          </a:p>
        </p:txBody>
      </p:sp>
      <p:sp>
        <p:nvSpPr>
          <p:cNvPr id="35" name="CuadroTexto 34">
            <a:extLst>
              <a:ext uri="{FF2B5EF4-FFF2-40B4-BE49-F238E27FC236}">
                <a16:creationId xmlns:a16="http://schemas.microsoft.com/office/drawing/2014/main" id="{E622A814-F3EC-4702-B926-B29E38CE6C6E}"/>
              </a:ext>
            </a:extLst>
          </p:cNvPr>
          <p:cNvSpPr txBox="1"/>
          <p:nvPr/>
        </p:nvSpPr>
        <p:spPr>
          <a:xfrm>
            <a:off x="4260941" y="5775920"/>
            <a:ext cx="5124451" cy="246221"/>
          </a:xfrm>
          <a:prstGeom prst="rect">
            <a:avLst/>
          </a:prstGeom>
          <a:noFill/>
        </p:spPr>
        <p:txBody>
          <a:bodyPr wrap="square" rtlCol="0">
            <a:spAutoFit/>
          </a:bodyPr>
          <a:lstStyle/>
          <a:p>
            <a:r>
              <a:rPr lang="es-ES" sz="1000" dirty="0">
                <a:latin typeface="Tahoma" panose="020B0604030504040204" pitchFamily="34" charset="0"/>
                <a:ea typeface="Tahoma" panose="020B0604030504040204" pitchFamily="34" charset="0"/>
                <a:cs typeface="Tahoma" panose="020B0604030504040204" pitchFamily="34" charset="0"/>
              </a:rPr>
              <a:t>Grafico 2. Relación entre los síntomas y la positividad de las pruebas.</a:t>
            </a:r>
          </a:p>
        </p:txBody>
      </p:sp>
      <p:sp>
        <p:nvSpPr>
          <p:cNvPr id="36" name="Rectángulo 35">
            <a:extLst>
              <a:ext uri="{FF2B5EF4-FFF2-40B4-BE49-F238E27FC236}">
                <a16:creationId xmlns:a16="http://schemas.microsoft.com/office/drawing/2014/main" id="{02B218CC-9997-4805-8B99-7CADDD18A945}"/>
              </a:ext>
            </a:extLst>
          </p:cNvPr>
          <p:cNvSpPr/>
          <p:nvPr/>
        </p:nvSpPr>
        <p:spPr>
          <a:xfrm>
            <a:off x="4237079" y="6102385"/>
            <a:ext cx="7900240" cy="68101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s-ES" sz="1200" dirty="0">
                <a:solidFill>
                  <a:prstClr val="black"/>
                </a:solidFill>
                <a:latin typeface="Tahoma" panose="020B0604030504040204" pitchFamily="34" charset="0"/>
                <a:ea typeface="Tahoma" panose="020B0604030504040204" pitchFamily="34" charset="0"/>
                <a:cs typeface="Tahoma" panose="020B0604030504040204" pitchFamily="34" charset="0"/>
              </a:rPr>
              <a:t>Los resultados obtenidos hasta el momento mantienen que no hay grado de acuerdo entre las pruebas con índice Kappa 0.05. De confirmarse estos hallazgos al completar la muestra, habría que concluir que la PBD no es un buen marcador de hiperrespuesta bronquial.</a:t>
            </a:r>
          </a:p>
        </p:txBody>
      </p:sp>
      <p:pic>
        <p:nvPicPr>
          <p:cNvPr id="37" name="Picture 22" descr="Image163">
            <a:extLst>
              <a:ext uri="{FF2B5EF4-FFF2-40B4-BE49-F238E27FC236}">
                <a16:creationId xmlns:a16="http://schemas.microsoft.com/office/drawing/2014/main" id="{619C48E4-D8A7-4D96-9970-56A91258A338}"/>
              </a:ext>
            </a:extLst>
          </p:cNvPr>
          <p:cNvPicPr>
            <a:picLocks noChangeAspect="1" noChangeArrowheads="1"/>
          </p:cNvPicPr>
          <p:nvPr/>
        </p:nvPicPr>
        <p:blipFill>
          <a:blip r:embed="rId4">
            <a:clrChange>
              <a:clrFrom>
                <a:srgbClr val="FFFFFF"/>
              </a:clrFrom>
              <a:clrTo>
                <a:srgbClr val="FFFFFF">
                  <a:alpha val="0"/>
                </a:srgbClr>
              </a:clrTo>
            </a:clrChange>
            <a:lum bright="-20000" contrast="40000"/>
            <a:extLst>
              <a:ext uri="{28A0092B-C50C-407E-A947-70E740481C1C}">
                <a14:useLocalDpi xmlns:a14="http://schemas.microsoft.com/office/drawing/2010/main" val="0"/>
              </a:ext>
            </a:extLst>
          </a:blip>
          <a:srcRect/>
          <a:stretch>
            <a:fillRect/>
          </a:stretch>
        </p:blipFill>
        <p:spPr bwMode="auto">
          <a:xfrm>
            <a:off x="9998765" y="155344"/>
            <a:ext cx="1769163" cy="1040127"/>
          </a:xfrm>
          <a:prstGeom prst="rect">
            <a:avLst/>
          </a:prstGeom>
          <a:noFill/>
          <a:ln>
            <a:noFill/>
          </a:ln>
          <a:effectLst/>
          <a:extLst>
            <a:ext uri="{909E8E84-426E-40DD-AFC4-6F175D3DCCD1}">
              <a14:hiddenFill xmlns:a14="http://schemas.microsoft.com/office/drawing/2010/main">
                <a:solidFill>
                  <a:srgbClr val="008080"/>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3991657853"/>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192</TotalTime>
  <Words>392</Words>
  <Application>Microsoft Office PowerPoint</Application>
  <PresentationFormat>Personalizado</PresentationFormat>
  <Paragraphs>46</Paragraphs>
  <Slides>1</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vt:i4>
      </vt:variant>
    </vt:vector>
  </HeadingPairs>
  <TitlesOfParts>
    <vt:vector size="6" baseType="lpstr">
      <vt:lpstr>Arial</vt:lpstr>
      <vt:lpstr>Calibri</vt:lpstr>
      <vt:lpstr>Calibri Light</vt:lpstr>
      <vt:lpstr>Tahoma</vt:lpstr>
      <vt:lpstr>Tema de Office</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Michelle Espinoza</dc:creator>
  <cp:lastModifiedBy>Michelle Espinoza</cp:lastModifiedBy>
  <cp:revision>19</cp:revision>
  <dcterms:created xsi:type="dcterms:W3CDTF">2019-03-07T18:21:45Z</dcterms:created>
  <dcterms:modified xsi:type="dcterms:W3CDTF">2019-03-07T21:34:05Z</dcterms:modified>
</cp:coreProperties>
</file>