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9" r:id="rId1"/>
  </p:sldMasterIdLst>
  <p:notesMasterIdLst>
    <p:notesMasterId r:id="rId4"/>
  </p:notesMasterIdLst>
  <p:sldIdLst>
    <p:sldId id="256" r:id="rId2"/>
    <p:sldId id="257" r:id="rId3"/>
  </p:sldIdLst>
  <p:sldSz cx="9144000" cy="5143500" type="screen16x9"/>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2" autoAdjust="0"/>
    <p:restoredTop sz="94704" autoAdjust="0"/>
  </p:normalViewPr>
  <p:slideViewPr>
    <p:cSldViewPr snapToGrid="0" snapToObjects="1">
      <p:cViewPr varScale="1">
        <p:scale>
          <a:sx n="183" d="100"/>
          <a:sy n="183" d="100"/>
        </p:scale>
        <p:origin x="-1112" y="-11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notesMaster" Target="notesMasters/notesMaster1.xml"/><Relationship Id="rId5" Type="http://schemas.openxmlformats.org/officeDocument/2006/relationships/printerSettings" Target="printerSettings/printerSettings1.bin"/><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5B194C64-39C3-9440-A27B-D9DC2F1B42CE}" type="datetimeFigureOut">
              <a:rPr lang="en-US" smtClean="0"/>
              <a:t>05/03/19</a:t>
            </a:fld>
            <a:endParaRPr lang="en-US"/>
          </a:p>
        </p:txBody>
      </p:sp>
      <p:sp>
        <p:nvSpPr>
          <p:cNvPr id="4" name="Slide Image Placeholder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FADB3998-A375-C344-A89F-62802874BFF7}" type="slidenum">
              <a:rPr lang="en-US" smtClean="0"/>
              <a:t>‹#›</a:t>
            </a:fld>
            <a:endParaRPr lang="en-US"/>
          </a:p>
        </p:txBody>
      </p:sp>
    </p:spTree>
    <p:extLst>
      <p:ext uri="{BB962C8B-B14F-4D97-AF65-F5344CB8AC3E}">
        <p14:creationId xmlns:p14="http://schemas.microsoft.com/office/powerpoint/2010/main" val="98441842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0"/>
            <a:ext cx="7848600" cy="1445419"/>
          </a:xfrm>
        </p:spPr>
        <p:txBody>
          <a:bodyPr anchor="b">
            <a:noAutofit/>
          </a:bodyPr>
          <a:lstStyle>
            <a:lvl1pPr>
              <a:defRPr sz="5400" cap="all" baseline="0"/>
            </a:lvl1pPr>
          </a:lstStyle>
          <a:p>
            <a:r>
              <a:rPr lang="es-ES_tradnl" smtClean="0"/>
              <a:t>Click to edit Master title style</a:t>
            </a:r>
            <a:endParaRPr lang="en-US" dirty="0"/>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smtClean="0"/>
              <a:t>Click to edit Master subtitle style</a:t>
            </a:r>
            <a:endParaRPr lang="en-US" dirty="0"/>
          </a:p>
        </p:txBody>
      </p:sp>
      <p:sp>
        <p:nvSpPr>
          <p:cNvPr id="4" name="Date Placeholder 3"/>
          <p:cNvSpPr>
            <a:spLocks noGrp="1"/>
          </p:cNvSpPr>
          <p:nvPr>
            <p:ph type="dt" sz="half" idx="10"/>
          </p:nvPr>
        </p:nvSpPr>
        <p:spPr/>
        <p:txBody>
          <a:bodyPr/>
          <a:lstStyle/>
          <a:p>
            <a:fld id="{DFAF97C2-574F-3F4E-AB49-7C77BF434B73}" type="datetimeFigureOut">
              <a:rPr lang="en-US" smtClean="0"/>
              <a:t>05/03/19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9935A1-042A-454B-958B-920FF8AC537E}" type="slidenum">
              <a:rPr lang="en-US" smtClean="0"/>
              <a:t>‹#›</a:t>
            </a:fld>
            <a:endParaRPr lang="en-US"/>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a:p>
        </p:txBody>
      </p:sp>
      <p:sp>
        <p:nvSpPr>
          <p:cNvPr id="3" name="Content Placeholder 2"/>
          <p:cNvSpPr>
            <a:spLocks noGrp="1"/>
          </p:cNvSpPr>
          <p:nvPr>
            <p:ph idx="1"/>
          </p:nvPr>
        </p:nvSpPr>
        <p:spPr/>
        <p:txBody>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Date Placeholder 3"/>
          <p:cNvSpPr>
            <a:spLocks noGrp="1"/>
          </p:cNvSpPr>
          <p:nvPr>
            <p:ph type="dt" sz="half" idx="10"/>
          </p:nvPr>
        </p:nvSpPr>
        <p:spPr/>
        <p:txBody>
          <a:bodyPr/>
          <a:lstStyle/>
          <a:p>
            <a:fld id="{DFAF97C2-574F-3F4E-AB49-7C77BF434B73}" type="datetimeFigureOut">
              <a:rPr lang="en-US" smtClean="0"/>
              <a:t>05/03/19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9935A1-042A-454B-958B-920FF8AC537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1651"/>
            <a:ext cx="7772400" cy="1650206"/>
          </a:xfrm>
        </p:spPr>
        <p:txBody>
          <a:bodyPr anchor="b">
            <a:normAutofit/>
          </a:bodyPr>
          <a:lstStyle>
            <a:lvl1pPr algn="l">
              <a:defRPr sz="4800" b="0" cap="all"/>
            </a:lvl1pPr>
          </a:lstStyle>
          <a:p>
            <a:r>
              <a:rPr lang="es-ES_tradnl" smtClean="0"/>
              <a:t>Click to edit Master title style</a:t>
            </a:r>
            <a:endParaRPr lang="en-US" dirty="0"/>
          </a:p>
        </p:txBody>
      </p:sp>
      <p:sp>
        <p:nvSpPr>
          <p:cNvPr id="3" name="Text Placeholder 2"/>
          <p:cNvSpPr>
            <a:spLocks noGrp="1"/>
          </p:cNvSpPr>
          <p:nvPr>
            <p:ph type="body" idx="1"/>
          </p:nvPr>
        </p:nvSpPr>
        <p:spPr>
          <a:xfrm>
            <a:off x="722313" y="3470149"/>
            <a:ext cx="7772400" cy="1125140"/>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smtClean="0"/>
              <a:t>Click to edit Master text styles</a:t>
            </a:r>
          </a:p>
        </p:txBody>
      </p:sp>
      <p:sp>
        <p:nvSpPr>
          <p:cNvPr id="4" name="Date Placeholder 3"/>
          <p:cNvSpPr>
            <a:spLocks noGrp="1"/>
          </p:cNvSpPr>
          <p:nvPr>
            <p:ph type="dt" sz="half" idx="10"/>
          </p:nvPr>
        </p:nvSpPr>
        <p:spPr/>
        <p:txBody>
          <a:bodyPr/>
          <a:lstStyle/>
          <a:p>
            <a:fld id="{DFAF97C2-574F-3F4E-AB49-7C77BF434B73}" type="datetimeFigureOut">
              <a:rPr lang="en-US" smtClean="0"/>
              <a:t>05/03/19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9935A1-042A-454B-958B-920FF8AC537E}" type="slidenum">
              <a:rPr lang="en-US" smtClean="0"/>
              <a:t>‹#›</a:t>
            </a:fld>
            <a:endParaRPr lang="en-US"/>
          </a:p>
        </p:txBody>
      </p:sp>
      <p:cxnSp>
        <p:nvCxnSpPr>
          <p:cNvPr id="7" name="Straight Connector 6"/>
          <p:cNvCxnSpPr/>
          <p:nvPr/>
        </p:nvCxnSpPr>
        <p:spPr>
          <a:xfrm>
            <a:off x="731520" y="3449574"/>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dirty="0"/>
          </a:p>
        </p:txBody>
      </p:sp>
      <p:sp>
        <p:nvSpPr>
          <p:cNvPr id="5" name="Date Placeholder 4"/>
          <p:cNvSpPr>
            <a:spLocks noGrp="1"/>
          </p:cNvSpPr>
          <p:nvPr>
            <p:ph type="dt" sz="half" idx="10"/>
          </p:nvPr>
        </p:nvSpPr>
        <p:spPr/>
        <p:txBody>
          <a:bodyPr/>
          <a:lstStyle/>
          <a:p>
            <a:fld id="{DFAF97C2-574F-3F4E-AB49-7C77BF434B73}" type="datetimeFigureOut">
              <a:rPr lang="en-US" smtClean="0"/>
              <a:t>05/03/19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9935A1-042A-454B-958B-920FF8AC537E}"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smtClean="0"/>
              <a:t>Click to edit Master title style</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smtClean="0"/>
              <a:t>Click to edit Master text styles</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dirty="0"/>
          </a:p>
        </p:txBody>
      </p:sp>
      <p:sp>
        <p:nvSpPr>
          <p:cNvPr id="7" name="Date Placeholder 6"/>
          <p:cNvSpPr>
            <a:spLocks noGrp="1"/>
          </p:cNvSpPr>
          <p:nvPr>
            <p:ph type="dt" sz="half" idx="10"/>
          </p:nvPr>
        </p:nvSpPr>
        <p:spPr/>
        <p:txBody>
          <a:bodyPr/>
          <a:lstStyle/>
          <a:p>
            <a:fld id="{DFAF97C2-574F-3F4E-AB49-7C77BF434B73}" type="datetimeFigureOut">
              <a:rPr lang="en-US" smtClean="0"/>
              <a:t>05/03/19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B9935A1-042A-454B-958B-920FF8AC537E}" type="slidenum">
              <a:rPr lang="en-US" smtClean="0"/>
              <a:t>‹#›</a:t>
            </a:fld>
            <a:endParaRPr lang="en-US"/>
          </a:p>
        </p:txBody>
      </p:sp>
      <p:cxnSp>
        <p:nvCxnSpPr>
          <p:cNvPr id="11" name="Straight Connector 10"/>
          <p:cNvCxnSpPr/>
          <p:nvPr/>
        </p:nvCxnSpPr>
        <p:spPr>
          <a:xfrm rot="5400000">
            <a:off x="2806462"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a:p>
        </p:txBody>
      </p:sp>
      <p:sp>
        <p:nvSpPr>
          <p:cNvPr id="3" name="Date Placeholder 2"/>
          <p:cNvSpPr>
            <a:spLocks noGrp="1"/>
          </p:cNvSpPr>
          <p:nvPr>
            <p:ph type="dt" sz="half" idx="10"/>
          </p:nvPr>
        </p:nvSpPr>
        <p:spPr/>
        <p:txBody>
          <a:bodyPr/>
          <a:lstStyle/>
          <a:p>
            <a:fld id="{DFAF97C2-574F-3F4E-AB49-7C77BF434B73}" type="datetimeFigureOut">
              <a:rPr lang="en-US" smtClean="0"/>
              <a:t>05/03/19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B9935A1-042A-454B-958B-920FF8AC537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AF97C2-574F-3F4E-AB49-7C77BF434B73}" type="datetimeFigureOut">
              <a:rPr lang="en-US" smtClean="0"/>
              <a:t>05/03/19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B9935A1-042A-454B-958B-920FF8AC537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2400" b="0"/>
            </a:lvl1pPr>
          </a:lstStyle>
          <a:p>
            <a:r>
              <a:rPr lang="es-ES_tradnl" smtClean="0"/>
              <a:t>Click to edit Master title style</a:t>
            </a:r>
            <a:endParaRPr lang="en-US" dirty="0"/>
          </a:p>
        </p:txBody>
      </p:sp>
      <p:sp>
        <p:nvSpPr>
          <p:cNvPr id="3" name="Content Placeholder 2"/>
          <p:cNvSpPr>
            <a:spLocks noGrp="1"/>
          </p:cNvSpPr>
          <p:nvPr>
            <p:ph idx="1"/>
          </p:nvPr>
        </p:nvSpPr>
        <p:spPr>
          <a:xfrm>
            <a:off x="2971800" y="594060"/>
            <a:ext cx="5715000" cy="41833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dirty="0"/>
          </a:p>
        </p:txBody>
      </p:sp>
      <p:sp>
        <p:nvSpPr>
          <p:cNvPr id="4" name="Text Placeholder 3"/>
          <p:cNvSpPr>
            <a:spLocks noGrp="1"/>
          </p:cNvSpPr>
          <p:nvPr>
            <p:ph type="body" sz="half" idx="2"/>
          </p:nvPr>
        </p:nvSpPr>
        <p:spPr>
          <a:xfrm>
            <a:off x="457201" y="1597915"/>
            <a:ext cx="2139696" cy="31827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DFAF97C2-574F-3F4E-AB49-7C77BF434B73}" type="datetimeFigureOut">
              <a:rPr lang="en-US" smtClean="0"/>
              <a:t>05/03/19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9935A1-042A-454B-958B-920FF8AC537E}" type="slidenum">
              <a:rPr lang="en-US" smtClean="0"/>
              <a:t>‹#›</a:t>
            </a:fld>
            <a:endParaRPr lang="en-US"/>
          </a:p>
        </p:txBody>
      </p:sp>
      <p:cxnSp>
        <p:nvCxnSpPr>
          <p:cNvPr id="9" name="Straight Connector 8"/>
          <p:cNvCxnSpPr/>
          <p:nvPr/>
        </p:nvCxnSpPr>
        <p:spPr>
          <a:xfrm rot="5400000">
            <a:off x="684114" y="2684956"/>
            <a:ext cx="41833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60"/>
            <a:ext cx="2142680" cy="948690"/>
          </a:xfrm>
        </p:spPr>
        <p:txBody>
          <a:bodyPr anchor="b">
            <a:normAutofit/>
          </a:bodyPr>
          <a:lstStyle>
            <a:lvl1pPr algn="l">
              <a:defRPr sz="2400" b="0"/>
            </a:lvl1pPr>
          </a:lstStyle>
          <a:p>
            <a:r>
              <a:rPr lang="es-ES_tradnl" smtClean="0"/>
              <a:t>Click to edit Master title style</a:t>
            </a:r>
            <a:endParaRPr lang="en-US" dirty="0"/>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_tradnl" smtClean="0"/>
              <a:t>Drag picture to placeholder or click icon to add</a:t>
            </a:r>
            <a:endParaRPr lang="en-US" dirty="0"/>
          </a:p>
        </p:txBody>
      </p:sp>
      <p:sp>
        <p:nvSpPr>
          <p:cNvPr id="4" name="Text Placeholder 3"/>
          <p:cNvSpPr>
            <a:spLocks noGrp="1"/>
          </p:cNvSpPr>
          <p:nvPr>
            <p:ph type="body" sz="half" idx="2"/>
          </p:nvPr>
        </p:nvSpPr>
        <p:spPr>
          <a:xfrm>
            <a:off x="457200" y="1600200"/>
            <a:ext cx="2139696" cy="3182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smtClean="0"/>
              <a:t>Click to edit Master text styles</a:t>
            </a:r>
          </a:p>
        </p:txBody>
      </p:sp>
      <p:sp>
        <p:nvSpPr>
          <p:cNvPr id="5" name="Date Placeholder 4"/>
          <p:cNvSpPr>
            <a:spLocks noGrp="1"/>
          </p:cNvSpPr>
          <p:nvPr>
            <p:ph type="dt" sz="half" idx="10"/>
          </p:nvPr>
        </p:nvSpPr>
        <p:spPr/>
        <p:txBody>
          <a:bodyPr/>
          <a:lstStyle/>
          <a:p>
            <a:fld id="{DFAF97C2-574F-3F4E-AB49-7C77BF434B73}" type="datetimeFigureOut">
              <a:rPr lang="en-US" smtClean="0"/>
              <a:t>05/03/19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B9935A1-042A-454B-958B-920FF8AC537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4" name="Date Placeholder 3"/>
          <p:cNvSpPr>
            <a:spLocks noGrp="1"/>
          </p:cNvSpPr>
          <p:nvPr>
            <p:ph type="dt" sz="half" idx="10"/>
          </p:nvPr>
        </p:nvSpPr>
        <p:spPr/>
        <p:txBody>
          <a:bodyPr/>
          <a:lstStyle/>
          <a:p>
            <a:fld id="{DFAF97C2-574F-3F4E-AB49-7C77BF434B73}" type="datetimeFigureOut">
              <a:rPr lang="en-US" smtClean="0"/>
              <a:t>05/03/19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9935A1-042A-454B-958B-920FF8AC537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s-ES_tradnl" smtClean="0"/>
              <a:t>Click to edit Master title style</a:t>
            </a:r>
            <a:endParaRPr lang="en-US" dirty="0"/>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dirty="0"/>
          </a:p>
        </p:txBody>
      </p:sp>
      <p:sp>
        <p:nvSpPr>
          <p:cNvPr id="4" name="Date Placeholder 3"/>
          <p:cNvSpPr>
            <a:spLocks noGrp="1"/>
          </p:cNvSpPr>
          <p:nvPr>
            <p:ph type="dt" sz="half" idx="10"/>
          </p:nvPr>
        </p:nvSpPr>
        <p:spPr/>
        <p:txBody>
          <a:bodyPr/>
          <a:lstStyle/>
          <a:p>
            <a:fld id="{DFAF97C2-574F-3F4E-AB49-7C77BF434B73}" type="datetimeFigureOut">
              <a:rPr lang="en-US" smtClean="0"/>
              <a:t>05/03/19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B9935A1-042A-454B-958B-920FF8AC537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es-ES_tradnl" smtClean="0"/>
              <a:t>Click to edit Master title style</a:t>
            </a:r>
            <a:endParaRPr lang="en-US" dirty="0"/>
          </a:p>
        </p:txBody>
      </p:sp>
      <p:sp>
        <p:nvSpPr>
          <p:cNvPr id="3" name="Text Placeholder 2"/>
          <p:cNvSpPr>
            <a:spLocks noGrp="1"/>
          </p:cNvSpPr>
          <p:nvPr>
            <p:ph type="body" idx="1"/>
          </p:nvPr>
        </p:nvSpPr>
        <p:spPr>
          <a:xfrm>
            <a:off x="457200" y="1200150"/>
            <a:ext cx="8229600" cy="3657600"/>
          </a:xfrm>
          <a:prstGeom prst="rect">
            <a:avLst/>
          </a:prstGeom>
        </p:spPr>
        <p:txBody>
          <a:bodyPr vert="horz" lIns="91440" tIns="45720" rIns="91440" bIns="45720" rtlCol="0">
            <a:normAutofit/>
          </a:bodyPr>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dirty="0"/>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3716"/>
            <a:ext cx="2895600" cy="246888"/>
          </a:xfrm>
          <a:prstGeom prst="rect">
            <a:avLst/>
          </a:prstGeom>
        </p:spPr>
        <p:txBody>
          <a:bodyPr vert="horz" lIns="91440" tIns="45720" rIns="91440" bIns="45720" rtlCol="0" anchor="ctr"/>
          <a:lstStyle>
            <a:lvl1pPr algn="l">
              <a:defRPr sz="1200">
                <a:solidFill>
                  <a:srgbClr val="FFFFFF"/>
                </a:solidFill>
              </a:defRPr>
            </a:lvl1pPr>
          </a:lstStyle>
          <a:p>
            <a:fld id="{DFAF97C2-574F-3F4E-AB49-7C77BF434B73}" type="datetimeFigureOut">
              <a:rPr lang="en-US" smtClean="0"/>
              <a:t>05/03/19</a:t>
            </a:fld>
            <a:endParaRPr lang="en-US"/>
          </a:p>
        </p:txBody>
      </p:sp>
      <p:sp>
        <p:nvSpPr>
          <p:cNvPr id="5" name="Footer Placeholder 4"/>
          <p:cNvSpPr>
            <a:spLocks noGrp="1"/>
          </p:cNvSpPr>
          <p:nvPr>
            <p:ph type="ftr" sz="quarter" idx="3"/>
          </p:nvPr>
        </p:nvSpPr>
        <p:spPr>
          <a:xfrm>
            <a:off x="3429000" y="13716"/>
            <a:ext cx="4114800" cy="246888"/>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3716"/>
            <a:ext cx="1066800" cy="246888"/>
          </a:xfrm>
          <a:prstGeom prst="rect">
            <a:avLst/>
          </a:prstGeom>
        </p:spPr>
        <p:txBody>
          <a:bodyPr vert="horz" lIns="91440" tIns="45720" rIns="91440" bIns="45720" rtlCol="0" anchor="ctr"/>
          <a:lstStyle>
            <a:lvl1pPr algn="l">
              <a:defRPr sz="1400" b="1">
                <a:solidFill>
                  <a:srgbClr val="FFFFFF"/>
                </a:solidFill>
              </a:defRPr>
            </a:lvl1pPr>
          </a:lstStyle>
          <a:p>
            <a:fld id="{EB9935A1-042A-454B-958B-920FF8AC537E}"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79784"/>
            <a:ext cx="7772400" cy="1102519"/>
          </a:xfrm>
        </p:spPr>
        <p:txBody>
          <a:bodyPr>
            <a:noAutofit/>
          </a:bodyPr>
          <a:lstStyle/>
          <a:p>
            <a:pPr algn="just"/>
            <a:r>
              <a:rPr lang="de-DE" sz="2000" dirty="0" smtClean="0">
                <a:solidFill>
                  <a:schemeClr val="tx2"/>
                </a:solidFill>
                <a:latin typeface="Arial"/>
                <a:cs typeface="Arial"/>
              </a:rPr>
              <a:t>ANALISIS DEL PROCESO DIAGNÓSTICO DE CANCER DE PULMÓN EN EL HOSPITAL DE JEREZ DE LA FRONTERA</a:t>
            </a:r>
            <a:br>
              <a:rPr lang="de-DE" sz="2000" dirty="0" smtClean="0">
                <a:solidFill>
                  <a:schemeClr val="tx2"/>
                </a:solidFill>
                <a:latin typeface="Arial"/>
                <a:cs typeface="Arial"/>
              </a:rPr>
            </a:br>
            <a:r>
              <a:rPr lang="de-DE" sz="1100" dirty="0" err="1" smtClean="0">
                <a:solidFill>
                  <a:schemeClr val="tx2"/>
                </a:solidFill>
                <a:latin typeface="Arial"/>
                <a:cs typeface="Arial"/>
              </a:rPr>
              <a:t>Autores</a:t>
            </a:r>
            <a:r>
              <a:rPr lang="de-DE" sz="2000" dirty="0" smtClean="0">
                <a:solidFill>
                  <a:schemeClr val="tx2"/>
                </a:solidFill>
                <a:latin typeface="Arial"/>
                <a:cs typeface="Arial"/>
              </a:rPr>
              <a:t>: </a:t>
            </a:r>
            <a:r>
              <a:rPr lang="de-DE" sz="1050" dirty="0" err="1" smtClean="0">
                <a:solidFill>
                  <a:schemeClr val="tx2"/>
                </a:solidFill>
                <a:latin typeface="Arial"/>
                <a:cs typeface="Arial"/>
              </a:rPr>
              <a:t>Dres</a:t>
            </a:r>
            <a:r>
              <a:rPr lang="de-DE" sz="1050" dirty="0" smtClean="0">
                <a:solidFill>
                  <a:schemeClr val="tx2"/>
                </a:solidFill>
                <a:latin typeface="Arial"/>
                <a:cs typeface="Arial"/>
              </a:rPr>
              <a:t>. </a:t>
            </a:r>
            <a:r>
              <a:rPr lang="es-ES_tradnl" sz="800" dirty="0" smtClean="0"/>
              <a:t>García Jiménez J Domingo</a:t>
            </a:r>
            <a:r>
              <a:rPr lang="es-ES_tradnl" sz="2000" dirty="0" smtClean="0"/>
              <a:t>, </a:t>
            </a:r>
            <a:r>
              <a:rPr lang="es-ES_tradnl" sz="900" dirty="0" smtClean="0"/>
              <a:t>Cabeza Serrano A, Gonz</a:t>
            </a:r>
            <a:r>
              <a:rPr lang="es-ES_tradnl" sz="900" dirty="0" smtClean="0"/>
              <a:t>á</a:t>
            </a:r>
            <a:r>
              <a:rPr lang="es-ES_tradnl" sz="900" dirty="0" smtClean="0"/>
              <a:t>lez P</a:t>
            </a:r>
            <a:r>
              <a:rPr lang="es-ES_tradnl" sz="900" dirty="0" smtClean="0"/>
              <a:t>é</a:t>
            </a:r>
            <a:r>
              <a:rPr lang="es-ES_tradnl" sz="900" dirty="0" smtClean="0"/>
              <a:t>rez c,</a:t>
            </a:r>
            <a:r>
              <a:rPr lang="es-ES_tradnl" sz="900" dirty="0"/>
              <a:t> </a:t>
            </a:r>
            <a:r>
              <a:rPr lang="es-ES_tradnl" sz="900" dirty="0" smtClean="0"/>
              <a:t>De </a:t>
            </a:r>
            <a:r>
              <a:rPr lang="es-ES_tradnl" sz="900" dirty="0"/>
              <a:t>La Cruz Castro</a:t>
            </a:r>
            <a:r>
              <a:rPr lang="es-ES_tradnl" sz="900" dirty="0"/>
              <a:t> </a:t>
            </a:r>
            <a:r>
              <a:rPr lang="es-ES_tradnl" sz="900" dirty="0" smtClean="0"/>
              <a:t>n, </a:t>
            </a:r>
            <a:r>
              <a:rPr lang="es-ES_tradnl" sz="900" dirty="0"/>
              <a:t>Rodríguez </a:t>
            </a:r>
            <a:r>
              <a:rPr lang="es-ES_tradnl" sz="900" dirty="0" smtClean="0"/>
              <a:t>Fernández </a:t>
            </a:r>
            <a:r>
              <a:rPr lang="es-ES_tradnl" sz="900" dirty="0" err="1" smtClean="0"/>
              <a:t>jc</a:t>
            </a:r>
            <a:r>
              <a:rPr lang="es-ES_tradnl" sz="900" dirty="0" smtClean="0"/>
              <a:t>, Cabrera </a:t>
            </a:r>
            <a:r>
              <a:rPr lang="es-ES_tradnl" sz="900" dirty="0" err="1"/>
              <a:t>Galan</a:t>
            </a:r>
            <a:r>
              <a:rPr lang="es-ES_tradnl" sz="900" dirty="0"/>
              <a:t> </a:t>
            </a:r>
            <a:r>
              <a:rPr lang="es-ES_tradnl" sz="900" dirty="0" smtClean="0"/>
              <a:t>c,</a:t>
            </a:r>
            <a:r>
              <a:rPr lang="es-ES_tradnl" sz="900" dirty="0"/>
              <a:t> </a:t>
            </a:r>
            <a:r>
              <a:rPr lang="es-ES_tradnl" sz="900" dirty="0" smtClean="0"/>
              <a:t>Cortes </a:t>
            </a:r>
            <a:r>
              <a:rPr lang="es-ES_tradnl" sz="900" dirty="0"/>
              <a:t>Caballero</a:t>
            </a:r>
            <a:r>
              <a:rPr lang="es-ES_tradnl" sz="900" dirty="0"/>
              <a:t> </a:t>
            </a:r>
            <a:r>
              <a:rPr lang="es-ES_tradnl" sz="900" dirty="0" smtClean="0"/>
              <a:t>a, García Cuesta a,  </a:t>
            </a:r>
            <a:r>
              <a:rPr lang="es-ES_tradnl" sz="900" dirty="0"/>
              <a:t>Soto </a:t>
            </a:r>
            <a:r>
              <a:rPr lang="es-ES_tradnl" sz="900" dirty="0" smtClean="0"/>
              <a:t>Campos JG, </a:t>
            </a:r>
            <a:r>
              <a:rPr lang="es-ES_tradnl" sz="900" dirty="0" err="1"/>
              <a:t>Perez</a:t>
            </a:r>
            <a:r>
              <a:rPr lang="es-ES_tradnl" sz="900" dirty="0"/>
              <a:t> </a:t>
            </a:r>
            <a:r>
              <a:rPr lang="es-ES_tradnl" sz="900" dirty="0" smtClean="0"/>
              <a:t>Grimaldi f.</a:t>
            </a:r>
            <a:r>
              <a:rPr lang="es-ES_tradnl" sz="900" dirty="0"/>
              <a:t> </a:t>
            </a:r>
            <a:r>
              <a:rPr lang="es-ES_tradnl" sz="900" dirty="0" smtClean="0"/>
              <a:t/>
            </a:r>
            <a:br>
              <a:rPr lang="es-ES_tradnl" sz="900" dirty="0" smtClean="0"/>
            </a:br>
            <a:r>
              <a:rPr lang="es-ES_tradnl" sz="900" dirty="0" smtClean="0"/>
              <a:t>UGC </a:t>
            </a:r>
            <a:r>
              <a:rPr lang="es-ES_tradnl" sz="900" dirty="0"/>
              <a:t>Neumología. Hospital Universitario de Jerez de la Frontera</a:t>
            </a:r>
            <a:r>
              <a:rPr lang="es-ES_tradnl" sz="900" dirty="0"/>
              <a:t> </a:t>
            </a:r>
            <a:r>
              <a:rPr lang="es-ES_tradnl" sz="900" dirty="0" smtClean="0"/>
              <a:t> </a:t>
            </a:r>
            <a:r>
              <a:rPr lang="es-ES_tradnl" sz="2000" dirty="0" smtClean="0"/>
              <a:t>   </a:t>
            </a:r>
            <a:r>
              <a:rPr lang="de-DE" sz="2000" dirty="0" smtClean="0">
                <a:solidFill>
                  <a:schemeClr val="accent3"/>
                </a:solidFill>
                <a:latin typeface="Arial"/>
                <a:cs typeface="Arial"/>
              </a:rPr>
              <a:t/>
            </a:r>
            <a:br>
              <a:rPr lang="de-DE" sz="2000" dirty="0" smtClean="0">
                <a:solidFill>
                  <a:schemeClr val="accent3"/>
                </a:solidFill>
                <a:latin typeface="Arial"/>
                <a:cs typeface="Arial"/>
              </a:rPr>
            </a:br>
            <a:endParaRPr lang="en-US" sz="2000" dirty="0">
              <a:solidFill>
                <a:schemeClr val="accent3"/>
              </a:solidFill>
              <a:latin typeface="Arial"/>
              <a:cs typeface="Arial"/>
            </a:endParaRPr>
          </a:p>
        </p:txBody>
      </p:sp>
      <p:sp>
        <p:nvSpPr>
          <p:cNvPr id="3" name="Subtitle 2"/>
          <p:cNvSpPr>
            <a:spLocks noGrp="1"/>
          </p:cNvSpPr>
          <p:nvPr>
            <p:ph type="subTitle" idx="1"/>
          </p:nvPr>
        </p:nvSpPr>
        <p:spPr>
          <a:xfrm>
            <a:off x="0" y="1396431"/>
            <a:ext cx="4739625" cy="1314450"/>
          </a:xfrm>
        </p:spPr>
        <p:txBody>
          <a:bodyPr>
            <a:normAutofit fontScale="32500" lnSpcReduction="20000"/>
          </a:bodyPr>
          <a:lstStyle/>
          <a:p>
            <a:pPr algn="just"/>
            <a:r>
              <a:rPr lang="es-ES" dirty="0" smtClean="0">
                <a:latin typeface="Arial"/>
                <a:cs typeface="Arial"/>
              </a:rPr>
              <a:t>				</a:t>
            </a:r>
            <a:r>
              <a:rPr lang="es-ES" dirty="0" smtClean="0">
                <a:solidFill>
                  <a:schemeClr val="accent1"/>
                </a:solidFill>
                <a:latin typeface="Arial"/>
                <a:cs typeface="Arial"/>
              </a:rPr>
              <a:t>	</a:t>
            </a:r>
            <a:r>
              <a:rPr lang="es-ES" dirty="0" smtClean="0">
                <a:solidFill>
                  <a:schemeClr val="accent6"/>
                </a:solidFill>
                <a:latin typeface="Arial"/>
                <a:cs typeface="Arial"/>
              </a:rPr>
              <a:t>Introducción</a:t>
            </a:r>
            <a:r>
              <a:rPr lang="es-ES" dirty="0">
                <a:solidFill>
                  <a:schemeClr val="accent6"/>
                </a:solidFill>
                <a:latin typeface="Arial"/>
                <a:cs typeface="Arial"/>
              </a:rPr>
              <a:t>/Objetivo</a:t>
            </a:r>
            <a:endParaRPr lang="es-ES_tradnl" dirty="0">
              <a:solidFill>
                <a:schemeClr val="accent6"/>
              </a:solidFill>
              <a:latin typeface="Arial"/>
              <a:cs typeface="Arial"/>
            </a:endParaRPr>
          </a:p>
          <a:p>
            <a:pPr algn="just"/>
            <a:r>
              <a:rPr lang="es-ES" dirty="0">
                <a:solidFill>
                  <a:schemeClr val="accent1"/>
                </a:solidFill>
                <a:latin typeface="Arial"/>
                <a:cs typeface="Arial"/>
              </a:rPr>
              <a:t>Una revisión actualizada de los datos epidemiológicos pone de manifiesto que el Cáncer de pulmón (CP) sigue siendo la primera causa de muerte por cáncer a nivel mundial, y permite comprobar que si bien en España la mortalidad por esta causa está disminuyendo desde hace algunos años en los hombres, tanto la incidencia como la mortalidad siguen su tendencia creciente en las mujeres. En España, el CP es responsable de 50.800 muertes al año y de 63.400 nuevos casos diagnosticados. En Andalucía podemos hablar de una cifra estimada de 3.850 nuevos casos por año y una mortalidad anual de 3.570 pacientes. Nuestro objetivo ha sido analizar los tiempos diagnósticos de la casuística de CP en el área de Neumología de nuestro hospital. En PAI CP se recogen los indicadores de calidad que deberían ser los idóneos para una atención óptima.</a:t>
            </a:r>
            <a:r>
              <a:rPr lang="es-ES_tradnl" dirty="0" smtClean="0">
                <a:solidFill>
                  <a:schemeClr val="accent1"/>
                </a:solidFill>
                <a:effectLst/>
                <a:latin typeface="Arial"/>
                <a:cs typeface="Arial"/>
              </a:rPr>
              <a:t> </a:t>
            </a:r>
            <a:endParaRPr lang="en-US" dirty="0">
              <a:solidFill>
                <a:schemeClr val="accent1"/>
              </a:solidFill>
              <a:latin typeface="Arial"/>
              <a:cs typeface="Arial"/>
            </a:endParaRPr>
          </a:p>
        </p:txBody>
      </p:sp>
      <p:sp>
        <p:nvSpPr>
          <p:cNvPr id="4" name="TextBox 3"/>
          <p:cNvSpPr txBox="1"/>
          <p:nvPr/>
        </p:nvSpPr>
        <p:spPr>
          <a:xfrm>
            <a:off x="5335626" y="1418717"/>
            <a:ext cx="2980004" cy="1231106"/>
          </a:xfrm>
          <a:prstGeom prst="rect">
            <a:avLst/>
          </a:prstGeom>
          <a:noFill/>
        </p:spPr>
        <p:txBody>
          <a:bodyPr wrap="square" rtlCol="0">
            <a:spAutoFit/>
          </a:bodyPr>
          <a:lstStyle/>
          <a:p>
            <a:pPr algn="ctr"/>
            <a:r>
              <a:rPr lang="es-ES" sz="800" dirty="0">
                <a:solidFill>
                  <a:schemeClr val="accent6"/>
                </a:solidFill>
                <a:latin typeface="Arial"/>
                <a:cs typeface="Arial"/>
              </a:rPr>
              <a:t>Material y método.</a:t>
            </a:r>
            <a:endParaRPr lang="es-ES_tradnl" sz="800" dirty="0">
              <a:solidFill>
                <a:schemeClr val="accent6"/>
              </a:solidFill>
              <a:latin typeface="Arial"/>
              <a:cs typeface="Arial"/>
            </a:endParaRPr>
          </a:p>
          <a:p>
            <a:pPr algn="just"/>
            <a:r>
              <a:rPr lang="es-ES" sz="800" dirty="0">
                <a:solidFill>
                  <a:schemeClr val="accent1"/>
                </a:solidFill>
                <a:latin typeface="Arial"/>
                <a:cs typeface="Arial"/>
              </a:rPr>
              <a:t>Se ha recogido de forma consecutiva los datos de los pacientes valorados, de alguna forma, por la unidad de Neumología con sospecha de cáncer de pulmón durante el año 2018. Se ha realizado análisis descriptivo de los mismos y de los tiempos de atención mediante el paquete estadístico SPSS25</a:t>
            </a:r>
            <a:endParaRPr lang="es-ES_tradnl" sz="800" dirty="0">
              <a:solidFill>
                <a:schemeClr val="accent1"/>
              </a:solidFill>
              <a:latin typeface="Arial"/>
              <a:cs typeface="Arial"/>
            </a:endParaRPr>
          </a:p>
          <a:p>
            <a:endParaRPr lang="en-US" dirty="0"/>
          </a:p>
        </p:txBody>
      </p:sp>
      <p:sp>
        <p:nvSpPr>
          <p:cNvPr id="5" name="TextBox 4"/>
          <p:cNvSpPr txBox="1"/>
          <p:nvPr/>
        </p:nvSpPr>
        <p:spPr>
          <a:xfrm>
            <a:off x="5455887" y="3856839"/>
            <a:ext cx="3002313" cy="1292662"/>
          </a:xfrm>
          <a:prstGeom prst="rect">
            <a:avLst/>
          </a:prstGeom>
          <a:noFill/>
        </p:spPr>
        <p:txBody>
          <a:bodyPr wrap="square" rtlCol="0">
            <a:spAutoFit/>
          </a:bodyPr>
          <a:lstStyle/>
          <a:p>
            <a:r>
              <a:rPr lang="es-ES" sz="1000" dirty="0">
                <a:solidFill>
                  <a:schemeClr val="accent6"/>
                </a:solidFill>
                <a:latin typeface="Arial"/>
                <a:cs typeface="Arial"/>
              </a:rPr>
              <a:t>Conclusiones</a:t>
            </a:r>
            <a:r>
              <a:rPr lang="es-ES" sz="1000" dirty="0">
                <a:latin typeface="Arial"/>
                <a:cs typeface="Arial"/>
              </a:rPr>
              <a:t> </a:t>
            </a:r>
            <a:endParaRPr lang="es-ES_tradnl" sz="1000" dirty="0">
              <a:latin typeface="Arial"/>
              <a:cs typeface="Arial"/>
            </a:endParaRPr>
          </a:p>
          <a:p>
            <a:pPr marL="171450" indent="-171450" algn="just">
              <a:buFont typeface="Arial"/>
              <a:buChar char="•"/>
            </a:pPr>
            <a:r>
              <a:rPr lang="es-ES" sz="1000" dirty="0">
                <a:solidFill>
                  <a:srgbClr val="4F81BD"/>
                </a:solidFill>
                <a:latin typeface="Arial"/>
                <a:cs typeface="Arial"/>
              </a:rPr>
              <a:t>Los tiempos analizados exceden en algunos casos los recomendados en PAI </a:t>
            </a:r>
            <a:r>
              <a:rPr lang="es-ES" sz="1000" dirty="0" smtClean="0">
                <a:solidFill>
                  <a:srgbClr val="4F81BD"/>
                </a:solidFill>
                <a:latin typeface="Arial"/>
                <a:cs typeface="Arial"/>
              </a:rPr>
              <a:t>CP</a:t>
            </a:r>
            <a:endParaRPr lang="es-ES_tradnl" sz="1000" dirty="0" smtClean="0">
              <a:solidFill>
                <a:srgbClr val="4F81BD"/>
              </a:solidFill>
              <a:latin typeface="Arial"/>
              <a:cs typeface="Arial"/>
            </a:endParaRPr>
          </a:p>
          <a:p>
            <a:pPr marL="171450" indent="-171450" algn="just">
              <a:buFont typeface="Arial"/>
              <a:buChar char="•"/>
            </a:pPr>
            <a:r>
              <a:rPr lang="es-ES" sz="1000" dirty="0" smtClean="0">
                <a:solidFill>
                  <a:srgbClr val="4F81BD"/>
                </a:solidFill>
                <a:latin typeface="Arial"/>
                <a:cs typeface="Arial"/>
              </a:rPr>
              <a:t>El </a:t>
            </a:r>
            <a:r>
              <a:rPr lang="es-ES" sz="1000" dirty="0">
                <a:solidFill>
                  <a:srgbClr val="4F81BD"/>
                </a:solidFill>
                <a:latin typeface="Arial"/>
                <a:cs typeface="Arial"/>
              </a:rPr>
              <a:t>diagnóstico se realiza en </a:t>
            </a:r>
            <a:r>
              <a:rPr lang="es-ES" sz="1000" dirty="0" err="1">
                <a:solidFill>
                  <a:srgbClr val="4F81BD"/>
                </a:solidFill>
                <a:latin typeface="Arial"/>
                <a:cs typeface="Arial"/>
              </a:rPr>
              <a:t>estadíos</a:t>
            </a:r>
            <a:r>
              <a:rPr lang="es-ES" sz="1000" dirty="0">
                <a:solidFill>
                  <a:srgbClr val="4F81BD"/>
                </a:solidFill>
                <a:latin typeface="Arial"/>
                <a:cs typeface="Arial"/>
              </a:rPr>
              <a:t> tardíos.</a:t>
            </a:r>
            <a:endParaRPr lang="es-ES_tradnl" sz="1000" dirty="0">
              <a:solidFill>
                <a:srgbClr val="4F81BD"/>
              </a:solidFill>
              <a:latin typeface="Arial"/>
              <a:cs typeface="Arial"/>
            </a:endParaRPr>
          </a:p>
          <a:p>
            <a:pPr marL="171450" indent="-171450" algn="just">
              <a:buFont typeface="Arial"/>
              <a:buChar char="•"/>
            </a:pPr>
            <a:r>
              <a:rPr lang="es-ES" sz="1000" dirty="0">
                <a:solidFill>
                  <a:srgbClr val="4F81BD"/>
                </a:solidFill>
                <a:latin typeface="Arial"/>
                <a:cs typeface="Arial"/>
              </a:rPr>
              <a:t>El uso de ecografía para la obtención de muestras ahorra pruebas añadidas y tiempo.</a:t>
            </a:r>
            <a:endParaRPr lang="es-ES_tradnl" sz="1000" dirty="0">
              <a:solidFill>
                <a:srgbClr val="4F81BD"/>
              </a:solidFill>
              <a:latin typeface="Arial"/>
              <a:cs typeface="Arial"/>
            </a:endParaRPr>
          </a:p>
          <a:p>
            <a:endParaRPr lang="en-US" dirty="0"/>
          </a:p>
        </p:txBody>
      </p:sp>
      <p:pic>
        <p:nvPicPr>
          <p:cNvPr id="7" name="Picture 6" descr="cartelcongreso1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732283" cy="1078361"/>
          </a:xfrm>
          <a:prstGeom prst="rect">
            <a:avLst/>
          </a:prstGeom>
        </p:spPr>
      </p:pic>
      <p:pic>
        <p:nvPicPr>
          <p:cNvPr id="8" name="Picture 7" descr="cartelcongreso19.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1717" y="-15790"/>
            <a:ext cx="732283" cy="1094151"/>
          </a:xfrm>
          <a:prstGeom prst="rect">
            <a:avLst/>
          </a:prstGeom>
        </p:spPr>
      </p:pic>
      <p:sp>
        <p:nvSpPr>
          <p:cNvPr id="10" name="Rectangle 9"/>
          <p:cNvSpPr/>
          <p:nvPr/>
        </p:nvSpPr>
        <p:spPr>
          <a:xfrm>
            <a:off x="152675" y="2722021"/>
            <a:ext cx="4572000" cy="1815882"/>
          </a:xfrm>
          <a:prstGeom prst="rect">
            <a:avLst/>
          </a:prstGeom>
        </p:spPr>
        <p:txBody>
          <a:bodyPr>
            <a:spAutoFit/>
          </a:bodyPr>
          <a:lstStyle/>
          <a:p>
            <a:r>
              <a:rPr lang="es-ES" sz="800" dirty="0">
                <a:solidFill>
                  <a:schemeClr val="accent6"/>
                </a:solidFill>
              </a:rPr>
              <a:t>Resultados</a:t>
            </a:r>
            <a:endParaRPr lang="es-ES_tradnl" sz="800" dirty="0">
              <a:solidFill>
                <a:schemeClr val="accent6"/>
              </a:solidFill>
            </a:endParaRPr>
          </a:p>
          <a:p>
            <a:pPr marL="171450" indent="-171450">
              <a:buFont typeface="Arial"/>
              <a:buChar char="•"/>
            </a:pPr>
            <a:r>
              <a:rPr lang="es-ES" sz="800" dirty="0"/>
              <a:t>Hemos registrado 102 pacientes durante los 12 meses de 2018, recogiendo los datos del proceso diagnóstico de los mismos. La edad media fue de 66, mediana de 66 y con un rango de 30 a 87 años. </a:t>
            </a:r>
            <a:endParaRPr lang="es-ES" sz="800" dirty="0" smtClean="0"/>
          </a:p>
          <a:p>
            <a:pPr marL="171450" indent="-171450">
              <a:buFont typeface="Arial"/>
              <a:buChar char="•"/>
            </a:pPr>
            <a:r>
              <a:rPr lang="es-ES" sz="800" dirty="0" smtClean="0"/>
              <a:t>Con </a:t>
            </a:r>
            <a:r>
              <a:rPr lang="es-ES" sz="800" dirty="0"/>
              <a:t>respecto al género, el 85% fueron varones y 15 % mujeres. </a:t>
            </a:r>
            <a:endParaRPr lang="es-ES" sz="800" dirty="0" smtClean="0"/>
          </a:p>
          <a:p>
            <a:pPr marL="171450" indent="-171450">
              <a:buFont typeface="Arial"/>
              <a:buChar char="•"/>
            </a:pPr>
            <a:r>
              <a:rPr lang="es-ES" sz="800" dirty="0" smtClean="0"/>
              <a:t>Al </a:t>
            </a:r>
            <a:r>
              <a:rPr lang="es-ES" sz="800" dirty="0"/>
              <a:t>analizar los tiempos se objetivó que desde el inicio de la clínica hasta el día la consulta de neumología pasaron una media de 49 días, con una mediana de 22. </a:t>
            </a:r>
            <a:endParaRPr lang="es-ES" sz="800" dirty="0" smtClean="0"/>
          </a:p>
          <a:p>
            <a:pPr marL="171450" indent="-171450">
              <a:buFont typeface="Arial"/>
              <a:buChar char="•"/>
            </a:pPr>
            <a:r>
              <a:rPr lang="es-ES" sz="800" dirty="0" smtClean="0"/>
              <a:t>El </a:t>
            </a:r>
            <a:r>
              <a:rPr lang="es-ES" sz="800" dirty="0"/>
              <a:t>TAC de tórax fue realizado a los 12 días de media tras valoración neumológica, con una mediana de 4 días. El 24 % ya acudió con TAC realizado. </a:t>
            </a:r>
            <a:endParaRPr lang="es-ES" sz="800" dirty="0" smtClean="0"/>
          </a:p>
          <a:p>
            <a:pPr marL="171450" indent="-171450">
              <a:buFont typeface="Arial"/>
              <a:buChar char="•"/>
            </a:pPr>
            <a:r>
              <a:rPr lang="es-ES" sz="800" dirty="0" smtClean="0"/>
              <a:t>Desde </a:t>
            </a:r>
            <a:r>
              <a:rPr lang="es-ES" sz="800" dirty="0"/>
              <a:t>esa primera consulta hasta la realización de alguna técnica neumológica se obtuvo una media de 13 días y mediana de 7. </a:t>
            </a:r>
            <a:endParaRPr lang="es-ES" sz="800" dirty="0" smtClean="0"/>
          </a:p>
          <a:p>
            <a:pPr marL="171450" indent="-171450">
              <a:buFont typeface="Arial"/>
              <a:buChar char="•"/>
            </a:pPr>
            <a:r>
              <a:rPr lang="es-ES" sz="800" dirty="0" smtClean="0"/>
              <a:t>Desde </a:t>
            </a:r>
            <a:r>
              <a:rPr lang="es-ES" sz="800" dirty="0"/>
              <a:t>la realización de la técnica neumológica invasiva hasta la obtención de resultado </a:t>
            </a:r>
            <a:r>
              <a:rPr lang="es-ES" sz="800" dirty="0" err="1"/>
              <a:t>anatomopatológico</a:t>
            </a:r>
            <a:r>
              <a:rPr lang="es-ES" sz="800" dirty="0"/>
              <a:t> pasó una media de 5,5 días y mediana de 3,5 ( es decir el 50% tenía resultado como máximo en ese periodo). </a:t>
            </a:r>
            <a:endParaRPr lang="es-ES_tradnl" sz="800" dirty="0"/>
          </a:p>
        </p:txBody>
      </p:sp>
      <p:sp>
        <p:nvSpPr>
          <p:cNvPr id="11" name="TextBox 10"/>
          <p:cNvSpPr txBox="1"/>
          <p:nvPr/>
        </p:nvSpPr>
        <p:spPr>
          <a:xfrm>
            <a:off x="4906411" y="2649823"/>
            <a:ext cx="3893204" cy="1477327"/>
          </a:xfrm>
          <a:prstGeom prst="rect">
            <a:avLst/>
          </a:prstGeom>
          <a:noFill/>
        </p:spPr>
        <p:txBody>
          <a:bodyPr wrap="square" rtlCol="0">
            <a:spAutoFit/>
          </a:bodyPr>
          <a:lstStyle/>
          <a:p>
            <a:pPr marL="171450" indent="-171450">
              <a:buFont typeface="Arial"/>
              <a:buChar char="•"/>
            </a:pPr>
            <a:r>
              <a:rPr lang="es-ES" sz="800" dirty="0" smtClean="0"/>
              <a:t>Los tipos de cáncer de pulmón se repartieron de la siguiente forma: Adenocarcinoma 41%, Escamoso 29%, células pequeñas 16%, carcinoide 4% y otros 10%. </a:t>
            </a:r>
          </a:p>
          <a:p>
            <a:pPr marL="171450" indent="-171450">
              <a:buFont typeface="Arial"/>
              <a:buChar char="•"/>
            </a:pPr>
            <a:r>
              <a:rPr lang="es-ES" sz="800" dirty="0" smtClean="0"/>
              <a:t>El </a:t>
            </a:r>
            <a:r>
              <a:rPr lang="es-ES" sz="800" dirty="0" err="1" smtClean="0"/>
              <a:t>estadificación</a:t>
            </a:r>
            <a:r>
              <a:rPr lang="es-ES" sz="800" dirty="0" smtClean="0"/>
              <a:t> previa a su derivación para tratamiento fue como sigue: Estadio IV 55%, Estadio </a:t>
            </a:r>
            <a:r>
              <a:rPr lang="es-ES" sz="800" dirty="0" err="1" smtClean="0"/>
              <a:t>IIIb_c</a:t>
            </a:r>
            <a:r>
              <a:rPr lang="es-ES" sz="800" dirty="0" smtClean="0"/>
              <a:t> 21%, Estadio </a:t>
            </a:r>
            <a:r>
              <a:rPr lang="es-ES" sz="800" dirty="0" err="1" smtClean="0"/>
              <a:t>IIIa</a:t>
            </a:r>
            <a:r>
              <a:rPr lang="es-ES" sz="800" dirty="0" smtClean="0"/>
              <a:t> 8%, Estadio II 4% y estadio I 11% ( no estatificación &lt;1%). </a:t>
            </a:r>
          </a:p>
          <a:p>
            <a:pPr marL="171450" indent="-171450">
              <a:buFont typeface="Arial"/>
              <a:buChar char="•"/>
            </a:pPr>
            <a:r>
              <a:rPr lang="es-ES" sz="800" dirty="0" smtClean="0"/>
              <a:t>El método diagnóstico fue realizado mediante </a:t>
            </a:r>
            <a:r>
              <a:rPr lang="es-ES" sz="800" dirty="0" err="1" smtClean="0"/>
              <a:t>broncoscopia</a:t>
            </a:r>
            <a:r>
              <a:rPr lang="es-ES" sz="800" dirty="0" smtClean="0"/>
              <a:t> en el 56%, EBUS 4%, punción guiada por ecografía 10%, punción guiada por TAC 8%, tras cirugía torácica 12%, punción </a:t>
            </a:r>
            <a:r>
              <a:rPr lang="es-ES" sz="800" dirty="0" err="1" smtClean="0"/>
              <a:t>extratorácica</a:t>
            </a:r>
            <a:r>
              <a:rPr lang="es-ES" sz="800" dirty="0" smtClean="0"/>
              <a:t> 5% y biopsia pleural 5%.</a:t>
            </a:r>
            <a:endParaRPr lang="es-ES_tradnl" sz="800" dirty="0" smtClean="0"/>
          </a:p>
          <a:p>
            <a:endParaRPr lang="en-US" dirty="0"/>
          </a:p>
        </p:txBody>
      </p:sp>
    </p:spTree>
    <p:extLst>
      <p:ext uri="{BB962C8B-B14F-4D97-AF65-F5344CB8AC3E}">
        <p14:creationId xmlns:p14="http://schemas.microsoft.com/office/powerpoint/2010/main" val="326653315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107" y="1143000"/>
            <a:ext cx="4531663" cy="742950"/>
          </a:xfrm>
        </p:spPr>
        <p:txBody>
          <a:bodyPr>
            <a:normAutofit/>
          </a:bodyPr>
          <a:lstStyle/>
          <a:p>
            <a:r>
              <a:rPr lang="en-US" sz="2400" dirty="0" err="1" smtClean="0"/>
              <a:t>M</a:t>
            </a:r>
            <a:r>
              <a:rPr lang="en-US" sz="2400" dirty="0" err="1" smtClean="0"/>
              <a:t>étodo</a:t>
            </a:r>
            <a:r>
              <a:rPr lang="en-US" sz="2400" dirty="0" smtClean="0"/>
              <a:t> </a:t>
            </a:r>
            <a:r>
              <a:rPr lang="en-US" sz="2400" dirty="0" err="1" smtClean="0"/>
              <a:t>diagnóstico</a:t>
            </a:r>
            <a:endParaRPr lang="en-US" sz="2400" dirty="0"/>
          </a:p>
        </p:txBody>
      </p:sp>
      <p:pic>
        <p:nvPicPr>
          <p:cNvPr id="6" name="Imagen 1"/>
          <p:cNvPicPr>
            <a:picLocks noGrp="1"/>
          </p:cNvPicPr>
          <p:nvPr>
            <p:ph idx="1"/>
          </p:nvPr>
        </p:nvPicPr>
        <p:blipFill>
          <a:blip r:embed="rId2">
            <a:extLst>
              <a:ext uri="{28A0092B-C50C-407E-A947-70E740481C1C}">
                <a14:useLocalDpi xmlns:a14="http://schemas.microsoft.com/office/drawing/2010/main" val="0"/>
              </a:ext>
            </a:extLst>
          </a:blip>
          <a:srcRect t="12253" b="12253"/>
          <a:stretch>
            <a:fillRect/>
          </a:stretch>
        </p:blipFill>
        <p:spPr bwMode="auto">
          <a:xfrm>
            <a:off x="457200" y="2172258"/>
            <a:ext cx="4067523" cy="2685491"/>
          </a:xfrm>
          <a:prstGeom prst="rect">
            <a:avLst/>
          </a:prstGeom>
          <a:noFill/>
          <a:ln>
            <a:noFill/>
          </a:ln>
        </p:spPr>
      </p:pic>
      <p:sp>
        <p:nvSpPr>
          <p:cNvPr id="7" name="Title 1"/>
          <p:cNvSpPr txBox="1">
            <a:spLocks/>
          </p:cNvSpPr>
          <p:nvPr/>
        </p:nvSpPr>
        <p:spPr>
          <a:xfrm>
            <a:off x="4864770" y="1143000"/>
            <a:ext cx="3704053" cy="74295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en-US" sz="2400" dirty="0" err="1" smtClean="0"/>
              <a:t>Esta</a:t>
            </a:r>
            <a:r>
              <a:rPr lang="en-US" sz="2400" dirty="0" err="1" smtClean="0"/>
              <a:t>díos</a:t>
            </a:r>
            <a:r>
              <a:rPr lang="en-US" sz="2400" dirty="0" smtClean="0"/>
              <a:t> </a:t>
            </a:r>
            <a:r>
              <a:rPr lang="en-US" sz="2400" dirty="0" err="1" smtClean="0"/>
              <a:t>diagnósticos</a:t>
            </a:r>
            <a:endParaRPr lang="en-US" sz="2400" dirty="0"/>
          </a:p>
        </p:txBody>
      </p:sp>
      <p:pic>
        <p:nvPicPr>
          <p:cNvPr id="8" name="Content Placeholder 9"/>
          <p:cNvPicPr>
            <a:picLocks noChangeAspect="1"/>
          </p:cNvPicPr>
          <p:nvPr/>
        </p:nvPicPr>
        <p:blipFill>
          <a:blip r:embed="rId3"/>
          <a:srcRect l="-16250" r="-16250"/>
          <a:stretch>
            <a:fillRect/>
          </a:stretch>
        </p:blipFill>
        <p:spPr>
          <a:xfrm>
            <a:off x="4197730" y="2172258"/>
            <a:ext cx="4865595" cy="2541860"/>
          </a:xfrm>
          <a:prstGeom prst="rect">
            <a:avLst/>
          </a:prstGeom>
        </p:spPr>
      </p:pic>
    </p:spTree>
    <p:extLst>
      <p:ext uri="{BB962C8B-B14F-4D97-AF65-F5344CB8AC3E}">
        <p14:creationId xmlns:p14="http://schemas.microsoft.com/office/powerpoint/2010/main" val="34959212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Clarity.thmx</Template>
  <TotalTime>71</TotalTime>
  <Words>420</Words>
  <Application>Microsoft Macintosh PowerPoint</Application>
  <PresentationFormat>On-screen Show (16:9)</PresentationFormat>
  <Paragraphs>21</Paragraphs>
  <Slides>2</Slides>
  <Notes>0</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Clarity</vt:lpstr>
      <vt:lpstr>ANALISIS DEL PROCESO DIAGNÓSTICO DE CANCER DE PULMÓN EN EL HOSPITAL DE JEREZ DE LA FRONTERA Autores: Dres. García Jiménez J Domingo, Cabeza Serrano A, González Pérez c, De La Cruz Castro n, Rodríguez Fernández jc, Cabrera Galan c, Cortes Caballero a, García Cuesta a,  Soto Campos JG, Perez Grimaldi f.  UGC Neumología. Hospital Universitario de Jerez de la Frontera      </vt:lpstr>
      <vt:lpstr>Método diagnóstico</vt:lpstr>
    </vt:vector>
  </TitlesOfParts>
  <Manager/>
  <Company>Particular</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Jose Domingo García Jiménez</dc:creator>
  <cp:keywords/>
  <dc:description/>
  <cp:lastModifiedBy>Jose Domingo García Jiménez</cp:lastModifiedBy>
  <cp:revision>10</cp:revision>
  <dcterms:created xsi:type="dcterms:W3CDTF">2019-03-05T16:04:42Z</dcterms:created>
  <dcterms:modified xsi:type="dcterms:W3CDTF">2019-03-05T17:16:10Z</dcterms:modified>
  <cp:category/>
</cp:coreProperties>
</file>