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vier" initials="j" lastIdx="4" clrIdx="0">
    <p:extLst>
      <p:ext uri="{19B8F6BF-5375-455C-9EA6-DF929625EA0E}">
        <p15:presenceInfo xmlns:p15="http://schemas.microsoft.com/office/powerpoint/2012/main" userId="javi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Com\Documents\Mis%20cosas%20de%20R4\NEUMOSUR\P&#243;ster\GRAFICAS_POST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Com\Documents\Mis%20cosas%20de%20R4\NEUMOSUR\P&#243;ster\GRAFICAS_POST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Com\Documents\Mis%20cosas%20de%20R4\NEUMOSUR\P&#243;ster\GRAFICAS_POST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6.0747996715416553E-3"/>
          <c:y val="7.3380209516387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42472685835479074"/>
          <c:y val="3.4515969900320256E-2"/>
          <c:w val="0.56811515874667895"/>
          <c:h val="0.93954190011462879"/>
        </c:manualLayout>
      </c:layout>
      <c:pieChart>
        <c:varyColors val="1"/>
        <c:ser>
          <c:idx val="0"/>
          <c:order val="0"/>
          <c:tx>
            <c:strRef>
              <c:f>Hoja1!$B$10</c:f>
              <c:strCache>
                <c:ptCount val="1"/>
                <c:pt idx="0">
                  <c:v>GRAVEDAD DEL ASMA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A36-4F26-9435-20DDF67BF40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A36-4F26-9435-20DDF67BF40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A36-4F26-9435-20DDF67BF409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A36-4F26-9435-20DDF67BF409}"/>
              </c:ext>
            </c:extLst>
          </c:dPt>
          <c:dLbls>
            <c:dLbl>
              <c:idx val="0"/>
              <c:layout>
                <c:manualLayout>
                  <c:x val="-0.11437027182481578"/>
                  <c:y val="0.1440820914826987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36-4F26-9435-20DDF67BF409}"/>
                </c:ext>
              </c:extLst>
            </c:dLbl>
            <c:dLbl>
              <c:idx val="1"/>
              <c:layout>
                <c:manualLayout>
                  <c:x val="-6.6485979056682104E-2"/>
                  <c:y val="-6.53217385857181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36-4F26-9435-20DDF67BF4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Hoja1!$A$11:$A$14</c:f>
              <c:strCache>
                <c:ptCount val="4"/>
                <c:pt idx="0">
                  <c:v>INTERMITENTE</c:v>
                </c:pt>
                <c:pt idx="1">
                  <c:v>LEVE</c:v>
                </c:pt>
                <c:pt idx="2">
                  <c:v>MODERADA</c:v>
                </c:pt>
                <c:pt idx="3">
                  <c:v>GRAVE</c:v>
                </c:pt>
              </c:strCache>
            </c:strRef>
          </c:cat>
          <c:val>
            <c:numRef>
              <c:f>Hoja1!$B$11:$B$14</c:f>
              <c:numCache>
                <c:formatCode>General</c:formatCode>
                <c:ptCount val="4"/>
                <c:pt idx="0">
                  <c:v>19.600000000000001</c:v>
                </c:pt>
                <c:pt idx="1">
                  <c:v>11.7</c:v>
                </c:pt>
                <c:pt idx="2">
                  <c:v>31.4</c:v>
                </c:pt>
                <c:pt idx="3">
                  <c:v>37.299999999999997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36-4F26-9435-20DDF67BF40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902901546081692E-2"/>
          <c:y val="0.22918986677252326"/>
          <c:w val="0.32138068881192811"/>
          <c:h val="0.37155394379954154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>
                <a:solidFill>
                  <a:schemeClr val="tx1"/>
                </a:solidFill>
              </a:rPr>
              <a:t>SITUACIÓN</a:t>
            </a:r>
            <a:r>
              <a:rPr lang="es-ES" baseline="0">
                <a:solidFill>
                  <a:schemeClr val="tx1"/>
                </a:solidFill>
              </a:rPr>
              <a:t> LABORAL</a:t>
            </a:r>
            <a:endParaRPr lang="es-ES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5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1.9152901575473537E-2"/>
          <c:y val="0.15963135599653827"/>
          <c:w val="0.96169419684905288"/>
          <c:h val="0.652705073952208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TRABAJADORES ACTIVOS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Hoja1!$B$3</c:f>
              <c:strCache>
                <c:ptCount val="1"/>
                <c:pt idx="0">
                  <c:v>SITUACIÓN LABORAL</c:v>
                </c:pt>
              </c:strCache>
            </c:strRef>
          </c:cat>
          <c:val>
            <c:numRef>
              <c:f>Hoja1!$B$4</c:f>
              <c:numCache>
                <c:formatCode>General</c:formatCode>
                <c:ptCount val="1"/>
                <c:pt idx="0">
                  <c:v>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5-40E9-970E-43C43F9E3E28}"/>
            </c:ext>
          </c:extLst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JUBILADOS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Hoja1!$B$3</c:f>
              <c:strCache>
                <c:ptCount val="1"/>
                <c:pt idx="0">
                  <c:v>SITUACIÓN LABORAL</c:v>
                </c:pt>
              </c:strCache>
            </c:strRef>
          </c:cat>
          <c:val>
            <c:numRef>
              <c:f>Hoja1!$B$5</c:f>
              <c:numCache>
                <c:formatCode>General</c:formatCode>
                <c:ptCount val="1"/>
                <c:pt idx="0">
                  <c:v>27.1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85-40E9-970E-43C43F9E3E28}"/>
            </c:ext>
          </c:extLst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PARADOS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Hoja1!$B$3</c:f>
              <c:strCache>
                <c:ptCount val="1"/>
                <c:pt idx="0">
                  <c:v>SITUACIÓN LABORAL</c:v>
                </c:pt>
              </c:strCache>
            </c:strRef>
          </c:cat>
          <c:val>
            <c:numRef>
              <c:f>Hoja1!$B$6</c:f>
              <c:numCache>
                <c:formatCode>General</c:formatCode>
                <c:ptCount val="1"/>
                <c:pt idx="0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85-40E9-970E-43C43F9E3E28}"/>
            </c:ext>
          </c:extLst>
        </c:ser>
        <c:ser>
          <c:idx val="3"/>
          <c:order val="3"/>
          <c:tx>
            <c:strRef>
              <c:f>Hoja1!$A$7</c:f>
              <c:strCache>
                <c:ptCount val="1"/>
                <c:pt idx="0">
                  <c:v>AMA DE CASA</c:v>
                </c:pt>
              </c:strCache>
            </c:strRef>
          </c:tx>
          <c:spPr>
            <a:gradFill flip="none" rotWithShape="1">
              <a:gsLst>
                <a:gs pos="0">
                  <a:schemeClr val="accent4"/>
                </a:gs>
                <a:gs pos="75000">
                  <a:schemeClr val="accent4">
                    <a:lumMod val="60000"/>
                    <a:lumOff val="40000"/>
                  </a:schemeClr>
                </a:gs>
                <a:gs pos="51000">
                  <a:schemeClr val="accent4">
                    <a:alpha val="75000"/>
                  </a:schemeClr>
                </a:gs>
                <a:gs pos="100000">
                  <a:schemeClr val="accent4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Hoja1!$B$3</c:f>
              <c:strCache>
                <c:ptCount val="1"/>
                <c:pt idx="0">
                  <c:v>SITUACIÓN LABORAL</c:v>
                </c:pt>
              </c:strCache>
            </c:strRef>
          </c:cat>
          <c:val>
            <c:numRef>
              <c:f>Hoja1!$B$7</c:f>
              <c:numCache>
                <c:formatCode>General</c:formatCode>
                <c:ptCount val="1"/>
                <c:pt idx="0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85-40E9-970E-43C43F9E3E28}"/>
            </c:ext>
          </c:extLst>
        </c:ser>
        <c:ser>
          <c:idx val="4"/>
          <c:order val="4"/>
          <c:tx>
            <c:strRef>
              <c:f>Hoja1!$A$8</c:f>
              <c:strCache>
                <c:ptCount val="1"/>
                <c:pt idx="0">
                  <c:v>ESTUDIANTE</c:v>
                </c:pt>
              </c:strCache>
            </c:strRef>
          </c:tx>
          <c:spPr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51000">
                  <a:schemeClr val="accent5">
                    <a:alpha val="75000"/>
                  </a:schemeClr>
                </a:gs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Hoja1!$B$3</c:f>
              <c:strCache>
                <c:ptCount val="1"/>
                <c:pt idx="0">
                  <c:v>SITUACIÓN LABORAL</c:v>
                </c:pt>
              </c:strCache>
            </c:strRef>
          </c:cat>
          <c:val>
            <c:numRef>
              <c:f>Hoja1!$B$8</c:f>
              <c:numCache>
                <c:formatCode>General</c:formatCode>
                <c:ptCount val="1"/>
                <c:pt idx="0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85-40E9-970E-43C43F9E3E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5"/>
        <c:overlap val="-70"/>
        <c:axId val="463405568"/>
        <c:axId val="463414096"/>
      </c:barChart>
      <c:catAx>
        <c:axId val="463405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3414096"/>
        <c:crosses val="autoZero"/>
        <c:auto val="1"/>
        <c:lblAlgn val="ctr"/>
        <c:lblOffset val="100"/>
        <c:noMultiLvlLbl val="0"/>
      </c:catAx>
      <c:valAx>
        <c:axId val="4634140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6340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946057454994764E-2"/>
          <c:y val="0.87293841545545836"/>
          <c:w val="0.95810428681682824"/>
          <c:h val="9.4005956086335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8468683996887433"/>
          <c:y val="0.13414370078740157"/>
          <c:w val="0.7886862875217695"/>
          <c:h val="0.781605059784193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Hoja1!$B$18</c:f>
              <c:strCache>
                <c:ptCount val="1"/>
                <c:pt idx="0">
                  <c:v>FÁRMACOS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C6F-412F-8604-85EDCDA30E2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C6F-412F-8604-85EDCDA30E2E}"/>
              </c:ext>
            </c:extLst>
          </c:dPt>
          <c:dPt>
            <c:idx val="2"/>
            <c:invertIfNegative val="0"/>
            <c:bubble3D val="0"/>
            <c:spPr>
              <a:solidFill>
                <a:srgbClr val="FF33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C6F-412F-8604-85EDCDA30E2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C6F-412F-8604-85EDCDA30E2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C6F-412F-8604-85EDCDA30E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Hoja1!$A$19:$A$23</c:f>
              <c:strCache>
                <c:ptCount val="5"/>
                <c:pt idx="0">
                  <c:v>LABA+esteroides</c:v>
                </c:pt>
                <c:pt idx="1">
                  <c:v>Montelukast</c:v>
                </c:pt>
                <c:pt idx="2">
                  <c:v>Tiotropio</c:v>
                </c:pt>
                <c:pt idx="3">
                  <c:v>Esteroides inhalados</c:v>
                </c:pt>
                <c:pt idx="4">
                  <c:v>Salbutamol</c:v>
                </c:pt>
              </c:strCache>
            </c:strRef>
          </c:cat>
          <c:val>
            <c:numRef>
              <c:f>Hoja1!$B$19:$B$23</c:f>
              <c:numCache>
                <c:formatCode>General</c:formatCode>
                <c:ptCount val="5"/>
                <c:pt idx="0">
                  <c:v>65.8</c:v>
                </c:pt>
                <c:pt idx="1">
                  <c:v>34.200000000000003</c:v>
                </c:pt>
                <c:pt idx="2">
                  <c:v>19</c:v>
                </c:pt>
                <c:pt idx="3">
                  <c:v>15.1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C6F-412F-8604-85EDCDA30E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549623784"/>
        <c:axId val="549620832"/>
      </c:barChart>
      <c:catAx>
        <c:axId val="549623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549620832"/>
        <c:crosses val="autoZero"/>
        <c:auto val="1"/>
        <c:lblAlgn val="ctr"/>
        <c:lblOffset val="100"/>
        <c:noMultiLvlLbl val="0"/>
      </c:catAx>
      <c:valAx>
        <c:axId val="549620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9623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C8C68-44BD-44B2-80CE-66B349418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A39900-6307-455A-BC05-E629B15E9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4EA2DA-4807-4252-80B8-17E8F9487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794841-1149-4230-8153-D1854B1C4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F1AA94-68BA-4792-9A0C-285FAFC5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204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D2755-6D29-40C4-BDA4-675F065A0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B191AA-013D-4860-BC0B-B6BA894B1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233892-96A6-494C-8256-F32A65CC5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5A5A04-2CBD-4878-956A-C9EF4019C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41C5D0-28DF-42AB-8FDA-BCD93189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175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A19225-521A-460F-B103-9DE2A8F5F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48B490-C5E7-4F73-BBAF-B0464E163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CC8F97-213E-4126-B72E-7C02893F0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AEFC4A-1998-4215-979B-D23B1306F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81DAF5-3346-445C-B5BA-34D3E5995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36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3D969-1334-4857-8085-B26D3D3F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4A0FCD-1081-402B-BEB5-A5D0F7B47B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67470E-7031-486E-BAD4-2084DD905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0B1D71-0818-40C7-84D6-A25824E50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DFD2287-CE98-4E76-AFED-1B02BE6C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6AABAF-1AD1-4EA1-88F2-5D4D828B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81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A411D-5082-4EE5-9C0F-38947AA31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DCE318-D49E-4ECF-BD3F-EA68140D2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9DC7E5-C7D4-4EDA-9CDF-F4CD1378E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ECEA72-DB82-4C24-ACE1-10AD44842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69C26D-C8F6-4735-AF3D-DCA6618FA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984B74-6AF9-4CB9-8F4D-79B8C60B3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76E9A16-0D6D-4CF1-B522-55ED15C57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40E12BC-1D64-48BE-BF7B-5F7958CE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9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98718-32D0-4C9D-A5F5-3DCC76A1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CA7ADE-D0AB-43F8-A370-5641BB0A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C152877-7A82-4262-98C1-6DBCE31FB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B12EB4-D147-4D07-A5AB-1D02DA84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4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ED24FE5-EF5B-46A5-998F-3D63A3F6E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AA9318A-6D66-4F8B-B872-26EACAC6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FFBFC2-634C-4355-9FCC-B5D4D14E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415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52BC0E-5125-408E-85E4-E188DC467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C55618-2671-4636-AA03-F729D200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E08787-6AF9-4682-92D3-30EC6E1CF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984689-B1EB-477A-8CAC-C60E44976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4EB6A5-8D04-4952-B1B5-EF7A35CA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DAB240-7EDE-4C5A-A0A6-72E27BB2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6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49FDD-3C5B-43F7-BFE7-492539253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6482EA-84D3-40AA-BF11-23C29198B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687EBA5-BEB5-4ADE-8498-BDF54CF5A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D9D858-C9A1-4BEE-A6F2-70044072F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734293-A2A9-4DD8-94A8-B8D3EA942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B8E1D2-EBBF-4560-A067-B52A070FE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434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CD43A9-EDFB-40E7-AFD2-80A4A2B9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B0239D-B579-4084-9A84-9A205B3F6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C52A03-FC01-4456-9AC5-BD0873EC5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7EA5D8-6ABE-4146-928A-A6677B82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F2EA13-611B-426E-89F4-09C92063A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27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F7703AD-7726-4E0C-A9F8-71FFE08D4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633429-4754-4AAD-A216-7871F18AA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F2B840-88C0-4B52-B726-276851B74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BCDF6E-54C1-4FA6-B02D-6DB11AEF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E768C-A176-4CED-925A-F4667F84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17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7D5C591-CE7D-46C6-B18E-238CE176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64768C-70CD-4387-9BEF-83F77EF3E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71208A-1F5A-4A3D-A9C5-141EC1906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3/6/2019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F5271F-9891-4472-8C5C-F3548611B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AB8D37-9D11-42F8-9D36-94E0E5771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3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6E64D-1DA7-4245-8290-99500805E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333138"/>
            <a:ext cx="8793928" cy="1215744"/>
          </a:xfrm>
        </p:spPr>
        <p:txBody>
          <a:bodyPr>
            <a:norm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CONSUMO DE RECURSOS DE PACIENTES QUE ACUDEN A UNA CONSULTA DE ATENCIÓN RÁPIDA ESPECIALIZADA DE ASMA (ESTUDIO CARECOST). ANÁLISIS PRELIMINAR.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603335-5915-4B2C-815B-EF4522F23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353" y="3087031"/>
            <a:ext cx="5565950" cy="3249034"/>
          </a:xfrm>
        </p:spPr>
        <p:txBody>
          <a:bodyPr>
            <a:normAutofit/>
          </a:bodyPr>
          <a:lstStyle/>
          <a:p>
            <a:pPr algn="just"/>
            <a:r>
              <a:rPr lang="es-ES" sz="1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Objetivo:</a:t>
            </a:r>
          </a:p>
          <a:p>
            <a:pPr algn="just"/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Análisis descriptivo preliminar de las características generales de una población de asmáticos remitidos a un CARE de asma e incluidos en estudio de evaluación de coste-utilidad CARECOST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1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s-ES" sz="1600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Metodología:</a:t>
            </a:r>
            <a:endParaRPr lang="es-ES" sz="1600" b="1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 incluyeron a pacientes mayores de 18 años, diagnosticados de asma bronquial, y remitidos al CARE de asma, desde las urgencias del hospital general o desde consultas de Atención Primaria, por agudización de su enfermedad.</a:t>
            </a:r>
          </a:p>
          <a:p>
            <a:pPr algn="l"/>
            <a:endParaRPr lang="es-ES" dirty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C604D6B-B27E-4B76-928C-4138FB5A9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672058"/>
              </p:ext>
            </p:extLst>
          </p:nvPr>
        </p:nvGraphicFramePr>
        <p:xfrm>
          <a:off x="6684020" y="1631184"/>
          <a:ext cx="4880984" cy="216025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2440492">
                  <a:extLst>
                    <a:ext uri="{9D8B030D-6E8A-4147-A177-3AD203B41FA5}">
                      <a16:colId xmlns:a16="http://schemas.microsoft.com/office/drawing/2014/main" val="1466355281"/>
                    </a:ext>
                  </a:extLst>
                </a:gridCol>
                <a:gridCol w="2440492">
                  <a:extLst>
                    <a:ext uri="{9D8B030D-6E8A-4147-A177-3AD203B41FA5}">
                      <a16:colId xmlns:a16="http://schemas.microsoft.com/office/drawing/2014/main" val="3023008769"/>
                    </a:ext>
                  </a:extLst>
                </a:gridCol>
              </a:tblGrid>
              <a:tr h="331450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GENERALES (N = 79)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endParaRPr lang="es-ES" sz="9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397116"/>
                  </a:ext>
                </a:extLst>
              </a:tr>
              <a:tr h="28089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lvl="0" algn="ctr" defTabSz="457200" rtl="0" eaLnBrk="1" latinLnBrk="0" hangingPunct="1"/>
                      <a:r>
                        <a:rPr lang="es-E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50,1 + 15,9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96233"/>
                  </a:ext>
                </a:extLst>
              </a:tr>
              <a:tr h="28089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- MUJERES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400" dirty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34% - 66%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227103"/>
                  </a:ext>
                </a:extLst>
              </a:tr>
              <a:tr h="28089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40,5%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408070"/>
                  </a:ext>
                </a:extLst>
              </a:tr>
              <a:tr h="28089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RINITIS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34,3%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833246"/>
                  </a:ext>
                </a:extLst>
              </a:tr>
              <a:tr h="28089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396383"/>
                  </a:ext>
                </a:extLst>
              </a:tr>
              <a:tr h="28089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DEPRESIÓN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19,4%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551084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DBA3CC49-92A7-4F25-9E55-A1EB5BCAEE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536851"/>
              </p:ext>
            </p:extLst>
          </p:nvPr>
        </p:nvGraphicFramePr>
        <p:xfrm>
          <a:off x="6684020" y="3846265"/>
          <a:ext cx="4880984" cy="293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2E27368E-8890-45DE-9382-1CB227B86C9D}"/>
              </a:ext>
            </a:extLst>
          </p:cNvPr>
          <p:cNvSpPr txBox="1"/>
          <p:nvPr/>
        </p:nvSpPr>
        <p:spPr>
          <a:xfrm>
            <a:off x="527352" y="1657802"/>
            <a:ext cx="6066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ea typeface="Tahoma" pitchFamily="34"/>
                <a:cs typeface="Arial" panose="020B0604020202020204" pitchFamily="34" charset="0"/>
              </a:rPr>
              <a:t>B. Gómez Rodríguez, M. A. Romero Falcón, J. F. Medina </a:t>
            </a:r>
            <a:r>
              <a:rPr lang="es-ES" sz="1400" dirty="0" err="1">
                <a:latin typeface="Arial" panose="020B0604020202020204" pitchFamily="34" charset="0"/>
                <a:ea typeface="Tahoma" pitchFamily="34"/>
                <a:cs typeface="Arial" panose="020B0604020202020204" pitchFamily="34" charset="0"/>
              </a:rPr>
              <a:t>Gallardo</a:t>
            </a:r>
            <a:r>
              <a:rPr lang="es-ES" sz="1400" dirty="0">
                <a:latin typeface="Arial" panose="020B0604020202020204" pitchFamily="34" charset="0"/>
                <a:ea typeface="Tahoma" pitchFamily="34"/>
                <a:cs typeface="Arial" panose="020B0604020202020204" pitchFamily="34" charset="0"/>
              </a:rPr>
              <a:t>, M. V. Maestre Sánchez, V. Sánchez López, F. J. Álvarez Gutiérrez.</a:t>
            </a:r>
          </a:p>
          <a:p>
            <a:endParaRPr lang="es-ES" sz="1400" dirty="0">
              <a:latin typeface="Arial" panose="020B0604020202020204" pitchFamily="34" charset="0"/>
              <a:ea typeface="Tahoma" pitchFamily="34"/>
              <a:cs typeface="Arial" panose="020B0604020202020204" pitchFamily="34" charset="0"/>
            </a:endParaRP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Unidad de Asma. UMQER Hospital Universitario Virgen del Rocío. Sevilla</a:t>
            </a:r>
            <a:endParaRPr lang="es-ES" sz="1400" dirty="0">
              <a:latin typeface="Arial" panose="020B0604020202020204" pitchFamily="34" charset="0"/>
              <a:ea typeface="Tahoma" pitchFamily="34"/>
              <a:cs typeface="Arial" panose="020B0604020202020204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985FCD6-638E-4B0D-A7AB-52BC7E074D82}"/>
              </a:ext>
            </a:extLst>
          </p:cNvPr>
          <p:cNvSpPr/>
          <p:nvPr/>
        </p:nvSpPr>
        <p:spPr>
          <a:xfrm>
            <a:off x="527352" y="2978110"/>
            <a:ext cx="5663055" cy="15381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45050192-4AEE-4F3A-BDD0-BC6B7F1A0F9E}"/>
              </a:ext>
            </a:extLst>
          </p:cNvPr>
          <p:cNvSpPr/>
          <p:nvPr/>
        </p:nvSpPr>
        <p:spPr>
          <a:xfrm>
            <a:off x="527352" y="4714613"/>
            <a:ext cx="5663055" cy="16945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5050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11C42E1-4F4D-476F-962A-855A2FF08841}"/>
              </a:ext>
            </a:extLst>
          </p:cNvPr>
          <p:cNvSpPr txBox="1"/>
          <p:nvPr/>
        </p:nvSpPr>
        <p:spPr>
          <a:xfrm>
            <a:off x="105400" y="5215812"/>
            <a:ext cx="1198119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Conclusión: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perfil de paciente que acude a nuestro CARE es el de mujer de mediana edad con obesidad y trabajador activo. 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mayoría de ellos tenían previamente asma moderada o grave, más del 30% estaban catalogados de asma leve. 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Visitaban frecuentemente a su médico de AP y urgencias, el 40% utilizaban salbutamol y solo un 7,6% lo utilizaba como único tratamiento. Por ultimo, más del 30% tuvieron que darse de baja laboral por su patología.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6D4A1A5-2FF3-42B3-A312-185C14ED37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87376"/>
              </p:ext>
            </p:extLst>
          </p:nvPr>
        </p:nvGraphicFramePr>
        <p:xfrm>
          <a:off x="4678326" y="167407"/>
          <a:ext cx="7293934" cy="2305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F2342CF-CC65-47FC-8CCC-74CB22819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762840"/>
              </p:ext>
            </p:extLst>
          </p:nvPr>
        </p:nvGraphicFramePr>
        <p:xfrm>
          <a:off x="345998" y="382772"/>
          <a:ext cx="4204737" cy="4625456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2525288">
                  <a:extLst>
                    <a:ext uri="{9D8B030D-6E8A-4147-A177-3AD203B41FA5}">
                      <a16:colId xmlns:a16="http://schemas.microsoft.com/office/drawing/2014/main" val="1466355281"/>
                    </a:ext>
                  </a:extLst>
                </a:gridCol>
                <a:gridCol w="1679449">
                  <a:extLst>
                    <a:ext uri="{9D8B030D-6E8A-4147-A177-3AD203B41FA5}">
                      <a16:colId xmlns:a16="http://schemas.microsoft.com/office/drawing/2014/main" val="3023008769"/>
                    </a:ext>
                  </a:extLst>
                </a:gridCol>
              </a:tblGrid>
              <a:tr h="415818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UTILIZACIÓN DE RECURSOS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endParaRPr lang="es-ES" sz="9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397116"/>
                  </a:ext>
                </a:extLst>
              </a:tr>
              <a:tr h="4158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NÚMERO DE VISITAS MAP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4.56 +5.64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096233"/>
                  </a:ext>
                </a:extLst>
              </a:tr>
              <a:tr h="66530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VISITAS A URGENCIAS DE AP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2.74 +4.72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227103"/>
                  </a:ext>
                </a:extLst>
              </a:tr>
              <a:tr h="4158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EN HOSPITAL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 +1.32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630700"/>
                  </a:ext>
                </a:extLst>
              </a:tr>
              <a:tr h="4158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DE INGRESO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2.26 +7.31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71031"/>
                  </a:ext>
                </a:extLst>
              </a:tr>
              <a:tr h="4158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CICLO DE ESTEROIDES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418479"/>
                  </a:ext>
                </a:extLst>
              </a:tr>
              <a:tr h="4158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ORALES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lvl="0" algn="ctr" defTabSz="457200" rtl="0" eaLnBrk="1" latinLnBrk="0" hangingPunct="1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2.31 +4.2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39033"/>
                  </a:ext>
                </a:extLst>
              </a:tr>
              <a:tr h="63360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INTRAMUSCULARES / INTRAVENOSOS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2.48 +3.8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290810"/>
                  </a:ext>
                </a:extLst>
              </a:tr>
              <a:tr h="4158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lvl="0" algn="l" defTabSz="457200" rtl="0" eaLnBrk="1" latinLnBrk="0" hangingPunct="1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CICLOS DE ANTIBIÓTICOS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lvl="0" algn="ctr" defTabSz="457200" rtl="0" eaLnBrk="1" latinLnBrk="0" hangingPunct="1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2.28 +2.84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647156"/>
                  </a:ext>
                </a:extLst>
              </a:tr>
              <a:tr h="415818"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es-ES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BAJA LABORAL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457200" rtl="0" eaLnBrk="1" latinLnBrk="0" hangingPunct="1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23.1 +50.1</a:t>
                      </a:r>
                      <a:endParaRPr lang="es-ES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575383"/>
                  </a:ext>
                </a:extLst>
              </a:tr>
            </a:tbl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E599D9C-515C-4114-886F-182AF543A5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4065713"/>
              </p:ext>
            </p:extLst>
          </p:nvPr>
        </p:nvGraphicFramePr>
        <p:xfrm>
          <a:off x="4550735" y="2472612"/>
          <a:ext cx="74215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151F743-790E-4AA9-BAE5-791ED681D0FB}"/>
              </a:ext>
            </a:extLst>
          </p:cNvPr>
          <p:cNvSpPr/>
          <p:nvPr/>
        </p:nvSpPr>
        <p:spPr>
          <a:xfrm>
            <a:off x="105401" y="5215812"/>
            <a:ext cx="11981197" cy="14747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2266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329</Words>
  <Application>Microsoft Office PowerPoint</Application>
  <PresentationFormat>Panorámica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CONSUMO DE RECURSOS DE PACIENTES QUE ACUDEN A UNA CONSULTA DE ATENCIÓN RÁPIDA ESPECIALIZADA DE ASMA (ESTUDIO CARECOST). ANÁLISIS PRELIMINAR.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CONSUMO DE RECURSOS DE PACIENTES QUE ACUDEN A UNA CONSULTA DE ATENCION RAPIDA ESPECIALIZADA DE ASMA (ESTUDIO CARECOST). ANALISIS PRELIMINAR</dc:title>
  <dc:creator>PcCom</dc:creator>
  <cp:lastModifiedBy>PcCom</cp:lastModifiedBy>
  <cp:revision>41</cp:revision>
  <dcterms:created xsi:type="dcterms:W3CDTF">2019-02-02T17:52:08Z</dcterms:created>
  <dcterms:modified xsi:type="dcterms:W3CDTF">2019-03-06T22:41:49Z</dcterms:modified>
</cp:coreProperties>
</file>