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4EB"/>
    <a:srgbClr val="F5E8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2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341340"/>
            <a:ext cx="6270922" cy="1573670"/>
          </a:xfrm>
        </p:spPr>
        <p:txBody>
          <a:bodyPr anchor="b">
            <a:noAutofit/>
          </a:bodyPr>
          <a:lstStyle>
            <a:lvl1pPr algn="ct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2967210"/>
            <a:ext cx="5123755" cy="814678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725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4840039"/>
            <a:ext cx="1205958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4840039"/>
            <a:ext cx="5267533" cy="30346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4840039"/>
            <a:ext cx="1197219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  <p:grpSp>
        <p:nvGrpSpPr>
          <p:cNvPr id="7" name="Group 6"/>
          <p:cNvGrpSpPr/>
          <p:nvPr/>
        </p:nvGrpSpPr>
        <p:grpSpPr>
          <a:xfrm>
            <a:off x="564644" y="558352"/>
            <a:ext cx="8005588" cy="4012253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048054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013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976020"/>
            <a:ext cx="7209728" cy="2139553"/>
          </a:xfrm>
        </p:spPr>
        <p:txBody>
          <a:bodyPr anchor="b">
            <a:normAutofit/>
          </a:bodyPr>
          <a:lstStyle>
            <a:lvl1pPr algn="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3162246"/>
            <a:ext cx="7209728" cy="857493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4840039"/>
            <a:ext cx="1216807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4840039"/>
            <a:ext cx="5267533" cy="30346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6113972" y="1264239"/>
            <a:ext cx="2456260" cy="330636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24919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1714500"/>
            <a:ext cx="3335840" cy="26860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1714500"/>
            <a:ext cx="3335840" cy="26860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655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755648"/>
            <a:ext cx="3332988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2478906"/>
            <a:ext cx="3332988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1" y="1755648"/>
            <a:ext cx="3332988" cy="617934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1" y="2478906"/>
            <a:ext cx="3332988" cy="19216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2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0122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5372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514351"/>
            <a:ext cx="3909060" cy="3881438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142258"/>
            <a:ext cx="2891790" cy="225829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Divider Bar"/>
          <p:cNvSpPr/>
          <p:nvPr/>
        </p:nvSpPr>
        <p:spPr>
          <a:xfrm>
            <a:off x="3977640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04165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36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51434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141976"/>
            <a:ext cx="2891790" cy="2258574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Divider Bar"/>
          <p:cNvSpPr/>
          <p:nvPr/>
        </p:nvSpPr>
        <p:spPr>
          <a:xfrm>
            <a:off x="3977640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301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1721644"/>
            <a:ext cx="7200900" cy="2678906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4542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7421" y="468117"/>
            <a:ext cx="1174325" cy="393243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468117"/>
            <a:ext cx="6134731" cy="3932433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1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714500"/>
            <a:ext cx="7200900" cy="2686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4840039"/>
            <a:ext cx="90342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fld id="{C0422149-CEAF-4D99-95C5-A122E469292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4840039"/>
            <a:ext cx="4710623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4840039"/>
            <a:ext cx="119721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2"/>
                </a:solidFill>
              </a:defRPr>
            </a:lvl1pPr>
          </a:lstStyle>
          <a:p>
            <a:fld id="{0A81EC04-3045-470A-9F46-FEDCC0009A05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Side bar"/>
          <p:cNvSpPr/>
          <p:nvPr/>
        </p:nvSpPr>
        <p:spPr>
          <a:xfrm>
            <a:off x="358571" y="282"/>
            <a:ext cx="17145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93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68580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  <p15:guide id="12" orient="horz" pos="1026" userDrawn="1">
          <p15:clr>
            <a:srgbClr val="F26B43"/>
          </p15:clr>
        </p15:guide>
        <p15:guide id="13" orient="horz" pos="1080" userDrawn="1">
          <p15:clr>
            <a:srgbClr val="F26B43"/>
          </p15:clr>
        </p15:guide>
        <p15:guide id="14" orient="horz" pos="2772" userDrawn="1">
          <p15:clr>
            <a:srgbClr val="F26B43"/>
          </p15:clr>
        </p15:guide>
        <p15:guide id="15" orient="horz" pos="324" userDrawn="1">
          <p15:clr>
            <a:srgbClr val="F26B43"/>
          </p15:clr>
        </p15:guide>
        <p15:guide id="16" orient="horz" pos="1134" userDrawn="1">
          <p15:clr>
            <a:srgbClr val="F26B43"/>
          </p15:clr>
        </p15:guide>
        <p15:guide id="17" pos="5183" userDrawn="1">
          <p15:clr>
            <a:srgbClr val="F26B43"/>
          </p15:clr>
        </p15:guide>
        <p15:guide id="18" pos="702" userDrawn="1">
          <p15:clr>
            <a:srgbClr val="F26B43"/>
          </p15:clr>
        </p15:guide>
        <p15:guide id="19" pos="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0653" y="17813"/>
            <a:ext cx="7051001" cy="688715"/>
          </a:xfrm>
        </p:spPr>
        <p:txBody>
          <a:bodyPr>
            <a:noAutofit/>
          </a:bodyPr>
          <a:lstStyle/>
          <a:p>
            <a:pPr algn="ctr"/>
            <a:r>
              <a:rPr lang="es-ES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Caracterización clínica del paciente EPOC de alto riesgo superviviente tras 7 años, a partir de una cohorte de pacientes ingresados por agudización grave y análisis diferencial frente a los que fallecieron</a:t>
            </a:r>
            <a:endParaRPr lang="es-ES" sz="15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7178" y="1268280"/>
            <a:ext cx="3560812" cy="2736193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</a:pPr>
            <a:r>
              <a:rPr lang="es-ES" sz="16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  <a:p>
            <a:pPr marL="0" indent="0" algn="just">
              <a:buNone/>
            </a:pPr>
            <a:r>
              <a:rPr lang="es-ES" sz="1600" dirty="0">
                <a:ea typeface="Tahoma" panose="020B0604030504040204" pitchFamily="34" charset="0"/>
                <a:cs typeface="Tahoma" panose="020B0604030504040204" pitchFamily="34" charset="0"/>
              </a:rPr>
              <a:t>La agudización grave de la EPOC se asocia a mal pronóstico de supervivencia.</a:t>
            </a:r>
          </a:p>
          <a:p>
            <a:pPr marL="0" indent="0" algn="just">
              <a:buNone/>
            </a:pPr>
            <a:r>
              <a:rPr lang="es-ES" sz="1600" dirty="0">
                <a:ea typeface="Tahoma" panose="020B0604030504040204" pitchFamily="34" charset="0"/>
                <a:cs typeface="Tahoma" panose="020B0604030504040204" pitchFamily="34" charset="0"/>
              </a:rPr>
              <a:t>Los principales objetivos de su esquema terapéutico es prevenir y disminuir el número de agudizaciones. </a:t>
            </a:r>
          </a:p>
          <a:p>
            <a:pPr marL="0" indent="0" algn="just">
              <a:buNone/>
            </a:pPr>
            <a:r>
              <a:rPr lang="es-ES" sz="1600" dirty="0">
                <a:ea typeface="Tahoma" panose="020B0604030504040204" pitchFamily="34" charset="0"/>
                <a:cs typeface="Tahoma" panose="020B0604030504040204" pitchFamily="34" charset="0"/>
              </a:rPr>
              <a:t>La caracterización clínica del paciente de alto riesgo es necesaria para una mejor toma de decisiones.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58789" y="753250"/>
            <a:ext cx="789813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70">
              <a:defRPr/>
            </a:pPr>
            <a:r>
              <a:rPr lang="es-ES" sz="900" dirty="0"/>
              <a:t>Berman Barragán Pérez</a:t>
            </a:r>
            <a:r>
              <a:rPr lang="es-ES" sz="900" baseline="30000" dirty="0"/>
              <a:t>1</a:t>
            </a:r>
            <a:r>
              <a:rPr lang="es-ES" sz="900" dirty="0"/>
              <a:t>, José Antonio Durán Cueto</a:t>
            </a:r>
            <a:r>
              <a:rPr lang="es-ES" sz="900" baseline="30000" dirty="0"/>
              <a:t>1</a:t>
            </a:r>
            <a:r>
              <a:rPr lang="es-ES" sz="900" dirty="0"/>
              <a:t>,</a:t>
            </a:r>
            <a:r>
              <a:rPr lang="es-ES" sz="900" baseline="30000" dirty="0"/>
              <a:t> </a:t>
            </a:r>
            <a:r>
              <a:rPr lang="es-ES" sz="900" dirty="0"/>
              <a:t>Marta Orta Caamaño</a:t>
            </a:r>
            <a:r>
              <a:rPr lang="es-ES" sz="900" baseline="30000" dirty="0"/>
              <a:t>1, </a:t>
            </a:r>
            <a:r>
              <a:rPr lang="es-ES" sz="900" dirty="0"/>
              <a:t>Marta Jiménez Arroyo</a:t>
            </a:r>
            <a:r>
              <a:rPr lang="es-ES" sz="900" baseline="30000" dirty="0"/>
              <a:t>1</a:t>
            </a:r>
            <a:r>
              <a:rPr lang="es-ES" sz="900" dirty="0"/>
              <a:t>, Ángela Losa García-Uceda</a:t>
            </a:r>
            <a:r>
              <a:rPr lang="es-ES" sz="900" baseline="30000" dirty="0"/>
              <a:t>1</a:t>
            </a:r>
            <a:r>
              <a:rPr lang="es-ES" sz="900" dirty="0"/>
              <a:t>, Ester Morales Manrubia</a:t>
            </a:r>
            <a:r>
              <a:rPr lang="es-ES" sz="900" baseline="30000" dirty="0"/>
              <a:t>1</a:t>
            </a:r>
            <a:r>
              <a:rPr lang="es-ES" sz="900" dirty="0"/>
              <a:t>, Carlos Cabanillas Díez-Madroñero</a:t>
            </a:r>
            <a:r>
              <a:rPr lang="es-ES" sz="900" baseline="30000" dirty="0"/>
              <a:t>1</a:t>
            </a:r>
            <a:r>
              <a:rPr lang="es-ES" sz="900" dirty="0"/>
              <a:t>, Celia Montaño Montaño</a:t>
            </a:r>
            <a:r>
              <a:rPr lang="es-ES" sz="900" baseline="30000" dirty="0"/>
              <a:t>1</a:t>
            </a:r>
            <a:r>
              <a:rPr lang="es-ES" sz="900" dirty="0"/>
              <a:t>, Ana Nacarino Burgos</a:t>
            </a:r>
            <a:r>
              <a:rPr lang="es-ES" sz="900" baseline="30000" dirty="0"/>
              <a:t>2</a:t>
            </a:r>
            <a:r>
              <a:rPr lang="es-ES" sz="900" dirty="0"/>
              <a:t>, Juan Antonio Riesco Miranda</a:t>
            </a:r>
            <a:r>
              <a:rPr lang="es-ES" sz="900" baseline="30000" dirty="0"/>
              <a:t>1</a:t>
            </a: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685770">
              <a:defRPr/>
            </a:pPr>
            <a:r>
              <a:rPr lang="es-E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San Pedro de Alcántara. Cáceres</a:t>
            </a:r>
            <a:r>
              <a:rPr lang="es-ES" sz="900" b="1" baseline="30000" dirty="0"/>
              <a:t>1</a:t>
            </a:r>
            <a:r>
              <a:rPr lang="es-ES" sz="900" b="1" dirty="0"/>
              <a:t>, </a:t>
            </a:r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Universidad de Extremadura, Cáceres</a:t>
            </a:r>
            <a:r>
              <a:rPr lang="es-ES" sz="900" b="1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s-ES" sz="900" b="1" dirty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907855" y="1573067"/>
            <a:ext cx="3724823" cy="208260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70000"/>
              <a:buFont typeface="Wingdings" pitchFamily="2" charset="2"/>
              <a:buChar char="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rgbClr val="C00000"/>
              </a:buClr>
              <a:buSzPct val="70000"/>
              <a:buFont typeface="Wingdings"/>
              <a:buChar char="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" sz="1199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47180" y="4124643"/>
            <a:ext cx="8073614" cy="954107"/>
          </a:xfrm>
          <a:prstGeom prst="rect">
            <a:avLst/>
          </a:prstGeom>
          <a:solidFill>
            <a:srgbClr val="FFC000"/>
          </a:solidFill>
          <a:ln w="57150">
            <a:solidFill>
              <a:srgbClr val="FFC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770">
              <a:defRPr/>
            </a:pPr>
            <a:r>
              <a:rPr lang="es-ES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</a:t>
            </a:r>
          </a:p>
          <a:p>
            <a:pPr marL="214304" indent="-214304" algn="just" defTabSz="68577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Principal: analizar y describir el perfil clínico del paciente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agudizador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partir de una cohorte tras 7 años de </a:t>
            </a:r>
            <a:r>
              <a:rPr lang="es-ES" sz="1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supervivencia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214304" indent="-214304" algn="just" defTabSz="685770"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Secundario: Análisis diferencial de los que supervivientes frente a los pacientes fallecidos.</a:t>
            </a:r>
            <a:endParaRPr lang="es-ES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A3212DA-0DC2-4443-8313-E6787DB3C6D8}"/>
              </a:ext>
            </a:extLst>
          </p:cNvPr>
          <p:cNvCxnSpPr>
            <a:cxnSpLocks/>
          </p:cNvCxnSpPr>
          <p:nvPr/>
        </p:nvCxnSpPr>
        <p:spPr>
          <a:xfrm flipV="1">
            <a:off x="532663" y="735275"/>
            <a:ext cx="8611340" cy="50349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2FCFC2E1-0956-4843-904D-D516B7541165}"/>
              </a:ext>
            </a:extLst>
          </p:cNvPr>
          <p:cNvSpPr txBox="1">
            <a:spLocks/>
          </p:cNvSpPr>
          <p:nvPr/>
        </p:nvSpPr>
        <p:spPr>
          <a:xfrm>
            <a:off x="4907858" y="1267129"/>
            <a:ext cx="4012939" cy="2736193"/>
          </a:xfrm>
          <a:prstGeom prst="rect">
            <a:avLst/>
          </a:prstGeom>
        </p:spPr>
        <p:txBody>
          <a:bodyPr vert="horz" lIns="68580" tIns="34291" rIns="68580" bIns="34291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200"/>
              </a:spcBef>
              <a:buClr>
                <a:schemeClr val="accent2"/>
              </a:buClr>
            </a:pPr>
            <a:r>
              <a:rPr lang="es-ES" sz="16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s-ES" sz="1600" dirty="0"/>
              <a:t>Estudio descriptivo retrospectivo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s-ES" sz="1600" dirty="0"/>
              <a:t>La base de datos fue obtenida de las historias clínicas de 102 pacientes EPOC, hospitalizados por agudización, en el periodo de 09/2010 a 06/2011 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s-ES" sz="1600" dirty="0"/>
              <a:t>Se realizó una actualización de las variables clínicas, epidemiológicas, de tratamiento y vacunación.  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s-ES" sz="1600" dirty="0"/>
              <a:t>Se realiza estudio estadístico mediante un programa informático. </a:t>
            </a:r>
          </a:p>
          <a:p>
            <a:pPr marL="0" indent="0" algn="just">
              <a:buNone/>
            </a:pPr>
            <a:endParaRPr lang="es-ES" sz="16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9BFA6438-CA72-46EC-B3E1-50E8D5552701}"/>
              </a:ext>
            </a:extLst>
          </p:cNvPr>
          <p:cNvCxnSpPr>
            <a:cxnSpLocks/>
          </p:cNvCxnSpPr>
          <p:nvPr/>
        </p:nvCxnSpPr>
        <p:spPr>
          <a:xfrm>
            <a:off x="4718482" y="1261081"/>
            <a:ext cx="0" cy="2807113"/>
          </a:xfrm>
          <a:prstGeom prst="line">
            <a:avLst/>
          </a:prstGeom>
          <a:ln w="28575">
            <a:prstDash val="lg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2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A829302-378B-4493-9F3C-784B7EDB5C17}"/>
              </a:ext>
            </a:extLst>
          </p:cNvPr>
          <p:cNvSpPr txBox="1"/>
          <p:nvPr/>
        </p:nvSpPr>
        <p:spPr>
          <a:xfrm>
            <a:off x="659166" y="4019007"/>
            <a:ext cx="8342791" cy="1015663"/>
          </a:xfrm>
          <a:prstGeom prst="rect">
            <a:avLst/>
          </a:prstGeom>
          <a:solidFill>
            <a:srgbClr val="FFC000"/>
          </a:solidFill>
          <a:ln w="57150">
            <a:solidFill>
              <a:srgbClr val="FFC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685770">
              <a:defRPr/>
            </a:pPr>
            <a:r>
              <a:rPr lang="es-ES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s-ES" sz="1200" dirty="0"/>
              <a:t>El perfil del superviviente: Predominio del sexo masculino, +/- 70 años, fumador o exfumador, menos sintomático y escasamente portador de triple terapia inhalada, que necesita modificación de su tratamiento de base. 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s-ES" sz="1200" dirty="0"/>
              <a:t>Existen diferencias entre el perfil clínico de supervivencia y mortalidad en variables epidemiológicas, clasificación clínica comorbilidades tratamiento y vacunación.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3808DC83-C3D7-4DEC-A1BC-D29F87D143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817559"/>
              </p:ext>
            </p:extLst>
          </p:nvPr>
        </p:nvGraphicFramePr>
        <p:xfrm>
          <a:off x="6127661" y="108831"/>
          <a:ext cx="2881240" cy="381265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205">
                  <a:extLst>
                    <a:ext uri="{9D8B030D-6E8A-4147-A177-3AD203B41FA5}">
                      <a16:colId xmlns:a16="http://schemas.microsoft.com/office/drawing/2014/main" val="2695862516"/>
                    </a:ext>
                  </a:extLst>
                </a:gridCol>
                <a:gridCol w="750352">
                  <a:extLst>
                    <a:ext uri="{9D8B030D-6E8A-4147-A177-3AD203B41FA5}">
                      <a16:colId xmlns:a16="http://schemas.microsoft.com/office/drawing/2014/main" val="3167091352"/>
                    </a:ext>
                  </a:extLst>
                </a:gridCol>
                <a:gridCol w="898741">
                  <a:extLst>
                    <a:ext uri="{9D8B030D-6E8A-4147-A177-3AD203B41FA5}">
                      <a16:colId xmlns:a16="http://schemas.microsoft.com/office/drawing/2014/main" val="1648372717"/>
                    </a:ext>
                  </a:extLst>
                </a:gridCol>
                <a:gridCol w="881942">
                  <a:extLst>
                    <a:ext uri="{9D8B030D-6E8A-4147-A177-3AD203B41FA5}">
                      <a16:colId xmlns:a16="http://schemas.microsoft.com/office/drawing/2014/main" val="2494887874"/>
                    </a:ext>
                  </a:extLst>
                </a:gridCol>
              </a:tblGrid>
              <a:tr h="196744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ESTUDIO DIFERENCIAL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66022"/>
                  </a:ext>
                </a:extLst>
              </a:tr>
              <a:tr h="21513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s-ES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Vivos 21%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Fallecidos 79%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/>
                </a:tc>
                <a:extLst>
                  <a:ext uri="{0D108BD9-81ED-4DB2-BD59-A6C34878D82A}">
                    <a16:rowId xmlns:a16="http://schemas.microsoft.com/office/drawing/2014/main" val="3849093983"/>
                  </a:ext>
                </a:extLst>
              </a:tr>
              <a:tr h="19674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E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EDAD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71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81,5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801883"/>
                  </a:ext>
                </a:extLst>
              </a:tr>
              <a:tr h="35701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SEXO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M: 21%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H: 79%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M: 6%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H: 94%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459754"/>
                  </a:ext>
                </a:extLst>
              </a:tr>
              <a:tr h="196744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C.G.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10%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3%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653469"/>
                  </a:ext>
                </a:extLst>
              </a:tr>
              <a:tr h="1967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B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21%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23%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527682"/>
                  </a:ext>
                </a:extLst>
              </a:tr>
              <a:tr h="1967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C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16%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11%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722758"/>
                  </a:ext>
                </a:extLst>
              </a:tr>
              <a:tr h="1967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D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31%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57%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00444"/>
                  </a:ext>
                </a:extLst>
              </a:tr>
              <a:tr h="19674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T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FUMADOR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21%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16%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899347"/>
                  </a:ext>
                </a:extLst>
              </a:tr>
              <a:tr h="21513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EXFUMADOR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68%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58%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681277"/>
                  </a:ext>
                </a:extLst>
              </a:tr>
              <a:tr h="1967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NO FUMA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11%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12%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774730"/>
                  </a:ext>
                </a:extLst>
              </a:tr>
              <a:tr h="3570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TTO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TRIPLE TERAPIA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26%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74%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5E8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277692"/>
                  </a:ext>
                </a:extLst>
              </a:tr>
              <a:tr h="196744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V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GRIPE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42%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67%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510435"/>
                  </a:ext>
                </a:extLst>
              </a:tr>
              <a:tr h="34391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NEUMOCOCO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9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9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850304"/>
                  </a:ext>
                </a:extLst>
              </a:tr>
              <a:tr h="19674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AMBAS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32%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25%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1806"/>
                  </a:ext>
                </a:extLst>
              </a:tr>
              <a:tr h="35701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NO VACUNADOS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26%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8%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39" marR="37339" marT="18669" marB="18669" anchor="ctr">
                    <a:solidFill>
                      <a:srgbClr val="FA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989923"/>
                  </a:ext>
                </a:extLst>
              </a:tr>
            </a:tbl>
          </a:graphicData>
        </a:graphic>
      </p:graphicFrame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E0592CE-556E-4E11-9406-D229B0F90F9F}"/>
              </a:ext>
            </a:extLst>
          </p:cNvPr>
          <p:cNvSpPr/>
          <p:nvPr/>
        </p:nvSpPr>
        <p:spPr>
          <a:xfrm>
            <a:off x="3103200" y="218237"/>
            <a:ext cx="1245600" cy="44962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102</a:t>
            </a:r>
          </a:p>
          <a:p>
            <a:pPr algn="ctr"/>
            <a:r>
              <a:rPr lang="es-ES" sz="1400" dirty="0"/>
              <a:t>pacientes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34534049-EBE6-4B6C-9F16-CD48958DA11D}"/>
              </a:ext>
            </a:extLst>
          </p:cNvPr>
          <p:cNvSpPr/>
          <p:nvPr/>
        </p:nvSpPr>
        <p:spPr>
          <a:xfrm>
            <a:off x="584135" y="842305"/>
            <a:ext cx="632665" cy="477886"/>
          </a:xfrm>
          <a:prstGeom prst="roundRect">
            <a:avLst/>
          </a:pr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Vivos</a:t>
            </a:r>
          </a:p>
          <a:p>
            <a:pPr algn="ctr"/>
            <a:r>
              <a:rPr lang="es-ES" sz="1400" dirty="0">
                <a:solidFill>
                  <a:schemeClr val="tx1"/>
                </a:solidFill>
              </a:rPr>
              <a:t>21%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C71E1688-B9F8-4FA5-8268-6C11F7DC3E3C}"/>
              </a:ext>
            </a:extLst>
          </p:cNvPr>
          <p:cNvSpPr/>
          <p:nvPr/>
        </p:nvSpPr>
        <p:spPr>
          <a:xfrm>
            <a:off x="1031764" y="1607280"/>
            <a:ext cx="1413944" cy="41281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Predominio hombres 79%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26139F27-1206-47F1-B9AC-83683976A53A}"/>
              </a:ext>
            </a:extLst>
          </p:cNvPr>
          <p:cNvSpPr/>
          <p:nvPr/>
        </p:nvSpPr>
        <p:spPr>
          <a:xfrm>
            <a:off x="1037135" y="2134318"/>
            <a:ext cx="1413944" cy="41281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Más Jóvenes 71+/-13 años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0A254C26-85DE-4E90-AE7F-CEDB94EED13A}"/>
              </a:ext>
            </a:extLst>
          </p:cNvPr>
          <p:cNvSpPr/>
          <p:nvPr/>
        </p:nvSpPr>
        <p:spPr>
          <a:xfrm>
            <a:off x="1037133" y="2661356"/>
            <a:ext cx="1413944" cy="41281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Más fumadores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7F7242EF-6D32-43A2-8337-95AFF92119A0}"/>
              </a:ext>
            </a:extLst>
          </p:cNvPr>
          <p:cNvSpPr/>
          <p:nvPr/>
        </p:nvSpPr>
        <p:spPr>
          <a:xfrm>
            <a:off x="1031764" y="3188394"/>
            <a:ext cx="1413944" cy="41281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Menos síntomas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5A3FB9F-A01C-46D7-A548-5DD3023BDF24}"/>
              </a:ext>
            </a:extLst>
          </p:cNvPr>
          <p:cNvSpPr/>
          <p:nvPr/>
        </p:nvSpPr>
        <p:spPr>
          <a:xfrm>
            <a:off x="2658480" y="1607280"/>
            <a:ext cx="1427817" cy="41281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Similares  comorbilidades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5F1940E4-D347-4311-AE12-A384DC55C3E1}"/>
              </a:ext>
            </a:extLst>
          </p:cNvPr>
          <p:cNvSpPr/>
          <p:nvPr/>
        </p:nvSpPr>
        <p:spPr>
          <a:xfrm>
            <a:off x="2678610" y="2351482"/>
            <a:ext cx="1413944" cy="41281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Tratamiento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0409E41A-621D-4DF1-9676-D74DADAD081C}"/>
              </a:ext>
            </a:extLst>
          </p:cNvPr>
          <p:cNvSpPr/>
          <p:nvPr/>
        </p:nvSpPr>
        <p:spPr>
          <a:xfrm>
            <a:off x="2678610" y="3193204"/>
            <a:ext cx="1413944" cy="41281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Menos vacunados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A3B53DEC-7439-49BC-A6AB-851A425F6459}"/>
              </a:ext>
            </a:extLst>
          </p:cNvPr>
          <p:cNvSpPr/>
          <p:nvPr/>
        </p:nvSpPr>
        <p:spPr>
          <a:xfrm>
            <a:off x="4289371" y="1607280"/>
            <a:ext cx="1146629" cy="667147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bg1"/>
                </a:solidFill>
              </a:rPr>
              <a:t>HTA: 19,6 </a:t>
            </a:r>
          </a:p>
          <a:p>
            <a:r>
              <a:rPr lang="es-ES" sz="1400" dirty="0">
                <a:solidFill>
                  <a:schemeClr val="bg1"/>
                </a:solidFill>
              </a:rPr>
              <a:t>DM: 17,9%</a:t>
            </a:r>
          </a:p>
          <a:p>
            <a:r>
              <a:rPr lang="es-ES" sz="1400" dirty="0">
                <a:solidFill>
                  <a:schemeClr val="bg1"/>
                </a:solidFill>
              </a:rPr>
              <a:t>DLP: 14,3%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BE05302B-903C-4649-90CE-E6263D3FCD88}"/>
              </a:ext>
            </a:extLst>
          </p:cNvPr>
          <p:cNvSpPr/>
          <p:nvPr/>
        </p:nvSpPr>
        <p:spPr>
          <a:xfrm>
            <a:off x="4289369" y="2357579"/>
            <a:ext cx="1653257" cy="1501190"/>
          </a:xfrm>
          <a:prstGeom prst="roundRect">
            <a:avLst>
              <a:gd name="adj" fmla="val 77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04" indent="-214304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bg1"/>
                </a:solidFill>
              </a:rPr>
              <a:t>OCD: 55% 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bg1"/>
                </a:solidFill>
              </a:rPr>
              <a:t>VMNI: 22%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bg1"/>
                </a:solidFill>
              </a:rPr>
              <a:t>MODIFICACIÓN TERAPIA INHALADA: 77%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bg1"/>
                </a:solidFill>
              </a:rPr>
              <a:t>RECIBEN MENOS TRIPLE TERAPIA: 26%</a:t>
            </a:r>
          </a:p>
        </p:txBody>
      </p:sp>
      <p:cxnSp>
        <p:nvCxnSpPr>
          <p:cNvPr id="22" name="Conector: angular 21">
            <a:extLst>
              <a:ext uri="{FF2B5EF4-FFF2-40B4-BE49-F238E27FC236}">
                <a16:creationId xmlns:a16="http://schemas.microsoft.com/office/drawing/2014/main" id="{C129E26C-C4A7-4638-9CDE-9AE538F0319B}"/>
              </a:ext>
            </a:extLst>
          </p:cNvPr>
          <p:cNvCxnSpPr>
            <a:cxnSpLocks/>
            <a:stCxn id="9" idx="3"/>
            <a:endCxn id="15" idx="1"/>
          </p:cNvCxnSpPr>
          <p:nvPr/>
        </p:nvCxnSpPr>
        <p:spPr>
          <a:xfrm>
            <a:off x="1216800" y="1081248"/>
            <a:ext cx="1441680" cy="732439"/>
          </a:xfrm>
          <a:prstGeom prst="bentConnector3">
            <a:avLst>
              <a:gd name="adj1" fmla="val 92802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: angular 33">
            <a:extLst>
              <a:ext uri="{FF2B5EF4-FFF2-40B4-BE49-F238E27FC236}">
                <a16:creationId xmlns:a16="http://schemas.microsoft.com/office/drawing/2014/main" id="{F4D7534B-0566-4EBD-B2B5-38D30A1DC59B}"/>
              </a:ext>
            </a:extLst>
          </p:cNvPr>
          <p:cNvCxnSpPr>
            <a:cxnSpLocks/>
            <a:stCxn id="17" idx="3"/>
            <a:endCxn id="20" idx="1"/>
          </p:cNvCxnSpPr>
          <p:nvPr/>
        </p:nvCxnSpPr>
        <p:spPr>
          <a:xfrm>
            <a:off x="4092554" y="2557889"/>
            <a:ext cx="196815" cy="55028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: angular 36">
            <a:extLst>
              <a:ext uri="{FF2B5EF4-FFF2-40B4-BE49-F238E27FC236}">
                <a16:creationId xmlns:a16="http://schemas.microsoft.com/office/drawing/2014/main" id="{2E53F000-4C8C-4C20-B54D-94142A123969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>
            <a:off x="4086297" y="1813687"/>
            <a:ext cx="203074" cy="12716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: angular 41">
            <a:extLst>
              <a:ext uri="{FF2B5EF4-FFF2-40B4-BE49-F238E27FC236}">
                <a16:creationId xmlns:a16="http://schemas.microsoft.com/office/drawing/2014/main" id="{9D024A97-56CD-4ACD-83F1-F0D65750ACF0}"/>
              </a:ext>
            </a:extLst>
          </p:cNvPr>
          <p:cNvCxnSpPr>
            <a:cxnSpLocks/>
            <a:stCxn id="9" idx="2"/>
            <a:endCxn id="10" idx="1"/>
          </p:cNvCxnSpPr>
          <p:nvPr/>
        </p:nvCxnSpPr>
        <p:spPr>
          <a:xfrm rot="16200000" flipH="1">
            <a:off x="719368" y="1501291"/>
            <a:ext cx="493496" cy="131296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: angular 43">
            <a:extLst>
              <a:ext uri="{FF2B5EF4-FFF2-40B4-BE49-F238E27FC236}">
                <a16:creationId xmlns:a16="http://schemas.microsoft.com/office/drawing/2014/main" id="{ADDD9321-F38E-40E6-A335-EA77E1C37C5B}"/>
              </a:ext>
            </a:extLst>
          </p:cNvPr>
          <p:cNvCxnSpPr>
            <a:cxnSpLocks/>
            <a:stCxn id="9" idx="2"/>
            <a:endCxn id="11" idx="1"/>
          </p:cNvCxnSpPr>
          <p:nvPr/>
        </p:nvCxnSpPr>
        <p:spPr>
          <a:xfrm rot="16200000" flipH="1">
            <a:off x="458534" y="1762124"/>
            <a:ext cx="1020534" cy="136667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: angular 46">
            <a:extLst>
              <a:ext uri="{FF2B5EF4-FFF2-40B4-BE49-F238E27FC236}">
                <a16:creationId xmlns:a16="http://schemas.microsoft.com/office/drawing/2014/main" id="{9F682E26-43BC-4E99-88EE-EA297E9D4EBC}"/>
              </a:ext>
            </a:extLst>
          </p:cNvPr>
          <p:cNvCxnSpPr>
            <a:cxnSpLocks/>
            <a:stCxn id="12" idx="1"/>
            <a:endCxn id="9" idx="2"/>
          </p:cNvCxnSpPr>
          <p:nvPr/>
        </p:nvCxnSpPr>
        <p:spPr>
          <a:xfrm rot="10800000">
            <a:off x="900469" y="1320191"/>
            <a:ext cx="136665" cy="1547572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: angular 48">
            <a:extLst>
              <a:ext uri="{FF2B5EF4-FFF2-40B4-BE49-F238E27FC236}">
                <a16:creationId xmlns:a16="http://schemas.microsoft.com/office/drawing/2014/main" id="{FB6A7467-E82F-4BF8-A528-6AC2F3C21427}"/>
              </a:ext>
            </a:extLst>
          </p:cNvPr>
          <p:cNvCxnSpPr>
            <a:cxnSpLocks/>
            <a:stCxn id="13" idx="1"/>
            <a:endCxn id="9" idx="2"/>
          </p:cNvCxnSpPr>
          <p:nvPr/>
        </p:nvCxnSpPr>
        <p:spPr>
          <a:xfrm rot="10800000">
            <a:off x="900468" y="1320191"/>
            <a:ext cx="131296" cy="2074610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: angular 52">
            <a:extLst>
              <a:ext uri="{FF2B5EF4-FFF2-40B4-BE49-F238E27FC236}">
                <a16:creationId xmlns:a16="http://schemas.microsoft.com/office/drawing/2014/main" id="{D55FB685-2C89-44CE-8AE5-3D15CF4EAE99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>
          <a:xfrm>
            <a:off x="1216800" y="1081248"/>
            <a:ext cx="1461810" cy="1476641"/>
          </a:xfrm>
          <a:prstGeom prst="bentConnector3">
            <a:avLst>
              <a:gd name="adj1" fmla="val 91528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angular 55">
            <a:extLst>
              <a:ext uri="{FF2B5EF4-FFF2-40B4-BE49-F238E27FC236}">
                <a16:creationId xmlns:a16="http://schemas.microsoft.com/office/drawing/2014/main" id="{492DAE54-A2E8-48C8-8728-50D45AC2626E}"/>
              </a:ext>
            </a:extLst>
          </p:cNvPr>
          <p:cNvCxnSpPr>
            <a:cxnSpLocks/>
            <a:stCxn id="9" idx="3"/>
            <a:endCxn id="18" idx="1"/>
          </p:cNvCxnSpPr>
          <p:nvPr/>
        </p:nvCxnSpPr>
        <p:spPr>
          <a:xfrm>
            <a:off x="1216800" y="1081248"/>
            <a:ext cx="1461810" cy="2318363"/>
          </a:xfrm>
          <a:prstGeom prst="bentConnector3">
            <a:avLst>
              <a:gd name="adj1" fmla="val 9154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: angular 63">
            <a:extLst>
              <a:ext uri="{FF2B5EF4-FFF2-40B4-BE49-F238E27FC236}">
                <a16:creationId xmlns:a16="http://schemas.microsoft.com/office/drawing/2014/main" id="{B6D1E3D2-461E-49BF-9E70-A1D23840778A}"/>
              </a:ext>
            </a:extLst>
          </p:cNvPr>
          <p:cNvCxnSpPr>
            <a:cxnSpLocks/>
            <a:stCxn id="9" idx="0"/>
            <a:endCxn id="8" idx="2"/>
          </p:cNvCxnSpPr>
          <p:nvPr/>
        </p:nvCxnSpPr>
        <p:spPr>
          <a:xfrm rot="5400000" flipH="1" flipV="1">
            <a:off x="2226013" y="-657682"/>
            <a:ext cx="174443" cy="282553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4A8B3584-2161-4FF1-AC34-9E907676F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677" y="16501"/>
            <a:ext cx="3516323" cy="412813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s-ES" sz="16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1272179085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Recort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Recorte</Template>
  <TotalTime>339</TotalTime>
  <Words>447</Words>
  <Application>Microsoft Office PowerPoint</Application>
  <PresentationFormat>Presentación en pantalla (16:9)</PresentationFormat>
  <Paragraphs>89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Franklin Gothic Book</vt:lpstr>
      <vt:lpstr>Tahoma</vt:lpstr>
      <vt:lpstr>Wingdings 2</vt:lpstr>
      <vt:lpstr>Recorte</vt:lpstr>
      <vt:lpstr>Caracterización clínica del paciente EPOC de alto riesgo superviviente tras 7 años, a partir de una cohorte de pacientes ingresados por agudización grave y análisis diferencial frente a los que fallecieron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¿CÓMO MEDIR LA COMORBILIDAD PSIQUIÁTRICA EN LA EPOC?</dc:title>
  <dc:creator>stalin barragan</dc:creator>
  <cp:lastModifiedBy>stalin barragan</cp:lastModifiedBy>
  <cp:revision>22</cp:revision>
  <dcterms:created xsi:type="dcterms:W3CDTF">2019-03-07T14:20:36Z</dcterms:created>
  <dcterms:modified xsi:type="dcterms:W3CDTF">2019-03-07T20:23:49Z</dcterms:modified>
</cp:coreProperties>
</file>