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9B238-1248-4D96-B4B9-732E96F977C1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C5546-3F6A-4809-A327-A8B25A7872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5643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79063-86A8-4A15-AC2E-2E5C0268885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430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1062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581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3316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875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9634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3302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844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84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4802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3234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177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BC818-B21D-414B-824F-75C422D1635D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E4863-AD9E-4571-9E7F-B2409FE9AC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011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068" y="48140"/>
            <a:ext cx="2077857" cy="987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18 Rectángulo"/>
          <p:cNvSpPr/>
          <p:nvPr/>
        </p:nvSpPr>
        <p:spPr>
          <a:xfrm>
            <a:off x="0" y="34068"/>
            <a:ext cx="6986210" cy="1001976"/>
          </a:xfrm>
          <a:prstGeom prst="rect">
            <a:avLst/>
          </a:prstGeom>
          <a:solidFill>
            <a:srgbClr val="FFC000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16926" tIns="8463" rIns="16926" bIns="8463">
            <a:spAutoFit/>
          </a:bodyPr>
          <a:lstStyle/>
          <a:p>
            <a:pPr algn="ctr"/>
            <a:endParaRPr lang="es-ES" sz="900" b="1" dirty="0" smtClean="0">
              <a:solidFill>
                <a:schemeClr val="bg1"/>
              </a:solidFill>
            </a:endParaRPr>
          </a:p>
          <a:p>
            <a:pPr algn="ctr"/>
            <a:r>
              <a:rPr lang="es-ES" b="1" dirty="0" smtClean="0">
                <a:solidFill>
                  <a:schemeClr val="bg1"/>
                </a:solidFill>
              </a:rPr>
              <a:t>CARACTERÍSTICAS </a:t>
            </a:r>
            <a:r>
              <a:rPr lang="es-ES" b="1" dirty="0">
                <a:solidFill>
                  <a:schemeClr val="bg1"/>
                </a:solidFill>
              </a:rPr>
              <a:t>DE LA ACTIVIDAD FÍSICA Y CAPACIDAD DE EJERCICIO EN PACIENTES </a:t>
            </a:r>
            <a:r>
              <a:rPr lang="es-ES" b="1" dirty="0" smtClean="0">
                <a:solidFill>
                  <a:schemeClr val="bg1"/>
                </a:solidFill>
              </a:rPr>
              <a:t>CON BRONQUIECTASIAS </a:t>
            </a:r>
            <a:endParaRPr lang="es-ES" sz="1000" b="1" dirty="0" smtClean="0">
              <a:solidFill>
                <a:schemeClr val="bg1"/>
              </a:solidFill>
            </a:endParaRPr>
          </a:p>
          <a:p>
            <a:pPr algn="ctr"/>
            <a:endParaRPr lang="es-ES" sz="300" b="1" dirty="0" smtClean="0">
              <a:solidFill>
                <a:schemeClr val="bg1"/>
              </a:solidFill>
            </a:endParaRPr>
          </a:p>
          <a:p>
            <a:pPr algn="ctr"/>
            <a:endParaRPr lang="es-ES_tradnl" sz="1500" b="1" dirty="0">
              <a:solidFill>
                <a:schemeClr val="tx1"/>
              </a:solidFill>
            </a:endParaRPr>
          </a:p>
        </p:txBody>
      </p:sp>
      <p:sp>
        <p:nvSpPr>
          <p:cNvPr id="23" name="29 Rectángulo"/>
          <p:cNvSpPr/>
          <p:nvPr/>
        </p:nvSpPr>
        <p:spPr>
          <a:xfrm>
            <a:off x="393697" y="711176"/>
            <a:ext cx="6198815" cy="324868"/>
          </a:xfrm>
          <a:prstGeom prst="rect">
            <a:avLst/>
          </a:prstGeom>
        </p:spPr>
        <p:txBody>
          <a:bodyPr wrap="square" lIns="16926" tIns="8463" rIns="16926" bIns="8463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Sindy </a:t>
            </a: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Cedeño de Jesús </a:t>
            </a:r>
            <a:r>
              <a:rPr lang="es-ES_tradnl" sz="1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_tradnl" sz="1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Virginia </a:t>
            </a:r>
            <a:r>
              <a:rPr lang="es-ES_tradnl" sz="1000" dirty="0" err="1">
                <a:latin typeface="Arial" panose="020B0604020202020204" pitchFamily="34" charset="0"/>
                <a:cs typeface="Arial" panose="020B0604020202020204" pitchFamily="34" charset="0"/>
              </a:rPr>
              <a:t>Almadana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Pacheco</a:t>
            </a:r>
            <a:r>
              <a:rPr lang="es-ES_tradnl" sz="10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Agustín Valido </a:t>
            </a:r>
            <a:r>
              <a:rPr lang="es-ES_tradnl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Morales</a:t>
            </a:r>
            <a:r>
              <a:rPr lang="es-ES_tradnl" sz="1000" baseline="30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_tradnl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defRPr/>
            </a:pP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1. Hospital Infanta 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lena, Huelva 2. 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UGC de Neumología. Hospital Universitario Virgen Macarena. Sevilla. 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2 Grupo"/>
          <p:cNvGrpSpPr/>
          <p:nvPr/>
        </p:nvGrpSpPr>
        <p:grpSpPr>
          <a:xfrm>
            <a:off x="170881" y="1146629"/>
            <a:ext cx="8823828" cy="5474442"/>
            <a:chOff x="170881" y="1146629"/>
            <a:chExt cx="8823828" cy="5474442"/>
          </a:xfrm>
        </p:grpSpPr>
        <p:sp>
          <p:nvSpPr>
            <p:cNvPr id="21" name="20 Rectángulo"/>
            <p:cNvSpPr/>
            <p:nvPr/>
          </p:nvSpPr>
          <p:spPr>
            <a:xfrm>
              <a:off x="170881" y="1432029"/>
              <a:ext cx="4259046" cy="863477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16926" tIns="8463" rIns="16926" bIns="8463">
              <a:spAutoFit/>
            </a:bodyPr>
            <a:lstStyle/>
            <a:p>
              <a:pPr algn="ctr"/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La  disnea y la baja capacidad de ejercicio en pacientes con bronquiectasias ( BQ)  son </a:t>
              </a:r>
              <a:r>
                <a:rPr lang="es-ES" sz="1100" dirty="0">
                  <a:latin typeface="Arial" panose="020B0604020202020204" pitchFamily="34" charset="0"/>
                  <a:cs typeface="Arial" panose="020B0604020202020204" pitchFamily="34" charset="0"/>
                </a:rPr>
                <a:t>el resultado final </a:t>
              </a:r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del  </a:t>
              </a:r>
              <a:r>
                <a:rPr lang="es-ES" sz="1100" dirty="0">
                  <a:latin typeface="Arial" panose="020B0604020202020204" pitchFamily="34" charset="0"/>
                  <a:cs typeface="Arial" panose="020B0604020202020204" pitchFamily="34" charset="0"/>
                </a:rPr>
                <a:t>grado de obstrucción bronquial, el </a:t>
              </a:r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mal manejo  </a:t>
              </a:r>
              <a:r>
                <a:rPr lang="es-ES" sz="1100" dirty="0">
                  <a:latin typeface="Arial" panose="020B0604020202020204" pitchFamily="34" charset="0"/>
                  <a:cs typeface="Arial" panose="020B0604020202020204" pitchFamily="34" charset="0"/>
                </a:rPr>
                <a:t>de secreciones </a:t>
              </a:r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y  </a:t>
              </a:r>
              <a:r>
                <a:rPr lang="es-ES" sz="1100" dirty="0">
                  <a:latin typeface="Arial" panose="020B0604020202020204" pitchFamily="34" charset="0"/>
                  <a:cs typeface="Arial" panose="020B0604020202020204" pitchFamily="34" charset="0"/>
                </a:rPr>
                <a:t>las </a:t>
              </a:r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sobreinfecciones, teniendo un impacto negativo en la </a:t>
              </a:r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tolerancia al  ejercicio </a:t>
              </a:r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 el  </a:t>
              </a:r>
              <a:r>
                <a:rPr lang="es-ES" sz="1100" dirty="0">
                  <a:latin typeface="Arial" panose="020B0604020202020204" pitchFamily="34" charset="0"/>
                  <a:cs typeface="Arial" panose="020B0604020202020204" pitchFamily="34" charset="0"/>
                </a:rPr>
                <a:t>día a </a:t>
              </a:r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día</a:t>
              </a:r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0" name="19 Rectángulo"/>
            <p:cNvSpPr/>
            <p:nvPr/>
          </p:nvSpPr>
          <p:spPr>
            <a:xfrm>
              <a:off x="199421" y="2614650"/>
              <a:ext cx="8784000" cy="524923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16926" tIns="8463" rIns="16926" bIns="8463">
              <a:spAutoFit/>
            </a:bodyPr>
            <a:lstStyle/>
            <a:p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Estudio </a:t>
              </a:r>
              <a:r>
                <a:rPr lang="es-ES" sz="1100" dirty="0">
                  <a:latin typeface="Arial" panose="020B0604020202020204" pitchFamily="34" charset="0"/>
                  <a:cs typeface="Arial" panose="020B0604020202020204" pitchFamily="34" charset="0"/>
                </a:rPr>
                <a:t>transversal de pacientes con BQ  Se evaluaron el grado de actividad física medido por un acelerómetro </a:t>
              </a:r>
              <a:r>
                <a:rPr lang="es-E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Sensewear</a:t>
              </a:r>
              <a:r>
                <a:rPr lang="es-ES" sz="1100" dirty="0">
                  <a:latin typeface="Arial" panose="020B0604020202020204" pitchFamily="34" charset="0"/>
                  <a:cs typeface="Arial" panose="020B0604020202020204" pitchFamily="34" charset="0"/>
                </a:rPr>
                <a:t> ®, la capacidad de ejercicio con el test de la marcha de 6 minutos, se evaluaron los síntomas por el cuestionario de tos crónica de Leicester y la disnea por la MRC y escalad e </a:t>
              </a:r>
              <a:r>
                <a:rPr lang="es-E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Borg</a:t>
              </a:r>
              <a:r>
                <a:rPr lang="es-ES" sz="1100" dirty="0">
                  <a:latin typeface="Arial" panose="020B0604020202020204" pitchFamily="34" charset="0"/>
                  <a:cs typeface="Arial" panose="020B0604020202020204" pitchFamily="34" charset="0"/>
                </a:rPr>
                <a:t>.  </a:t>
              </a:r>
            </a:p>
          </p:txBody>
        </p:sp>
        <p:sp>
          <p:nvSpPr>
            <p:cNvPr id="25" name="24 Rectángulo"/>
            <p:cNvSpPr/>
            <p:nvPr/>
          </p:nvSpPr>
          <p:spPr>
            <a:xfrm>
              <a:off x="170881" y="2355429"/>
              <a:ext cx="1944317" cy="217145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6926" tIns="8463" rIns="16926" bIns="8463">
              <a:spAutoFit/>
            </a:bodyPr>
            <a:lstStyle/>
            <a:p>
              <a:pPr algn="ctr" eaLnBrk="0" hangingPunct="0"/>
              <a:r>
                <a:rPr lang="es-ES_tradnl" sz="13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Metodología </a:t>
              </a:r>
            </a:p>
          </p:txBody>
        </p:sp>
        <p:sp>
          <p:nvSpPr>
            <p:cNvPr id="22" name="21 Rectángulo"/>
            <p:cNvSpPr/>
            <p:nvPr/>
          </p:nvSpPr>
          <p:spPr>
            <a:xfrm>
              <a:off x="4614061" y="1423149"/>
              <a:ext cx="4342880" cy="863477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16926" tIns="8463" rIns="16926" bIns="8463">
              <a:spAutoFit/>
            </a:bodyPr>
            <a:lstStyle/>
            <a:p>
              <a:endParaRPr lang="es-ES" sz="11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valorar </a:t>
              </a:r>
              <a:r>
                <a:rPr lang="es-ES" sz="1100" dirty="0">
                  <a:latin typeface="Arial" panose="020B0604020202020204" pitchFamily="34" charset="0"/>
                  <a:cs typeface="Arial" panose="020B0604020202020204" pitchFamily="34" charset="0"/>
                </a:rPr>
                <a:t>el grado de actividad física y la capacidad de ejercicio de los pacientes con BQ  y evaluar la repercusión sintomática de la </a:t>
              </a:r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enfermedad.</a:t>
              </a:r>
              <a:endParaRPr lang="es-E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s-E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25 Rectángulo"/>
            <p:cNvSpPr/>
            <p:nvPr/>
          </p:nvSpPr>
          <p:spPr>
            <a:xfrm>
              <a:off x="4609970" y="1146629"/>
              <a:ext cx="1697515" cy="217146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6926" tIns="8463" rIns="16926" bIns="8463">
              <a:spAutoFit/>
            </a:bodyPr>
            <a:lstStyle/>
            <a:p>
              <a:pPr algn="ctr" eaLnBrk="0" hangingPunct="0"/>
              <a:r>
                <a:rPr lang="es-ES_tradnl" sz="13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Objetivo</a:t>
              </a:r>
            </a:p>
          </p:txBody>
        </p:sp>
        <p:sp>
          <p:nvSpPr>
            <p:cNvPr id="27" name="26 Rectángulo"/>
            <p:cNvSpPr/>
            <p:nvPr/>
          </p:nvSpPr>
          <p:spPr>
            <a:xfrm>
              <a:off x="170881" y="1150542"/>
              <a:ext cx="1872940" cy="217146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6926" tIns="8463" rIns="16926" bIns="8463">
              <a:spAutoFit/>
            </a:bodyPr>
            <a:lstStyle/>
            <a:p>
              <a:pPr algn="ctr" eaLnBrk="0" hangingPunct="0"/>
              <a:r>
                <a:rPr lang="es-ES_tradnl" sz="13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Introducción</a:t>
              </a:r>
            </a:p>
          </p:txBody>
        </p:sp>
        <p:sp>
          <p:nvSpPr>
            <p:cNvPr id="29" name="28 Rectángulo"/>
            <p:cNvSpPr/>
            <p:nvPr/>
          </p:nvSpPr>
          <p:spPr>
            <a:xfrm>
              <a:off x="199708" y="5822557"/>
              <a:ext cx="1525644" cy="217146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6926" tIns="8463" rIns="16926" bIns="8463">
              <a:spAutoFit/>
            </a:bodyPr>
            <a:lstStyle/>
            <a:p>
              <a:pPr algn="ctr" eaLnBrk="0" hangingPunct="0"/>
              <a:r>
                <a:rPr lang="es-ES_tradnl" sz="13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Conclusión </a:t>
              </a:r>
            </a:p>
          </p:txBody>
        </p:sp>
        <p:sp>
          <p:nvSpPr>
            <p:cNvPr id="18" name="17 Rectángulo"/>
            <p:cNvSpPr/>
            <p:nvPr/>
          </p:nvSpPr>
          <p:spPr bwMode="auto">
            <a:xfrm>
              <a:off x="177993" y="3206240"/>
              <a:ext cx="8816716" cy="254621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16926" tIns="8463" rIns="16926" bIns="8463" numCol="1" rtlCol="0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s-ES" sz="90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30 Rectángulo"/>
            <p:cNvSpPr/>
            <p:nvPr/>
          </p:nvSpPr>
          <p:spPr>
            <a:xfrm>
              <a:off x="178625" y="3206240"/>
              <a:ext cx="1872942" cy="217146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6926" tIns="8463" rIns="16926" bIns="8463">
              <a:spAutoFit/>
            </a:bodyPr>
            <a:lstStyle/>
            <a:p>
              <a:pPr algn="ctr" eaLnBrk="0" hangingPunct="0"/>
              <a:r>
                <a:rPr lang="es-ES_tradnl" sz="13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  <a:endParaRPr lang="es-ES_tradnl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982081" y="3220997"/>
              <a:ext cx="4956914" cy="863477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soft" dir="t"/>
            </a:scene3d>
            <a:sp3d contourW="12700" prstMaterial="matte">
              <a:bevelT w="190500" h="38100"/>
              <a:contourClr>
                <a:schemeClr val="accent6">
                  <a:lumMod val="40000"/>
                  <a:lumOff val="6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6926" tIns="8463" rIns="16926" bIns="8463">
              <a:spAutoFit/>
            </a:bodyPr>
            <a:lstStyle/>
            <a:p>
              <a:pPr lvl="0" eaLnBrk="0" hangingPunct="0"/>
              <a:r>
                <a:rPr lang="es-E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 </a:t>
              </a:r>
              <a:r>
                <a:rPr lang="es-ES" sz="11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pacientes </a:t>
              </a:r>
              <a:r>
                <a:rPr lang="es-ES" sz="11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(10 </a:t>
              </a:r>
              <a:r>
                <a:rPr lang="es-ES" sz="11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mujeres, 3 hombres</a:t>
              </a:r>
              <a:r>
                <a:rPr lang="es-ES" sz="11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 </a:t>
              </a:r>
              <a:r>
                <a:rPr lang="es-ES" sz="11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Edad </a:t>
              </a:r>
              <a:r>
                <a:rPr lang="es-E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 65 años. IMC  26.9 (± 3.7). </a:t>
              </a:r>
            </a:p>
            <a:p>
              <a:pPr eaLnBrk="0" hangingPunct="0"/>
              <a:r>
                <a:rPr lang="es-E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No. Pasos </a:t>
              </a:r>
              <a:r>
                <a:rPr lang="es-ES" sz="11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X </a:t>
              </a:r>
              <a:r>
                <a:rPr lang="es-E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4.874 pasos con un gasto energético medio de 259 Kcal (±213) por día</a:t>
              </a:r>
              <a:r>
                <a:rPr lang="es-ES" sz="11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</a:p>
            <a:p>
              <a:pPr eaLnBrk="0" hangingPunct="0"/>
              <a:r>
                <a:rPr lang="es-ES" sz="11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Leicester </a:t>
              </a:r>
              <a:r>
                <a:rPr lang="es-ES" sz="11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 </a:t>
              </a:r>
              <a:r>
                <a:rPr lang="es-ES" sz="11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 dominio general fue de 85.5/4.5 existiendo una correlación positiva y  p = 0,049 en  el impacto de los síntomas y el número de </a:t>
              </a:r>
              <a:r>
                <a:rPr lang="es-ES" sz="11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pasos.</a:t>
              </a:r>
              <a:r>
                <a:rPr lang="es-ES" sz="11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47 Rectángulo"/>
            <p:cNvSpPr/>
            <p:nvPr/>
          </p:nvSpPr>
          <p:spPr>
            <a:xfrm>
              <a:off x="209366" y="6097851"/>
              <a:ext cx="8753970" cy="523220"/>
            </a:xfrm>
            <a:prstGeom prst="rect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s-E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La </a:t>
              </a:r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poca actividad física  y  la baja  capacidad de ejercicio están relacionadas con el grado de función pulmonar,  </a:t>
              </a:r>
              <a:r>
                <a:rPr lang="es-E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repercutiendo en  los síntomas  y en  </a:t>
              </a:r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la calidad de </a:t>
              </a:r>
              <a:r>
                <a:rPr lang="es-E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vida.</a:t>
              </a:r>
              <a:r>
                <a:rPr lang="es-E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  <a:endParaRPr lang="es-E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68" y="3496673"/>
              <a:ext cx="3660502" cy="2200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42 Rectángulo"/>
            <p:cNvSpPr/>
            <p:nvPr/>
          </p:nvSpPr>
          <p:spPr>
            <a:xfrm>
              <a:off x="205703" y="3470235"/>
              <a:ext cx="550151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Gráfico 1</a:t>
              </a:r>
              <a:endParaRPr lang="es-E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4184" y="4109242"/>
              <a:ext cx="3309683" cy="160164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48 Rectángulo"/>
            <p:cNvSpPr/>
            <p:nvPr/>
          </p:nvSpPr>
          <p:spPr>
            <a:xfrm>
              <a:off x="4841363" y="4068202"/>
              <a:ext cx="57579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Gráfico 2 </a:t>
              </a:r>
              <a:endParaRPr lang="es-E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353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287</Words>
  <Application>Microsoft Office PowerPoint</Application>
  <PresentationFormat>Presentación en pantalla (4:3)</PresentationFormat>
  <Paragraphs>21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Sindy Cedeño de Jesus</dc:creator>
  <cp:lastModifiedBy>Sindy Cedeño de Jesus</cp:lastModifiedBy>
  <cp:revision>20</cp:revision>
  <dcterms:created xsi:type="dcterms:W3CDTF">2019-03-02T22:00:05Z</dcterms:created>
  <dcterms:modified xsi:type="dcterms:W3CDTF">2019-03-03T15:04:04Z</dcterms:modified>
</cp:coreProperties>
</file>