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60" r:id="rId3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ofia\Desktop\comunicacion%20tep%20e%20htp\BASE%20DATOS%20TEP%20E%20HTP%20(rellenado%20por%20noe%20y%20ana%20bel&#233;n)%20(1).od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r>
              <a:rPr lang="es-ES_tradnl" dirty="0">
                <a:latin typeface="Verdana" panose="020B0604030504040204" pitchFamily="34" charset="0"/>
                <a:ea typeface="Verdana" panose="020B0604030504040204" pitchFamily="34" charset="0"/>
              </a:rPr>
              <a:t>Pruebas</a:t>
            </a:r>
            <a:r>
              <a:rPr lang="es-ES_tradnl" baseline="0" dirty="0">
                <a:latin typeface="Verdana" panose="020B0604030504040204" pitchFamily="34" charset="0"/>
                <a:ea typeface="Verdana" panose="020B0604030504040204" pitchFamily="34" charset="0"/>
              </a:rPr>
              <a:t> complementarias realizadas:</a:t>
            </a:r>
            <a:endParaRPr 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ES_tradn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365-4034-AC68-4CC411ABD172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365-4034-AC68-4CC411ABD17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365-4034-AC68-4CC411ABD17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365-4034-AC68-4CC411ABD1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Folha5!$A$1:$A$4</c:f>
              <c:strCache>
                <c:ptCount val="4"/>
                <c:pt idx="0">
                  <c:v>Cateterismo cardíaco</c:v>
                </c:pt>
                <c:pt idx="1">
                  <c:v>Gammagrafía V/P</c:v>
                </c:pt>
                <c:pt idx="2">
                  <c:v>Ecocardiografía</c:v>
                </c:pt>
                <c:pt idx="3">
                  <c:v>Estudio de trombofilia </c:v>
                </c:pt>
              </c:strCache>
            </c:strRef>
          </c:cat>
          <c:val>
            <c:numRef>
              <c:f>Folha5!$B$1:$B$4</c:f>
              <c:numCache>
                <c:formatCode>General</c:formatCode>
                <c:ptCount val="4"/>
                <c:pt idx="0">
                  <c:v>3</c:v>
                </c:pt>
                <c:pt idx="1">
                  <c:v>38</c:v>
                </c:pt>
                <c:pt idx="2">
                  <c:v>51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65-4034-AC68-4CC411ABD17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77165904"/>
        <c:axId val="357791416"/>
      </c:barChart>
      <c:catAx>
        <c:axId val="277165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ES_tradnl"/>
          </a:p>
        </c:txPr>
        <c:crossAx val="357791416"/>
        <c:crosses val="autoZero"/>
        <c:auto val="1"/>
        <c:lblAlgn val="ctr"/>
        <c:lblOffset val="100"/>
        <c:noMultiLvlLbl val="0"/>
      </c:catAx>
      <c:valAx>
        <c:axId val="357791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_tradnl"/>
          </a:p>
        </c:txPr>
        <c:crossAx val="277165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55B30-9CE6-41AE-AEE9-C0638578D0B8}" type="datetimeFigureOut">
              <a:rPr lang="es-ES_tradnl" smtClean="0"/>
              <a:t>07/03/2019</a:t>
            </a:fld>
            <a:endParaRPr lang="es-ES_tradnl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63188-4490-41C3-9255-7DF6A7A8146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27613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altLang="es-ES_tradnl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D18820-A177-409A-BE12-022A41B18DBF}" type="slidenum">
              <a:rPr lang="es-ES" altLang="es-ES_tradnl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s-ES" altLang="es-ES_trad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73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altLang="es-ES_tradnl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D18820-A177-409A-BE12-022A41B18DBF}" type="slidenum">
              <a:rPr lang="es-ES" altLang="es-ES_tradnl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es-ES" altLang="es-ES_trad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472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037EE-57C6-4B91-AD3C-65CACA9A98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E1E90A-31D4-4610-ABA8-C33E4026E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C06D5D6-2193-485B-8634-DE0C52152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07/03/2019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563C6EC-EC5A-49AE-AE0A-808FA47F2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A7FB666-8AF0-4174-81CD-153238F09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641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9D0A4-752E-4807-83FC-02C492D25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F0684C3-7C61-4ADF-92F5-FEE55285C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6B237E6-E052-45CF-93AB-3A78031AB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07/03/2019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08B66EF-9315-4579-85F4-952B436AF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8DEBB2D-EE92-40F9-B297-046A7B077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02368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47AEB5-1B64-446D-AAC6-A04CAC3F6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40A61AC-1943-44E4-8EC3-A58C408BD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9CC6F4F-3849-4E72-83C7-1FD28AC7B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07/03/2019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62F85DB-F20B-4671-AC5A-3598928D7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4BB71A4-3E22-4085-99C9-8FB093150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6706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83033D-A33E-4C2A-B248-31D2ADEEA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2A21C82-0F15-4C03-A621-F88998E722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0AE96B39-ABAD-4864-95AC-461E52B63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68F9C22-CFAA-4EC1-B68E-1A3D7C06F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07/03/2019</a:t>
            </a:fld>
            <a:endParaRPr lang="es-ES_tradnl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2418D0C-3714-4D1C-9CE1-10C687878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B1DDD45-BD54-498D-B123-233444782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3445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3E0E3A-C29A-4064-B1AD-10D572FF8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905FE67-1961-4CF4-B8C9-061D9C435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7AD1595-44C3-44C3-9EA3-9A58F6372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4F31AE8-B7AF-41BB-BC75-2909B36A46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53001097-36E8-4D87-9DB6-1D476DD5E3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1A5E747E-F1CC-468D-AE8B-3F6C155A8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07/03/2019</a:t>
            </a:fld>
            <a:endParaRPr lang="es-ES_tradnl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C138EF48-499E-4F78-A773-FFEE04D91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7013E33E-166C-4CE0-8494-AF024CD66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13330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3450B4-501A-4CE2-97FF-7FB01166A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E436F07-2475-4CEC-AFB2-93674A9E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07/03/2019</a:t>
            </a:fld>
            <a:endParaRPr lang="es-ES_tradnl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D59B408D-7463-4843-82B9-77DE68934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A45664B-2317-4B13-A78F-26606B273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48187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1D8476A2-A715-4FB1-B448-D334C1176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07/03/2019</a:t>
            </a:fld>
            <a:endParaRPr lang="es-ES_tradnl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B74A5F1-1C49-44FD-8A4E-81C1117FA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4380167-22CF-41BF-8191-9D6DC0332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99302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C653F-B561-4B8D-ADF3-9EAD6EB9D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0AB5D14-4E3D-448A-9C9D-0496F3196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105FA83B-92B7-489C-A228-472E027EB4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5E40C0F7-6AD0-4E3D-AEBD-AC268D3DF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07/03/2019</a:t>
            </a:fld>
            <a:endParaRPr lang="es-ES_tradnl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4D16D64-83BB-405E-8E30-2109D6766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B30426E-CD75-4701-9C6E-3649F367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01020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7C9C14-1A6E-4FEE-9F51-029F8A23F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F3B34B9A-A93B-49F6-B564-0F5B69549B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05C9A63-6D8A-470B-A6D0-73C63020B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D9A4008-2834-41B6-98C6-A74945A9D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07/03/2019</a:t>
            </a:fld>
            <a:endParaRPr lang="es-ES_tradnl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31AECC2-329F-4F90-B2AC-5CF63FDA4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59C53758-34E0-4788-B645-D57D7C30A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1558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5E0BCC-420A-4748-8337-88B3D72B2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E70ABC3-080B-4310-A8F2-C1FE99E6A8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61188C0-2139-4FFF-9A8C-755835F5A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07/03/2019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D51353F-791D-480D-961A-3AEA4274F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7CE324C-5D31-46D2-87D8-B48660783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9514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78A6FB-DD19-49F1-A4DD-239D43F89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107DF42B-F2A2-4761-9CA4-2261C701B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A39738D-FC61-436F-B6E9-326E62A14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07/03/2019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A346C95-C08D-4302-B463-2C82FFE40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228B964-6332-42A5-91CB-F6713E809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3064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8F0AEBB-FC5D-4FAC-8D08-0A6F8DAD4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8814347-3ECC-4F25-A3FB-21B2CE087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FDFE18E-FA48-4F4B-9B34-7CC5DCE1EB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E4CC0-62DF-4C96-9849-7F3D877E88E4}" type="datetimeFigureOut">
              <a:rPr lang="es-ES_tradnl" smtClean="0"/>
              <a:t>07/03/2019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B62F278-C2EF-43FF-B7DE-3FE4078AE0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A9CC0DD-272D-4A0E-9D13-4E8A722FFF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8278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CuadroTexto"/>
          <p:cNvSpPr txBox="1">
            <a:spLocks noChangeArrowheads="1"/>
          </p:cNvSpPr>
          <p:nvPr/>
        </p:nvSpPr>
        <p:spPr bwMode="auto">
          <a:xfrm>
            <a:off x="449943" y="141888"/>
            <a:ext cx="11277600" cy="70788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ANALISIS DE DERIVACIÓN A CONSULTA MONOGRÁFICA DE TROMBOEMBOLISMO PULMONAR E HIPERTENSIÓN PULMONAR. </a:t>
            </a:r>
          </a:p>
        </p:txBody>
      </p:sp>
      <p:grpSp>
        <p:nvGrpSpPr>
          <p:cNvPr id="3076" name="20 Grupo"/>
          <p:cNvGrpSpPr>
            <a:grpSpLocks/>
          </p:cNvGrpSpPr>
          <p:nvPr/>
        </p:nvGrpSpPr>
        <p:grpSpPr bwMode="auto">
          <a:xfrm>
            <a:off x="6218611" y="3991650"/>
            <a:ext cx="5508932" cy="2528420"/>
            <a:chOff x="-295834" y="13035555"/>
            <a:chExt cx="16964601" cy="18435308"/>
          </a:xfrm>
        </p:grpSpPr>
        <p:sp>
          <p:nvSpPr>
            <p:cNvPr id="5" name="24 Rectángulo"/>
            <p:cNvSpPr/>
            <p:nvPr/>
          </p:nvSpPr>
          <p:spPr>
            <a:xfrm>
              <a:off x="-181020" y="14048987"/>
              <a:ext cx="16849787" cy="1742187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25 Rectángulo"/>
            <p:cNvSpPr/>
            <p:nvPr/>
          </p:nvSpPr>
          <p:spPr>
            <a:xfrm>
              <a:off x="-295834" y="13035555"/>
              <a:ext cx="16849786" cy="30719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s-ES" sz="916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871648" y="712584"/>
            <a:ext cx="10472213" cy="6099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s-ES" alt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S. </a:t>
            </a:r>
            <a:r>
              <a:rPr lang="es-ES_tradnl" alt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Pimentel Diniz, A.B. </a:t>
            </a:r>
            <a:r>
              <a:rPr lang="es-ES_tradnl" altLang="es-ES_tradnl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Gámiz</a:t>
            </a:r>
            <a:r>
              <a:rPr lang="es-ES_tradnl" alt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Molina, N. Arroyo Diaz, N.A. Barba </a:t>
            </a:r>
            <a:r>
              <a:rPr lang="es-ES_tradnl" altLang="es-ES_tradnl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Gyengo</a:t>
            </a:r>
            <a:r>
              <a:rPr lang="es-ES_tradnl" alt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S. Sánchez Noguera, C. Rodríguez Cabrero.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Servicio de Neumología. Hospital Universitario San Cecilio de Granada.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ES_tradnl" alt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endParaRPr lang="es-ES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endParaRPr lang="es-ES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endParaRPr lang="es-ES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endParaRPr lang="es-ES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ES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078" name="21 Grupo"/>
          <p:cNvGrpSpPr>
            <a:grpSpLocks/>
          </p:cNvGrpSpPr>
          <p:nvPr/>
        </p:nvGrpSpPr>
        <p:grpSpPr bwMode="auto">
          <a:xfrm>
            <a:off x="6904287" y="3944907"/>
            <a:ext cx="4084912" cy="490189"/>
            <a:chOff x="1785619" y="13971044"/>
            <a:chExt cx="10815218" cy="1429180"/>
          </a:xfrm>
        </p:grpSpPr>
        <p:sp>
          <p:nvSpPr>
            <p:cNvPr id="15" name="22 Rectángulo redondeado"/>
            <p:cNvSpPr/>
            <p:nvPr/>
          </p:nvSpPr>
          <p:spPr>
            <a:xfrm>
              <a:off x="1854649" y="14119524"/>
              <a:ext cx="4279901" cy="1263037"/>
            </a:xfrm>
            <a:prstGeom prst="round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23 Rectángulo"/>
            <p:cNvSpPr/>
            <p:nvPr/>
          </p:nvSpPr>
          <p:spPr>
            <a:xfrm>
              <a:off x="1785619" y="13971044"/>
              <a:ext cx="10815218" cy="14291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97" tIns="0" rIns="163297" bIns="0" spcCol="1270" anchor="ctr"/>
            <a:lstStyle/>
            <a:p>
              <a:pPr defTabSz="105833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381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defTabSz="1058332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82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Resultados:</a:t>
              </a:r>
            </a:p>
            <a:p>
              <a:pPr defTabSz="105833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381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3079" name="26 Grupo"/>
          <p:cNvGrpSpPr>
            <a:grpSpLocks/>
          </p:cNvGrpSpPr>
          <p:nvPr/>
        </p:nvGrpSpPr>
        <p:grpSpPr bwMode="auto">
          <a:xfrm>
            <a:off x="356764" y="1379051"/>
            <a:ext cx="11277600" cy="2331860"/>
            <a:chOff x="-132765" y="3564011"/>
            <a:chExt cx="16982490" cy="4474381"/>
          </a:xfrm>
        </p:grpSpPr>
        <p:sp>
          <p:nvSpPr>
            <p:cNvPr id="18" name="36 Rectángulo"/>
            <p:cNvSpPr/>
            <p:nvPr/>
          </p:nvSpPr>
          <p:spPr>
            <a:xfrm>
              <a:off x="160" y="4334615"/>
              <a:ext cx="16849565" cy="3703777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37 Rectángulo"/>
            <p:cNvSpPr/>
            <p:nvPr/>
          </p:nvSpPr>
          <p:spPr>
            <a:xfrm>
              <a:off x="-132765" y="3564011"/>
              <a:ext cx="16982487" cy="34807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endParaRPr lang="es-ES" sz="4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 La hipertensión pulmonar tromboembólica crónica (HPTC) es una enfermedad infradiagnosticada grave, cuyo </a:t>
              </a:r>
              <a:r>
                <a:rPr lang="es-ES_tradnl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diagnóstico precoz sigue siendo un reto, pero sin evidencia actualmente para la realización de un cribado sistemático. </a:t>
              </a:r>
            </a:p>
            <a:p>
              <a:pPr marL="0" lvl="1" algn="just" defTabSz="358205">
                <a:spcAft>
                  <a:spcPct val="15000"/>
                </a:spcAft>
                <a:defRPr/>
              </a:pPr>
              <a:endParaRPr lang="es-ES_tradnl" sz="4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r>
                <a:rPr lang="es-ES_tradnl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 Incidencia estimada del 0,1-9,1% en los primeros 2 años desde la presentación de tromboembolismo pulmonar (TEP) sintomático, existiendo un número significativo de casos que cursan sin objetivar TEP agudo previo.</a:t>
              </a:r>
              <a:r>
                <a:rPr lang="es-ES_tradnl" sz="400" dirty="0"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</a:p>
            <a:p>
              <a:pPr marL="0" lvl="1" algn="just" defTabSz="358205">
                <a:spcAft>
                  <a:spcPct val="15000"/>
                </a:spcAft>
                <a:defRPr/>
              </a:pPr>
              <a:r>
                <a:rPr lang="es-ES_tradnl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</a:p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 OBJETIVO: Cuantificar del total de pacientes diagnosticados de TEP agudo, cuantos fueron derivados a la consulta monográfica de TEP-HTP, servicio responsable por la derivación, edad media de los pacientes, pruebas complementarias realizadas en dicha consulta, incidencia de HPTC y opciones terapéuticas iniciadas. </a:t>
              </a:r>
            </a:p>
          </p:txBody>
        </p:sp>
      </p:grpSp>
      <p:grpSp>
        <p:nvGrpSpPr>
          <p:cNvPr id="20" name="27 Grupo"/>
          <p:cNvGrpSpPr/>
          <p:nvPr/>
        </p:nvGrpSpPr>
        <p:grpSpPr>
          <a:xfrm>
            <a:off x="1129865" y="1394697"/>
            <a:ext cx="2769445" cy="449848"/>
            <a:chOff x="842486" y="3257905"/>
            <a:chExt cx="11794807" cy="1918800"/>
          </a:xfrm>
          <a:solidFill>
            <a:schemeClr val="tx2">
              <a:lumMod val="50000"/>
            </a:schemeClr>
          </a:solidFill>
        </p:grpSpPr>
        <p:sp>
          <p:nvSpPr>
            <p:cNvPr id="21" name="34 Rectángulo redondeado"/>
            <p:cNvSpPr/>
            <p:nvPr/>
          </p:nvSpPr>
          <p:spPr>
            <a:xfrm>
              <a:off x="842486" y="3257905"/>
              <a:ext cx="11794807" cy="19188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35 Rectángulo"/>
            <p:cNvSpPr/>
            <p:nvPr/>
          </p:nvSpPr>
          <p:spPr>
            <a:xfrm>
              <a:off x="936154" y="3351573"/>
              <a:ext cx="11607471" cy="173146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97" tIns="0" rIns="163297" bIns="0" spcCol="1270" anchor="ctr"/>
            <a:lstStyle/>
            <a:p>
              <a:pPr defTabSz="48846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82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Introducción y objetivos:</a:t>
              </a:r>
              <a:endParaRPr lang="es-ES" sz="1282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3081" name="28 Grupo"/>
          <p:cNvGrpSpPr>
            <a:grpSpLocks/>
          </p:cNvGrpSpPr>
          <p:nvPr/>
        </p:nvGrpSpPr>
        <p:grpSpPr bwMode="auto">
          <a:xfrm>
            <a:off x="356764" y="3831178"/>
            <a:ext cx="5616626" cy="2639403"/>
            <a:chOff x="-396790" y="7710195"/>
            <a:chExt cx="17053638" cy="3887640"/>
          </a:xfrm>
        </p:grpSpPr>
        <p:sp>
          <p:nvSpPr>
            <p:cNvPr id="24" name="32 Rectángulo"/>
            <p:cNvSpPr/>
            <p:nvPr/>
          </p:nvSpPr>
          <p:spPr>
            <a:xfrm>
              <a:off x="-192811" y="8189416"/>
              <a:ext cx="16849659" cy="2605249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33 Rectángulo"/>
            <p:cNvSpPr/>
            <p:nvPr/>
          </p:nvSpPr>
          <p:spPr>
            <a:xfrm>
              <a:off x="-396790" y="7710195"/>
              <a:ext cx="16975240" cy="38876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0" lvl="1" algn="just" defTabSz="358205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</a:p>
            <a:p>
              <a:pPr marL="0" lvl="1" algn="just" defTabSz="358205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s-ES" sz="12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 Estudio </a:t>
              </a:r>
              <a:r>
                <a:rPr lang="es-ES_tradnl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descriptivo, con base en los datos de las historias clínicas, de todos los pacientes diagnosticados de TEP agudo en el año 2017 en el complejo hospitalario de Granada, que fueron derivados a la consulta monográfica de TEP-HTP.</a:t>
              </a:r>
              <a:endParaRPr 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6" name="29 Grupo"/>
          <p:cNvGrpSpPr/>
          <p:nvPr/>
        </p:nvGrpSpPr>
        <p:grpSpPr>
          <a:xfrm>
            <a:off x="1087029" y="3956885"/>
            <a:ext cx="2254002" cy="450733"/>
            <a:chOff x="1008034" y="8150714"/>
            <a:chExt cx="11794807" cy="1918800"/>
          </a:xfrm>
          <a:solidFill>
            <a:schemeClr val="tx2">
              <a:lumMod val="50000"/>
            </a:schemeClr>
          </a:solidFill>
        </p:grpSpPr>
        <p:sp>
          <p:nvSpPr>
            <p:cNvPr id="27" name="30 Rectángulo redondeado"/>
            <p:cNvSpPr/>
            <p:nvPr/>
          </p:nvSpPr>
          <p:spPr>
            <a:xfrm>
              <a:off x="1008034" y="8150714"/>
              <a:ext cx="11794807" cy="19188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31 Rectángulo"/>
            <p:cNvSpPr/>
            <p:nvPr/>
          </p:nvSpPr>
          <p:spPr>
            <a:xfrm>
              <a:off x="1101702" y="8244382"/>
              <a:ext cx="11607471" cy="173146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97" tIns="0" rIns="163297" bIns="0" spcCol="1270" anchor="ctr"/>
            <a:lstStyle/>
            <a:p>
              <a:pPr defTabSz="1058332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82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Material y Métodos:</a:t>
              </a:r>
              <a:endParaRPr lang="es-ES" sz="2381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7E313453-6285-44D7-8B62-3BA63828093E}"/>
              </a:ext>
            </a:extLst>
          </p:cNvPr>
          <p:cNvSpPr txBox="1"/>
          <p:nvPr/>
        </p:nvSpPr>
        <p:spPr>
          <a:xfrm>
            <a:off x="6347518" y="4511781"/>
            <a:ext cx="5065940" cy="183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220"/>
              </a:spcBef>
              <a:buNone/>
            </a:pPr>
            <a:r>
              <a:rPr lang="es-ES_tradnl" alt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● </a:t>
            </a: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114 pacientes diagnosticados de TEP agudo, el 96% con </a:t>
            </a:r>
            <a:r>
              <a:rPr lang="es-ES" sz="1200" dirty="0" err="1">
                <a:latin typeface="Verdana" panose="020B0604030504040204" pitchFamily="34" charset="0"/>
                <a:ea typeface="Verdana" panose="020B0604030504040204" pitchFamily="34" charset="0"/>
              </a:rPr>
              <a:t>AngioTC</a:t>
            </a: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pPr algn="just">
              <a:spcBef>
                <a:spcPts val="220"/>
              </a:spcBef>
              <a:buNone/>
            </a:pPr>
            <a:endParaRPr lang="es-ES" sz="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● 78 </a:t>
            </a: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derivados a consulta monográfica (68,4%) </a:t>
            </a: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A</a:t>
            </a: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cudieron 71 pacientes.</a:t>
            </a:r>
          </a:p>
          <a:p>
            <a:pPr algn="just">
              <a:spcBef>
                <a:spcPts val="220"/>
              </a:spcBef>
              <a:buNone/>
            </a:pPr>
            <a:endParaRPr lang="es-ES" sz="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● 91% derivados desde S. Neumología.</a:t>
            </a:r>
          </a:p>
          <a:p>
            <a:pPr algn="just">
              <a:spcBef>
                <a:spcPts val="220"/>
              </a:spcBef>
              <a:buNone/>
            </a:pPr>
            <a:endParaRPr lang="es-ES_tradnl" altLang="es-ES_tradnl" sz="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r>
              <a:rPr lang="es-ES_tradnl" alt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● Media de edad: </a:t>
            </a: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66,6 años </a:t>
            </a:r>
            <a:r>
              <a:rPr 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(25-89).</a:t>
            </a:r>
          </a:p>
          <a:p>
            <a:pPr algn="just">
              <a:spcBef>
                <a:spcPts val="220"/>
              </a:spcBef>
              <a:buNone/>
            </a:pPr>
            <a:endParaRPr lang="es-ES_tradnl" sz="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220"/>
              </a:spcBef>
              <a:buNone/>
            </a:pPr>
            <a:r>
              <a:rPr 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● 52% ♂</a:t>
            </a:r>
          </a:p>
        </p:txBody>
      </p:sp>
    </p:spTree>
    <p:extLst>
      <p:ext uri="{BB962C8B-B14F-4D97-AF65-F5344CB8AC3E}">
        <p14:creationId xmlns:p14="http://schemas.microsoft.com/office/powerpoint/2010/main" val="559131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178787" y="728583"/>
            <a:ext cx="9732266" cy="474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s-ES" altLang="es-ES_tradnl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S. </a:t>
            </a:r>
            <a:r>
              <a:rPr lang="es-ES_tradnl" altLang="es-ES_tradnl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Pimentel Diniz, A.B. </a:t>
            </a:r>
            <a:r>
              <a:rPr lang="es-ES_tradnl" altLang="es-ES_tradnl" sz="105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Gámiz</a:t>
            </a:r>
            <a:r>
              <a:rPr lang="es-ES_tradnl" altLang="es-ES_tradnl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Molina, N. Arroyo Diaz, N.A. Barba </a:t>
            </a:r>
            <a:r>
              <a:rPr lang="es-ES_tradnl" altLang="es-ES_tradnl" sz="105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Gyengo</a:t>
            </a:r>
            <a:r>
              <a:rPr lang="es-ES_tradnl" altLang="es-ES_tradnl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S. Sánchez Noguera, C. Rodríguez Cabrero.  </a:t>
            </a:r>
          </a:p>
          <a:p>
            <a:pPr algn="ctr">
              <a:spcBef>
                <a:spcPct val="0"/>
              </a:spcBef>
              <a:buNone/>
            </a:pPr>
            <a:r>
              <a:rPr lang="es-ES_tradnl" altLang="es-ES_tradnl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Servicio de Neumología. Hospital Universitario San Cecilio de Granada.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ES_tradnl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220"/>
              </a:spcBef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220"/>
              </a:spcBef>
              <a:buNone/>
            </a:pPr>
            <a:endParaRPr lang="es-ES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079" name="26 Grupo"/>
          <p:cNvGrpSpPr>
            <a:grpSpLocks/>
          </p:cNvGrpSpPr>
          <p:nvPr/>
        </p:nvGrpSpPr>
        <p:grpSpPr bwMode="auto">
          <a:xfrm>
            <a:off x="489966" y="1043459"/>
            <a:ext cx="12365288" cy="4000030"/>
            <a:chOff x="-2036704" y="3748060"/>
            <a:chExt cx="18753503" cy="11637360"/>
          </a:xfrm>
        </p:grpSpPr>
        <p:sp>
          <p:nvSpPr>
            <p:cNvPr id="18" name="36 Rectángulo"/>
            <p:cNvSpPr/>
            <p:nvPr/>
          </p:nvSpPr>
          <p:spPr>
            <a:xfrm>
              <a:off x="-2036704" y="4710519"/>
              <a:ext cx="16849564" cy="10674901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ES" dirty="0"/>
            </a:p>
            <a:p>
              <a:endParaRPr lang="es-ES" dirty="0"/>
            </a:p>
            <a:p>
              <a:endParaRPr lang="es-ES" dirty="0"/>
            </a:p>
            <a:p>
              <a:endParaRPr lang="es-ES" dirty="0"/>
            </a:p>
            <a:p>
              <a:endParaRPr lang="es-ES" dirty="0"/>
            </a:p>
            <a:p>
              <a:endParaRPr lang="es-ES" dirty="0"/>
            </a:p>
            <a:p>
              <a:endParaRPr 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" name="37 Rectángulo"/>
            <p:cNvSpPr/>
            <p:nvPr/>
          </p:nvSpPr>
          <p:spPr>
            <a:xfrm>
              <a:off x="-132765" y="3748060"/>
              <a:ext cx="16849564" cy="34807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endParaRPr lang="es-ES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0" name="27 Grupo"/>
          <p:cNvGrpSpPr/>
          <p:nvPr/>
        </p:nvGrpSpPr>
        <p:grpSpPr>
          <a:xfrm>
            <a:off x="1343729" y="1222333"/>
            <a:ext cx="1561704" cy="449848"/>
            <a:chOff x="842486" y="3257905"/>
            <a:chExt cx="11794807" cy="1918800"/>
          </a:xfrm>
          <a:solidFill>
            <a:schemeClr val="tx2">
              <a:lumMod val="50000"/>
            </a:schemeClr>
          </a:solidFill>
        </p:grpSpPr>
        <p:sp>
          <p:nvSpPr>
            <p:cNvPr id="21" name="34 Rectángulo redondeado"/>
            <p:cNvSpPr/>
            <p:nvPr/>
          </p:nvSpPr>
          <p:spPr>
            <a:xfrm>
              <a:off x="842486" y="3257905"/>
              <a:ext cx="11794807" cy="19188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35 Rectángulo"/>
            <p:cNvSpPr/>
            <p:nvPr/>
          </p:nvSpPr>
          <p:spPr>
            <a:xfrm>
              <a:off x="936154" y="3351573"/>
              <a:ext cx="11607471" cy="173146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97" tIns="0" rIns="163297" bIns="0" spcCol="1270" anchor="ctr"/>
            <a:lstStyle/>
            <a:p>
              <a:pPr defTabSz="48846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82" b="1" dirty="0">
                  <a:solidFill>
                    <a:srgbClr val="FFC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Resultados:</a:t>
              </a:r>
              <a:endParaRPr lang="es-ES" sz="1282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3081" name="28 Grupo"/>
          <p:cNvGrpSpPr>
            <a:grpSpLocks/>
          </p:cNvGrpSpPr>
          <p:nvPr/>
        </p:nvGrpSpPr>
        <p:grpSpPr bwMode="auto">
          <a:xfrm>
            <a:off x="438662" y="5161917"/>
            <a:ext cx="11296138" cy="1621308"/>
            <a:chOff x="-359010" y="7579531"/>
            <a:chExt cx="16937465" cy="5139648"/>
          </a:xfrm>
        </p:grpSpPr>
        <p:sp>
          <p:nvSpPr>
            <p:cNvPr id="24" name="32 Rectángulo"/>
            <p:cNvSpPr/>
            <p:nvPr/>
          </p:nvSpPr>
          <p:spPr>
            <a:xfrm>
              <a:off x="-271203" y="8189233"/>
              <a:ext cx="16849658" cy="4433695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33 Rectángulo"/>
            <p:cNvSpPr/>
            <p:nvPr/>
          </p:nvSpPr>
          <p:spPr>
            <a:xfrm>
              <a:off x="-359010" y="7579531"/>
              <a:ext cx="16849660" cy="51396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algn="just"/>
              <a:r>
                <a:rPr lang="es-ES" sz="1200" dirty="0">
                  <a:latin typeface="Trebuchet MS" panose="020B0603020202020204" pitchFamily="34" charset="0"/>
                  <a:ea typeface="Verdana" panose="020B0604030504040204" pitchFamily="34" charset="0"/>
                </a:rPr>
                <a:t>● </a:t>
              </a: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Cerca de los 2/3 de los pacientes diagnosticados de TEP fueron derivados a la consulta monográfica de TEP/HTP, la mayoría por parte del Servicio de Neumología. </a:t>
              </a:r>
            </a:p>
            <a:p>
              <a:pPr algn="just"/>
              <a:endParaRPr lang="es-ES" sz="3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just"/>
              <a:r>
                <a:rPr lang="es-ES" sz="1200" dirty="0">
                  <a:latin typeface="Trebuchet MS" panose="020B0603020202020204" pitchFamily="34" charset="0"/>
                  <a:ea typeface="Verdana" panose="020B0604030504040204" pitchFamily="34" charset="0"/>
                </a:rPr>
                <a:t>● </a:t>
              </a: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Se diagnosticaron de HPTC 2,8%, cifras similares a las estimadas en España. </a:t>
              </a:r>
            </a:p>
            <a:p>
              <a:pPr algn="just"/>
              <a:endParaRPr lang="es-ES" sz="3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just"/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● Coincidimos en que es una enfermedad poco prevalente, comparativamente con el TEP, y observamos que su diagnóstico conlleva una importante disponibilidad de recursos, justificados por la gravedad y posibilidades terapéuticas específicas que acarrea.</a:t>
              </a:r>
              <a:endParaRPr lang="es-ES_tradnl" sz="12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0" lvl="1" algn="just" defTabSz="358205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s-ES" sz="12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6" name="29 Grupo"/>
          <p:cNvGrpSpPr/>
          <p:nvPr/>
        </p:nvGrpSpPr>
        <p:grpSpPr>
          <a:xfrm>
            <a:off x="1368011" y="5128035"/>
            <a:ext cx="1685140" cy="450733"/>
            <a:chOff x="1008034" y="8150714"/>
            <a:chExt cx="11794807" cy="1918800"/>
          </a:xfrm>
          <a:solidFill>
            <a:schemeClr val="tx2">
              <a:lumMod val="50000"/>
            </a:schemeClr>
          </a:solidFill>
        </p:grpSpPr>
        <p:sp>
          <p:nvSpPr>
            <p:cNvPr id="27" name="30 Rectángulo redondeado"/>
            <p:cNvSpPr/>
            <p:nvPr/>
          </p:nvSpPr>
          <p:spPr>
            <a:xfrm>
              <a:off x="1008034" y="8150714"/>
              <a:ext cx="11794807" cy="19188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31 Rectángulo"/>
            <p:cNvSpPr/>
            <p:nvPr/>
          </p:nvSpPr>
          <p:spPr>
            <a:xfrm>
              <a:off x="1101702" y="8244382"/>
              <a:ext cx="11607471" cy="173146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97" tIns="0" rIns="163297" bIns="0" spcCol="1270" anchor="ctr"/>
            <a:lstStyle/>
            <a:p>
              <a:pPr defTabSz="1058332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82" b="1" dirty="0">
                  <a:solidFill>
                    <a:srgbClr val="FFC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Conclusiones:</a:t>
              </a:r>
              <a:endParaRPr lang="es-ES" sz="2381" dirty="0">
                <a:solidFill>
                  <a:srgbClr val="FFC000"/>
                </a:solidFill>
              </a:endParaRPr>
            </a:p>
          </p:txBody>
        </p:sp>
      </p:grpSp>
      <p:sp>
        <p:nvSpPr>
          <p:cNvPr id="23" name="4 CuadroTexto">
            <a:extLst>
              <a:ext uri="{FF2B5EF4-FFF2-40B4-BE49-F238E27FC236}">
                <a16:creationId xmlns:a16="http://schemas.microsoft.com/office/drawing/2014/main" id="{86BCA24B-3580-4442-ABBB-5350BB5A3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43" y="141888"/>
            <a:ext cx="11277600" cy="70788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ANALISIS DE DERIVACIÓN A CONSULTA MONOGRÁFICA DE TROMBOEMBOLISMO PULMONAR E HIPERTENSIÓN PULMONAR. 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14DA995-FB37-4470-A0F0-3F728E2FC1C3}"/>
              </a:ext>
            </a:extLst>
          </p:cNvPr>
          <p:cNvSpPr/>
          <p:nvPr/>
        </p:nvSpPr>
        <p:spPr>
          <a:xfrm>
            <a:off x="6073074" y="3680412"/>
            <a:ext cx="31540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2 pacientes fueron diagnosticados de HPTC severa y derivados a centro de referencia:</a:t>
            </a:r>
            <a:endParaRPr lang="es-ES_tradnl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4" name="Conexão reta unidirecional 3">
            <a:extLst>
              <a:ext uri="{FF2B5EF4-FFF2-40B4-BE49-F238E27FC236}">
                <a16:creationId xmlns:a16="http://schemas.microsoft.com/office/drawing/2014/main" id="{3C5A489D-D6FC-42D7-8332-81B1D6D86847}"/>
              </a:ext>
            </a:extLst>
          </p:cNvPr>
          <p:cNvCxnSpPr/>
          <p:nvPr/>
        </p:nvCxnSpPr>
        <p:spPr>
          <a:xfrm>
            <a:off x="5272340" y="2992540"/>
            <a:ext cx="622852" cy="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xão reta unidirecional 29">
            <a:extLst>
              <a:ext uri="{FF2B5EF4-FFF2-40B4-BE49-F238E27FC236}">
                <a16:creationId xmlns:a16="http://schemas.microsoft.com/office/drawing/2014/main" id="{47EB40C9-2859-4378-B64D-804832D78BDE}"/>
              </a:ext>
            </a:extLst>
          </p:cNvPr>
          <p:cNvCxnSpPr/>
          <p:nvPr/>
        </p:nvCxnSpPr>
        <p:spPr>
          <a:xfrm>
            <a:off x="5272340" y="4032837"/>
            <a:ext cx="622852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Gráfico 30">
            <a:extLst>
              <a:ext uri="{FF2B5EF4-FFF2-40B4-BE49-F238E27FC236}">
                <a16:creationId xmlns:a16="http://schemas.microsoft.com/office/drawing/2014/main" id="{2E6C004E-C407-45CC-8424-F25769969B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7806680"/>
              </p:ext>
            </p:extLst>
          </p:nvPr>
        </p:nvGraphicFramePr>
        <p:xfrm>
          <a:off x="700340" y="18021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0A721C48-2FFF-4306-ADDF-15656A5155D0}"/>
              </a:ext>
            </a:extLst>
          </p:cNvPr>
          <p:cNvSpPr txBox="1"/>
          <p:nvPr/>
        </p:nvSpPr>
        <p:spPr>
          <a:xfrm>
            <a:off x="7271114" y="3972676"/>
            <a:ext cx="26208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 </a:t>
            </a:r>
            <a:r>
              <a:rPr lang="es-ES" sz="1200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tromboendarterectomía</a:t>
            </a: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pPr marL="171450" indent="-171450">
              <a:buFontTx/>
              <a:buChar char="-"/>
            </a:pP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 Riociguat. </a:t>
            </a:r>
            <a:endParaRPr lang="es-ES_tradnl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s-ES_tradnl" sz="1200" dirty="0"/>
          </a:p>
        </p:txBody>
      </p:sp>
      <p:cxnSp>
        <p:nvCxnSpPr>
          <p:cNvPr id="32" name="Conexão reta unidirecional 31">
            <a:extLst>
              <a:ext uri="{FF2B5EF4-FFF2-40B4-BE49-F238E27FC236}">
                <a16:creationId xmlns:a16="http://schemas.microsoft.com/office/drawing/2014/main" id="{8F339AC2-BF4A-4983-99CB-DAA9DF148E80}"/>
              </a:ext>
            </a:extLst>
          </p:cNvPr>
          <p:cNvCxnSpPr>
            <a:cxnSpLocks/>
          </p:cNvCxnSpPr>
          <p:nvPr/>
        </p:nvCxnSpPr>
        <p:spPr>
          <a:xfrm flipV="1">
            <a:off x="5252464" y="2239870"/>
            <a:ext cx="712223" cy="25571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0788E3E7-4C1D-4C99-86AA-99A77FBCB3BE}"/>
              </a:ext>
            </a:extLst>
          </p:cNvPr>
          <p:cNvSpPr txBox="1"/>
          <p:nvPr/>
        </p:nvSpPr>
        <p:spPr>
          <a:xfrm>
            <a:off x="6057451" y="2669374"/>
            <a:ext cx="2700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7 casos (14%) con probabilidad intermedia o alta de HTP.</a:t>
            </a:r>
            <a:endParaRPr lang="es-ES_tradnl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E491BADA-8A7B-456C-A176-2B7F582B26FE}"/>
              </a:ext>
            </a:extLst>
          </p:cNvPr>
          <p:cNvSpPr/>
          <p:nvPr/>
        </p:nvSpPr>
        <p:spPr>
          <a:xfrm>
            <a:off x="5977939" y="2603114"/>
            <a:ext cx="2887766" cy="63758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A6CBD5A-C54B-4ADE-8024-E7BD489A9F25}"/>
              </a:ext>
            </a:extLst>
          </p:cNvPr>
          <p:cNvSpPr/>
          <p:nvPr/>
        </p:nvSpPr>
        <p:spPr>
          <a:xfrm>
            <a:off x="5993562" y="3549622"/>
            <a:ext cx="3693778" cy="1340427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4AD968-5832-4DB2-9AFF-8F4E609B254D}"/>
              </a:ext>
            </a:extLst>
          </p:cNvPr>
          <p:cNvSpPr txBox="1"/>
          <p:nvPr/>
        </p:nvSpPr>
        <p:spPr>
          <a:xfrm>
            <a:off x="6085325" y="1472905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13 positivos: 1 con mutación de elevado riesgo trombótico. 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C9A34C63-F53B-4A95-A192-3C57C6EEF749}"/>
              </a:ext>
            </a:extLst>
          </p:cNvPr>
          <p:cNvSpPr/>
          <p:nvPr/>
        </p:nvSpPr>
        <p:spPr>
          <a:xfrm>
            <a:off x="5977939" y="1438059"/>
            <a:ext cx="2355308" cy="719633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350232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482</Words>
  <Application>Microsoft Office PowerPoint</Application>
  <PresentationFormat>Ecrã Panorâmico</PresentationFormat>
  <Paragraphs>100</Paragraphs>
  <Slides>2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Trebuchet MS</vt:lpstr>
      <vt:lpstr>Verdana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Sofia Diniz</dc:creator>
  <cp:lastModifiedBy>Sofia Diniz</cp:lastModifiedBy>
  <cp:revision>55</cp:revision>
  <dcterms:created xsi:type="dcterms:W3CDTF">2018-02-21T09:14:41Z</dcterms:created>
  <dcterms:modified xsi:type="dcterms:W3CDTF">2019-03-07T17:04:31Z</dcterms:modified>
</cp:coreProperties>
</file>