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6D99"/>
    <a:srgbClr val="148D98"/>
    <a:srgbClr val="0B94C5"/>
    <a:srgbClr val="2CA09D"/>
    <a:srgbClr val="9FE2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328" y="4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D2A8B-7599-4D90-856F-5E7006C40C31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FDA42-1EE0-4FA2-9780-72D45041C44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151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8883A8-8C39-4E86-AAC7-DDFEDC40E50C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4107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2FFD-561F-4670-A2BC-669DA4BA4273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EE11-E974-4A15-87CE-D0A563BD09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7991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2FFD-561F-4670-A2BC-669DA4BA4273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EE11-E974-4A15-87CE-D0A563BD09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4791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2FFD-561F-4670-A2BC-669DA4BA4273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EE11-E974-4A15-87CE-D0A563BD09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6675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2FFD-561F-4670-A2BC-669DA4BA4273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EE11-E974-4A15-87CE-D0A563BD09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7987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2FFD-561F-4670-A2BC-669DA4BA4273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EE11-E974-4A15-87CE-D0A563BD09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2329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2FFD-561F-4670-A2BC-669DA4BA4273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EE11-E974-4A15-87CE-D0A563BD09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1508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2FFD-561F-4670-A2BC-669DA4BA4273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EE11-E974-4A15-87CE-D0A563BD09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6865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2FFD-561F-4670-A2BC-669DA4BA4273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EE11-E974-4A15-87CE-D0A563BD09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9612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2FFD-561F-4670-A2BC-669DA4BA4273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EE11-E974-4A15-87CE-D0A563BD09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4118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2FFD-561F-4670-A2BC-669DA4BA4273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EE11-E974-4A15-87CE-D0A563BD09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9311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D2FFD-561F-4670-A2BC-669DA4BA4273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EE11-E974-4A15-87CE-D0A563BD09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0887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D2FFD-561F-4670-A2BC-669DA4BA4273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6EE11-E974-4A15-87CE-D0A563BD09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2111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hyperlink" Target="https://www.ncbi.nlm.nih.gov/pubmed/3076525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3A185960-101C-408C-A311-B9E96EF55BA4}"/>
              </a:ext>
            </a:extLst>
          </p:cNvPr>
          <p:cNvSpPr/>
          <p:nvPr/>
        </p:nvSpPr>
        <p:spPr>
          <a:xfrm>
            <a:off x="92763" y="66356"/>
            <a:ext cx="8463249" cy="1634856"/>
          </a:xfrm>
          <a:prstGeom prst="rect">
            <a:avLst/>
          </a:prstGeom>
          <a:solidFill>
            <a:srgbClr val="1D6D99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1576"/>
            <a:r>
              <a:rPr lang="es-ES_tradnl" sz="2000" b="1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ESPIROMETRÍAS ANORMALES EN UNA COHORTE POBLACIONAL Y SU RELACIÓN CON EL ASMA BRONQUIAL Y EL TABAQUISMO.  RESULTADOS DE LA COHORTE DE DESARROLLO PULMONAR DE LA UNIVERSIDAD DE GRANADA</a:t>
            </a:r>
            <a:endParaRPr lang="es-E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804F20B-A1CE-4695-8DF4-92DD8BB6C5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874" y="6115702"/>
            <a:ext cx="620963" cy="62096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1F44FDA-3112-44A8-BE16-577B0B08C658}"/>
              </a:ext>
            </a:extLst>
          </p:cNvPr>
          <p:cNvSpPr txBox="1"/>
          <p:nvPr/>
        </p:nvSpPr>
        <p:spPr>
          <a:xfrm>
            <a:off x="92763" y="1807049"/>
            <a:ext cx="12009069" cy="523220"/>
          </a:xfrm>
          <a:prstGeom prst="rect">
            <a:avLst/>
          </a:prstGeom>
          <a:solidFill>
            <a:srgbClr val="9FE2F7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s-ES_tradnl" sz="1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Díaz García Alejandra</a:t>
            </a:r>
            <a:r>
              <a:rPr lang="es-ES_tradnl" sz="1400" baseline="30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r>
              <a:rPr lang="es-ES_tradnl" sz="1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, Enamorado Varela Miguel Angel</a:t>
            </a:r>
            <a:r>
              <a:rPr lang="es-ES_tradnl" sz="1400" baseline="30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r>
              <a:rPr lang="es-ES_tradnl" sz="1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, Cañete Funes Almudena</a:t>
            </a:r>
            <a:r>
              <a:rPr lang="es-ES_tradnl" sz="1400" baseline="30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r>
              <a:rPr lang="es-ES_tradnl" sz="1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, Torres Medina Jesús</a:t>
            </a:r>
            <a:r>
              <a:rPr lang="es-ES_tradnl" sz="1400" baseline="30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r>
              <a:rPr lang="es-ES_tradnl" sz="1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, Fajardo Muñoz Alberto</a:t>
            </a:r>
            <a:r>
              <a:rPr lang="es-ES_tradnl" sz="1400" baseline="30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r>
              <a:rPr lang="es-ES_tradnl" sz="1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, Peñalver Béjar Jorge</a:t>
            </a:r>
            <a:r>
              <a:rPr lang="es-ES_tradnl" sz="1400" baseline="30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r>
              <a:rPr lang="es-ES_tradnl" sz="1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, Holgado Terriza Juan Antonio</a:t>
            </a:r>
            <a:r>
              <a:rPr lang="es-ES_tradnl" sz="1400" baseline="30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6</a:t>
            </a:r>
            <a:r>
              <a:rPr lang="es-ES_tradnl" sz="1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, Alcázar-Navarrete B</a:t>
            </a:r>
            <a:r>
              <a:rPr lang="es-ES_tradnl" sz="1400" baseline="30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2,3,4</a:t>
            </a:r>
            <a:r>
              <a:rPr lang="es-ES_tradnl" sz="1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, Ruiz </a:t>
            </a:r>
            <a:r>
              <a:rPr lang="es-ES_tradnl" sz="1400" dirty="0" err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Rodriguez</a:t>
            </a:r>
            <a:r>
              <a:rPr lang="es-ES_tradnl" sz="1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O</a:t>
            </a:r>
            <a:r>
              <a:rPr lang="es-ES_tradnl" sz="1400" baseline="30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3</a:t>
            </a:r>
            <a:r>
              <a:rPr lang="es-ES_tradnl" sz="1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, Romero Palacios PJ </a:t>
            </a:r>
            <a:r>
              <a:rPr lang="es-ES_tradnl" sz="1400" baseline="30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2,5</a:t>
            </a:r>
            <a:endParaRPr lang="es-ES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4797CCE-7B74-40AC-BFAC-AF353FA7E859}"/>
              </a:ext>
            </a:extLst>
          </p:cNvPr>
          <p:cNvSpPr txBox="1"/>
          <p:nvPr/>
        </p:nvSpPr>
        <p:spPr>
          <a:xfrm>
            <a:off x="92763" y="2383187"/>
            <a:ext cx="12009069" cy="630942"/>
          </a:xfrm>
          <a:prstGeom prst="rect">
            <a:avLst/>
          </a:prstGeom>
          <a:solidFill>
            <a:srgbClr val="9FE2F7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s-ES_tradnl" sz="1400" baseline="30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r>
              <a:rPr lang="es-ES_tradnl" sz="1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_tradnl" sz="105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Estudiante. Grupo de trabajo del Proyecto de Desarrollo Pulmonar. Facultad de Medicina. Universidad de Granada. </a:t>
            </a:r>
            <a:r>
              <a:rPr lang="es-ES_tradnl" sz="105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Granada; </a:t>
            </a:r>
            <a:r>
              <a:rPr lang="es-ES_tradnl" sz="1050" baseline="300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</a:t>
            </a:r>
            <a:r>
              <a:rPr lang="es-ES_tradnl" sz="105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_tradnl" sz="105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Departamento de Medicina. Universidad de Granada. </a:t>
            </a:r>
            <a:r>
              <a:rPr lang="es-ES_tradnl" sz="105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Granada; </a:t>
            </a:r>
            <a:r>
              <a:rPr lang="es-ES_tradnl" sz="1050" baseline="300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3</a:t>
            </a:r>
            <a:r>
              <a:rPr lang="es-ES_tradnl" sz="105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_tradnl" sz="105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Hospital de Alta Resolución de Loja. Agencia Sanitaria de Poniente. </a:t>
            </a:r>
            <a:r>
              <a:rPr lang="es-ES_tradnl" sz="105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Granada; </a:t>
            </a:r>
            <a:r>
              <a:rPr lang="es-ES_tradnl" sz="1050" baseline="300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4 </a:t>
            </a:r>
            <a:r>
              <a:rPr lang="es-ES_tradnl" sz="105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CIBERES. Instituto de Salud Carlos III. Madrid. </a:t>
            </a:r>
            <a:r>
              <a:rPr lang="es-ES_tradnl" sz="1050" baseline="300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5 </a:t>
            </a:r>
            <a:r>
              <a:rPr lang="es-ES_tradnl" sz="105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Grupo SICA </a:t>
            </a:r>
            <a:r>
              <a:rPr lang="es-ES_tradnl" sz="105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INVS59319; </a:t>
            </a:r>
            <a:r>
              <a:rPr lang="es-ES_tradnl" sz="1050" baseline="3000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6</a:t>
            </a:r>
            <a:r>
              <a:rPr lang="es-ES_tradnl" sz="105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_tradnl" sz="105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Escuela Técnica superior de Ingeniería Informática </a:t>
            </a:r>
            <a:r>
              <a:rPr lang="es-ES_tradnl" sz="1050" dirty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y Telecomunicaciones</a:t>
            </a:r>
            <a:endParaRPr lang="es-E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7354DF7-993A-4428-A649-A92F8A807544}"/>
              </a:ext>
            </a:extLst>
          </p:cNvPr>
          <p:cNvSpPr txBox="1"/>
          <p:nvPr/>
        </p:nvSpPr>
        <p:spPr>
          <a:xfrm>
            <a:off x="92763" y="3193594"/>
            <a:ext cx="4747092" cy="396262"/>
          </a:xfrm>
          <a:prstGeom prst="rect">
            <a:avLst/>
          </a:prstGeom>
          <a:solidFill>
            <a:srgbClr val="2CA09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451576"/>
            <a:r>
              <a:rPr lang="es-ES" sz="1975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BCCCCA5-024B-4AE4-862B-6D3625690B6F}"/>
              </a:ext>
            </a:extLst>
          </p:cNvPr>
          <p:cNvSpPr txBox="1"/>
          <p:nvPr/>
        </p:nvSpPr>
        <p:spPr>
          <a:xfrm>
            <a:off x="45980" y="3633182"/>
            <a:ext cx="48406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1576"/>
            <a:r>
              <a:rPr lang="es-ES_tradnl" sz="1600" dirty="0">
                <a:latin typeface="Arial" panose="020B0604020202020204" pitchFamily="34" charset="0"/>
                <a:ea typeface="Arial" panose="020B0604020202020204" pitchFamily="34" charset="0"/>
              </a:rPr>
              <a:t>El desarrollo pulmonar completo correcto se alcanza durante los primeros 25 años de la vida y puede influir en el desarrollo futuro de enfermedades respiratorias. El objetivo de este análisis es conocer el porcentaje de espirometrías anormales en los sujetos participantes de la cohorte </a:t>
            </a:r>
            <a:r>
              <a:rPr lang="es-ES_tradnl" sz="1600" dirty="0" smtClean="0">
                <a:latin typeface="Arial" panose="020B0604020202020204" pitchFamily="34" charset="0"/>
                <a:ea typeface="Arial" panose="020B0604020202020204" pitchFamily="34" charset="0"/>
              </a:rPr>
              <a:t>de Desarrollo </a:t>
            </a:r>
            <a:r>
              <a:rPr lang="es-ES_tradnl" sz="1600" dirty="0">
                <a:latin typeface="Arial" panose="020B0604020202020204" pitchFamily="34" charset="0"/>
                <a:ea typeface="Arial" panose="020B0604020202020204" pitchFamily="34" charset="0"/>
              </a:rPr>
              <a:t>Pulmonar de la Universidad de Granada y su relación con el tabaquismo y el antecedente de asma bronquial.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451576"/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204B88C-2A36-4B99-938B-8257FBC584BC}"/>
              </a:ext>
            </a:extLst>
          </p:cNvPr>
          <p:cNvSpPr txBox="1"/>
          <p:nvPr/>
        </p:nvSpPr>
        <p:spPr>
          <a:xfrm>
            <a:off x="5098473" y="3193594"/>
            <a:ext cx="7003359" cy="396262"/>
          </a:xfrm>
          <a:prstGeom prst="rect">
            <a:avLst/>
          </a:prstGeom>
          <a:solidFill>
            <a:srgbClr val="2CA09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451576"/>
            <a:r>
              <a:rPr lang="es-ES" sz="1975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1AAC04B-5DBB-4E57-8C88-D868E5D9147B}"/>
              </a:ext>
            </a:extLst>
          </p:cNvPr>
          <p:cNvSpPr txBox="1"/>
          <p:nvPr/>
        </p:nvSpPr>
        <p:spPr>
          <a:xfrm>
            <a:off x="5098473" y="3711923"/>
            <a:ext cx="688491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_tradnl" sz="1600" dirty="0">
                <a:latin typeface="Arial" panose="020B0604020202020204" pitchFamily="34" charset="0"/>
                <a:ea typeface="Arial" panose="020B0604020202020204" pitchFamily="34" charset="0"/>
              </a:rPr>
              <a:t>Entre los participantes de la cohorte se estudian los valores de la función pulmonar mediante espirometría anual, así como variables de hábitos tóxicos y diagnóstico previo de asma. Se obtuvieron los valores de Z score y LIN (límite inferior de la normalidad) mediante las ecuaciones del </a:t>
            </a:r>
            <a:r>
              <a:rPr lang="es-ES_tradnl" sz="1600" i="1" dirty="0">
                <a:latin typeface="Arial" panose="020B0604020202020204" pitchFamily="34" charset="0"/>
                <a:ea typeface="Arial" panose="020B0604020202020204" pitchFamily="34" charset="0"/>
              </a:rPr>
              <a:t>Global </a:t>
            </a:r>
            <a:r>
              <a:rPr lang="es-ES_tradnl" sz="1600" i="1" dirty="0" err="1">
                <a:latin typeface="Arial" panose="020B0604020202020204" pitchFamily="34" charset="0"/>
                <a:ea typeface="Arial" panose="020B0604020202020204" pitchFamily="34" charset="0"/>
              </a:rPr>
              <a:t>Lung</a:t>
            </a:r>
            <a:r>
              <a:rPr lang="es-ES_tradnl" sz="1600" i="1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_tradnl" sz="1600" i="1" dirty="0" err="1">
                <a:latin typeface="Arial" panose="020B0604020202020204" pitchFamily="34" charset="0"/>
                <a:ea typeface="Arial" panose="020B0604020202020204" pitchFamily="34" charset="0"/>
              </a:rPr>
              <a:t>Function</a:t>
            </a:r>
            <a:r>
              <a:rPr lang="es-ES_tradnl" sz="1600" i="1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_tradnl" sz="1600" i="1" dirty="0" err="1">
                <a:latin typeface="Arial" panose="020B0604020202020204" pitchFamily="34" charset="0"/>
                <a:ea typeface="Arial" panose="020B0604020202020204" pitchFamily="34" charset="0"/>
              </a:rPr>
              <a:t>Initative</a:t>
            </a:r>
            <a:r>
              <a:rPr lang="es-ES_tradnl" sz="1600" i="1" dirty="0">
                <a:latin typeface="Arial" panose="020B0604020202020204" pitchFamily="34" charset="0"/>
                <a:ea typeface="Arial" panose="020B0604020202020204" pitchFamily="34" charset="0"/>
              </a:rPr>
              <a:t>(1)</a:t>
            </a:r>
            <a:r>
              <a:rPr lang="es-ES_tradnl" sz="1600" dirty="0">
                <a:latin typeface="Arial" panose="020B0604020202020204" pitchFamily="34" charset="0"/>
                <a:ea typeface="Arial" panose="020B0604020202020204" pitchFamily="34" charset="0"/>
              </a:rPr>
              <a:t> para el FEV</a:t>
            </a:r>
            <a:r>
              <a:rPr lang="es-ES_tradnl" sz="1600" baseline="-25000" dirty="0"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r>
              <a:rPr lang="es-ES_tradnl" sz="1600" dirty="0">
                <a:latin typeface="Arial" panose="020B0604020202020204" pitchFamily="34" charset="0"/>
                <a:ea typeface="Arial" panose="020B0604020202020204" pitchFamily="34" charset="0"/>
              </a:rPr>
              <a:t> y FEV</a:t>
            </a:r>
            <a:r>
              <a:rPr lang="es-ES_tradnl" sz="1600" baseline="-25000" dirty="0"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r>
              <a:rPr lang="es-ES_tradnl" sz="1600" dirty="0">
                <a:latin typeface="Arial" panose="020B0604020202020204" pitchFamily="34" charset="0"/>
                <a:ea typeface="Arial" panose="020B0604020202020204" pitchFamily="34" charset="0"/>
              </a:rPr>
              <a:t>/FVC. Se compararon los porcentajes de espirometrías anormales dependiendo del antecedente de tabaquismo y de asma bronquial mediante</a:t>
            </a:r>
            <a:r>
              <a:rPr lang="es-ES_tradnl" sz="1600" dirty="0">
                <a:latin typeface="Malgun Gothic" panose="020B0503020000020004" pitchFamily="34" charset="-127"/>
                <a:ea typeface="Calibri" panose="020F0502020204030204" pitchFamily="34" charset="0"/>
                <a:cs typeface="Malgun Gothic" panose="020B0503020000020004" pitchFamily="34" charset="-127"/>
              </a:rPr>
              <a:t> </a:t>
            </a:r>
            <a:r>
              <a:rPr lang="es-ES" sz="1600" dirty="0">
                <a:latin typeface="Cambria Math" panose="02040503050406030204" pitchFamily="18" charset="0"/>
                <a:ea typeface="Malgun Gothic" panose="020B0503020000020004" pitchFamily="34" charset="-127"/>
                <a:cs typeface="Cambria Math" panose="02040503050406030204" pitchFamily="18" charset="0"/>
              </a:rPr>
              <a:t>𝒳</a:t>
            </a:r>
            <a:r>
              <a:rPr lang="es-ES_tradnl" sz="1600" baseline="30000" dirty="0">
                <a:latin typeface="Arial" panose="020B0604020202020204" pitchFamily="34" charset="0"/>
                <a:ea typeface="Arial" panose="020B0604020202020204" pitchFamily="34" charset="0"/>
              </a:rPr>
              <a:t>2</a:t>
            </a:r>
            <a:r>
              <a:rPr lang="es-ES_tradnl" sz="1600" dirty="0">
                <a:latin typeface="Arial" panose="020B0604020202020204" pitchFamily="34" charset="0"/>
                <a:ea typeface="Arial" panose="020B0604020202020204" pitchFamily="34" charset="0"/>
              </a:rPr>
              <a:t>. Se aceptó la significación estadística con p&lt;0.05.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6012" y="85995"/>
            <a:ext cx="3635988" cy="125327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508" y="6190816"/>
            <a:ext cx="1998883" cy="48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05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4CD2D04D-856B-40E7-9718-8D68C8AC4E50}"/>
              </a:ext>
            </a:extLst>
          </p:cNvPr>
          <p:cNvSpPr/>
          <p:nvPr/>
        </p:nvSpPr>
        <p:spPr>
          <a:xfrm>
            <a:off x="43300" y="1385051"/>
            <a:ext cx="698559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_tradnl" sz="1400" dirty="0">
                <a:latin typeface="Arial" panose="020B0604020202020204" pitchFamily="34" charset="0"/>
                <a:ea typeface="Arial" panose="020B0604020202020204" pitchFamily="34" charset="0"/>
              </a:rPr>
              <a:t>La cohorte está formada por 213 sujetos, con una edad media (DE) de 18.4 años (1.5), el 93.0% de raza caucásica, un 64.3% mujeres, de los que se tienen datos de 553 espirometrías. 21 de los participantes (9.9%) eran fumadores activos y 31 (14.6%) referían diagnóstico previo de asma. El porcentaje de espirometrías con FEV</a:t>
            </a:r>
            <a:r>
              <a:rPr lang="es-ES_tradnl" sz="1400" baseline="-25000" dirty="0"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r>
              <a:rPr lang="es-ES_tradnl" sz="1400" dirty="0">
                <a:latin typeface="Arial" panose="020B0604020202020204" pitchFamily="34" charset="0"/>
                <a:ea typeface="Arial" panose="020B0604020202020204" pitchFamily="34" charset="0"/>
              </a:rPr>
              <a:t> anormal era 6.5% y 9.9% dependiendo del Z score y LIN, respectivamente. El porcentaje de espirometrías con FEV</a:t>
            </a:r>
            <a:r>
              <a:rPr lang="es-ES_tradnl" sz="1400" baseline="-25000" dirty="0"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r>
              <a:rPr lang="es-ES_tradnl" sz="1400" dirty="0">
                <a:latin typeface="Arial" panose="020B0604020202020204" pitchFamily="34" charset="0"/>
                <a:ea typeface="Arial" panose="020B0604020202020204" pitchFamily="34" charset="0"/>
              </a:rPr>
              <a:t>/FVC  anormal era 4.5% y 7.6%. Los sujetos con antecedentes de asma bronquial tenían una proporción mayor de espirometrías anormales medidas por FEV</a:t>
            </a:r>
            <a:r>
              <a:rPr lang="es-ES_tradnl" sz="1400" baseline="-25000" dirty="0">
                <a:latin typeface="Arial" panose="020B0604020202020204" pitchFamily="34" charset="0"/>
                <a:ea typeface="Arial" panose="020B0604020202020204" pitchFamily="34" charset="0"/>
              </a:rPr>
              <a:t>1 </a:t>
            </a:r>
            <a:r>
              <a:rPr lang="es-ES_tradnl" sz="1400" dirty="0">
                <a:latin typeface="Arial" panose="020B0604020202020204" pitchFamily="34" charset="0"/>
                <a:ea typeface="Arial" panose="020B0604020202020204" pitchFamily="34" charset="0"/>
              </a:rPr>
              <a:t>como -1.96 Z o como inferior al LIN (17.9% y 17.9% vs 2.4% y 4.2%; p=0.024 y 0.035, respectivamente) sin diferencias cuando se consideraba el FEV</a:t>
            </a:r>
            <a:r>
              <a:rPr lang="es-ES_tradnl" sz="1400" baseline="-25000" dirty="0"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r>
              <a:rPr lang="es-ES_tradnl" sz="1400" dirty="0">
                <a:latin typeface="Arial" panose="020B0604020202020204" pitchFamily="34" charset="0"/>
                <a:ea typeface="Arial" panose="020B0604020202020204" pitchFamily="34" charset="0"/>
              </a:rPr>
              <a:t>/FVC (Tabla 1). No encontramos diferencias estadísticamente significativas en la proporción de espirometrías anormales dependiendo del antecedente de tabaquismo. </a:t>
            </a:r>
            <a:endParaRPr lang="es-ES" sz="1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7354DF7-993A-4428-A649-A92F8A807544}"/>
              </a:ext>
            </a:extLst>
          </p:cNvPr>
          <p:cNvSpPr txBox="1"/>
          <p:nvPr/>
        </p:nvSpPr>
        <p:spPr>
          <a:xfrm>
            <a:off x="81414" y="991593"/>
            <a:ext cx="6865500" cy="396262"/>
          </a:xfrm>
          <a:prstGeom prst="rect">
            <a:avLst/>
          </a:prstGeom>
          <a:solidFill>
            <a:srgbClr val="2CA09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451576"/>
            <a:r>
              <a:rPr lang="es-ES" sz="1975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204B88C-2A36-4B99-938B-8257FBC584BC}"/>
              </a:ext>
            </a:extLst>
          </p:cNvPr>
          <p:cNvSpPr txBox="1"/>
          <p:nvPr/>
        </p:nvSpPr>
        <p:spPr>
          <a:xfrm>
            <a:off x="101489" y="4073312"/>
            <a:ext cx="6807311" cy="396262"/>
          </a:xfrm>
          <a:prstGeom prst="rect">
            <a:avLst/>
          </a:prstGeom>
          <a:solidFill>
            <a:srgbClr val="2CA09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451576"/>
            <a:r>
              <a:rPr lang="es-ES" sz="1975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CONCLUSIÓN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1AAC04B-5DBB-4E57-8C88-D868E5D9147B}"/>
              </a:ext>
            </a:extLst>
          </p:cNvPr>
          <p:cNvSpPr txBox="1"/>
          <p:nvPr/>
        </p:nvSpPr>
        <p:spPr>
          <a:xfrm>
            <a:off x="43300" y="4500310"/>
            <a:ext cx="67691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1576"/>
            <a:r>
              <a:rPr lang="es-ES_tradnl" sz="1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Entre el 5 y el 10% de sujetos aparentemente sanos presentan función pulmonar anómala tanto por FEV</a:t>
            </a:r>
            <a:r>
              <a:rPr lang="es-ES_tradnl" sz="1400" baseline="-25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r>
              <a:rPr lang="es-ES_tradnl" sz="1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o por FEV1/FVC disminuido. El antecedente de asma bronquial aumenta la proporción de resultados de función pulmonar anómalos.</a:t>
            </a:r>
            <a:endParaRPr lang="es-ES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5371671-CB28-4DCD-A7D2-D6B8588DAD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2796" b="91130"/>
          <a:stretch/>
        </p:blipFill>
        <p:spPr>
          <a:xfrm>
            <a:off x="7507463" y="1237008"/>
            <a:ext cx="4517748" cy="19652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5AC4D35-CA89-4521-BFF7-88002A7709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0190" y="3150189"/>
            <a:ext cx="4560337" cy="287832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2125" y="24828"/>
            <a:ext cx="3059875" cy="1057608"/>
          </a:xfrm>
          <a:prstGeom prst="rect">
            <a:avLst/>
          </a:prstGeom>
        </p:spPr>
      </p:pic>
      <p:sp>
        <p:nvSpPr>
          <p:cNvPr id="11" name="Rectángulo: esquinas redondeadas 3">
            <a:extLst>
              <a:ext uri="{FF2B5EF4-FFF2-40B4-BE49-F238E27FC236}">
                <a16:creationId xmlns:a16="http://schemas.microsoft.com/office/drawing/2014/main" id="{3A185960-101C-408C-A311-B9E96EF55BA4}"/>
              </a:ext>
            </a:extLst>
          </p:cNvPr>
          <p:cNvSpPr/>
          <p:nvPr/>
        </p:nvSpPr>
        <p:spPr>
          <a:xfrm>
            <a:off x="0" y="0"/>
            <a:ext cx="9025247" cy="872810"/>
          </a:xfrm>
          <a:prstGeom prst="rect">
            <a:avLst/>
          </a:prstGeom>
          <a:solidFill>
            <a:srgbClr val="1D6D99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1576"/>
            <a:r>
              <a:rPr lang="es-ES_tradnl" sz="1600" b="1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ESPIROMETRÍAS ANORMALES EN UNA COHORTE POBLACIONAL Y SU RELACIÓN CON EL ASMA BRONQUIAL Y EL TABAQUISMO.  RESULTADOS DE LA COHORTE DE DESARROLLO PULMONAR DE LA UNIVERSIDAD DE GRANADA</a:t>
            </a:r>
            <a:endParaRPr lang="es-E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804F20B-A1CE-4695-8DF4-92DD8BB6C55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97985" y="6444111"/>
            <a:ext cx="320471" cy="32047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7"/>
          <a:srcRect t="14837"/>
          <a:stretch/>
        </p:blipFill>
        <p:spPr>
          <a:xfrm>
            <a:off x="7386746" y="1453299"/>
            <a:ext cx="4517528" cy="188468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8207" y="6510656"/>
            <a:ext cx="707004" cy="170797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43300" y="5588850"/>
            <a:ext cx="68856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Quanjer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PH,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Stanojevic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A, Cole TJ,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Xaver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B, Hall GL,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Vulver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BH,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Enright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PL,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Hankinson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JL,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M,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Zheng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J, Stocks J, and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ERS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Golbarl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Lung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Initiative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Multi-ethnic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values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spirometry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3-95-yr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age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range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global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lung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2012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equations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Eur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Respir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J 2012; 40: 1324-43. DOI: 10.1183/09031936.00080312</a:t>
            </a:r>
          </a:p>
          <a:p>
            <a:pPr lvl="0" algn="just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-Puente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Maestu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L. Espirometría. Procedimientos de evaluación de la función pulmonar. Manual SEPAR  de procedimientos. Sociedad Española de Neumología y Cirugía Torácica. 2002; 4-16.</a:t>
            </a:r>
          </a:p>
          <a:p>
            <a:pPr lvl="0" algn="just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-García Río F, Calle M, Burgos Rincón F, Casan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Clará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P, del Campo F,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Galdiz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JB, Giner J, González-Mangado N, Ortega F, Puente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Maestu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L. Normativa SEPAR. Espirometría.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Arch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Bronconeumol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. 2013; 49(9):388-401</a:t>
            </a:r>
          </a:p>
          <a:p>
            <a:pPr algn="just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Agustí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A,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Faner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R. Lung function trajectories in health and disease. </a:t>
            </a:r>
            <a:r>
              <a:rPr lang="en-US" sz="800" u="sng" dirty="0">
                <a:latin typeface="Arial" panose="020B0604020202020204" pitchFamily="34" charset="0"/>
                <a:cs typeface="Arial" panose="020B0604020202020204" pitchFamily="34" charset="0"/>
                <a:hlinkClick r:id="rId9" tooltip="The Lancet. Respiratory medicine."/>
              </a:rPr>
              <a:t>Lancet </a:t>
            </a:r>
            <a:r>
              <a:rPr lang="en-US" sz="800" u="sng" dirty="0" err="1">
                <a:latin typeface="Arial" panose="020B0604020202020204" pitchFamily="34" charset="0"/>
                <a:cs typeface="Arial" panose="020B0604020202020204" pitchFamily="34" charset="0"/>
                <a:hlinkClick r:id="rId9" tooltip="The Lancet. Respiratory medicine."/>
              </a:rPr>
              <a:t>Respir</a:t>
            </a:r>
            <a:r>
              <a:rPr lang="en-US" sz="800" u="sng" dirty="0">
                <a:latin typeface="Arial" panose="020B0604020202020204" pitchFamily="34" charset="0"/>
                <a:cs typeface="Arial" panose="020B0604020202020204" pitchFamily="34" charset="0"/>
                <a:hlinkClick r:id="rId9" tooltip="The Lancet. Respiratory medicine."/>
              </a:rPr>
              <a:t> Med.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 2019 Feb 11.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pii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: S2213-2600(18)30529-0.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doi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10.1016/S2213-2600(18)30529-0</a:t>
            </a: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204B88C-2A36-4B99-938B-8257FBC584BC}"/>
              </a:ext>
            </a:extLst>
          </p:cNvPr>
          <p:cNvSpPr txBox="1"/>
          <p:nvPr/>
        </p:nvSpPr>
        <p:spPr>
          <a:xfrm>
            <a:off x="126114" y="5295529"/>
            <a:ext cx="6796228" cy="253916"/>
          </a:xfrm>
          <a:prstGeom prst="rect">
            <a:avLst/>
          </a:prstGeom>
          <a:solidFill>
            <a:srgbClr val="2CA09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451576"/>
            <a:r>
              <a:rPr lang="es-ES" sz="105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BIBLIOGRAFÍA</a:t>
            </a:r>
            <a:endParaRPr lang="es-ES" sz="105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9F9F883-F82B-468E-BED8-66E86FF5896F}"/>
              </a:ext>
            </a:extLst>
          </p:cNvPr>
          <p:cNvSpPr/>
          <p:nvPr/>
        </p:nvSpPr>
        <p:spPr>
          <a:xfrm>
            <a:off x="7174832" y="6187490"/>
            <a:ext cx="36150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1100" dirty="0">
                <a:solidFill>
                  <a:srgbClr val="2CA09D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Este trabajo de investigación llevado a cabo con el soporte no condicionado de </a:t>
            </a:r>
            <a:r>
              <a:rPr lang="es-ES" sz="1100" dirty="0" err="1">
                <a:solidFill>
                  <a:srgbClr val="2CA09D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Oximesa</a:t>
            </a:r>
            <a:r>
              <a:rPr lang="es-ES" sz="1100" dirty="0">
                <a:solidFill>
                  <a:srgbClr val="2CA09D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, a través del acuerdo de colaboración del Aula </a:t>
            </a:r>
            <a:r>
              <a:rPr lang="es-ES" sz="1100" dirty="0" err="1">
                <a:solidFill>
                  <a:srgbClr val="2CA09D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Oximesa</a:t>
            </a:r>
            <a:r>
              <a:rPr lang="es-ES" sz="1100" dirty="0">
                <a:solidFill>
                  <a:srgbClr val="2CA09D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-UGR</a:t>
            </a:r>
            <a:r>
              <a:rPr lang="es-ES" sz="1400" dirty="0">
                <a:solidFill>
                  <a:srgbClr val="2CA09D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s-ES" sz="2000" dirty="0">
              <a:solidFill>
                <a:srgbClr val="2CA09D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09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226</TotalTime>
  <Words>659</Words>
  <Application>Microsoft Office PowerPoint</Application>
  <PresentationFormat>Panorámica</PresentationFormat>
  <Paragraphs>19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Malgun Gothic</vt:lpstr>
      <vt:lpstr>Arial</vt:lpstr>
      <vt:lpstr>Calibri</vt:lpstr>
      <vt:lpstr>Calibri Light</vt:lpstr>
      <vt:lpstr>Cambria Math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Antonio Dueñas Ruiz</dc:creator>
  <cp:lastModifiedBy>Alejandra</cp:lastModifiedBy>
  <cp:revision>32</cp:revision>
  <dcterms:created xsi:type="dcterms:W3CDTF">2018-02-12T10:54:43Z</dcterms:created>
  <dcterms:modified xsi:type="dcterms:W3CDTF">2019-03-07T22:26:45Z</dcterms:modified>
</cp:coreProperties>
</file>