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5"/>
  </p:notesMasterIdLst>
  <p:sldIdLst>
    <p:sldId id="256" r:id="rId3"/>
    <p:sldId id="257" r:id="rId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4BA5"/>
    <a:srgbClr val="8E71C3"/>
    <a:srgbClr val="48A6AE"/>
    <a:srgbClr val="2CA09D"/>
    <a:srgbClr val="90D3F9"/>
    <a:srgbClr val="8C6EC1"/>
    <a:srgbClr val="0066FF"/>
    <a:srgbClr val="FF9900"/>
    <a:srgbClr val="FFCC66"/>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0" d="100"/>
          <a:sy n="50" d="100"/>
        </p:scale>
        <p:origin x="444" y="2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2ADE47-FFFB-403C-8DD3-80821267F11B}" type="datetimeFigureOut">
              <a:rPr lang="es-ES" smtClean="0"/>
              <a:t>07/03/2019</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B947B2-DD51-443F-ADA4-4B67C27DB223}" type="slidenum">
              <a:rPr lang="es-ES" smtClean="0"/>
              <a:t>‹Nº›</a:t>
            </a:fld>
            <a:endParaRPr lang="es-ES"/>
          </a:p>
        </p:txBody>
      </p:sp>
    </p:spTree>
    <p:extLst>
      <p:ext uri="{BB962C8B-B14F-4D97-AF65-F5344CB8AC3E}">
        <p14:creationId xmlns:p14="http://schemas.microsoft.com/office/powerpoint/2010/main" val="3266669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F8883A8-8C39-4E86-AAC7-DDFEDC40E50C}"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4326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5BEA9D33-23AF-4CD5-8478-96D3B5612186}" type="datetimeFigureOut">
              <a:rPr lang="es-ES" smtClean="0"/>
              <a:t>07/03/2019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7D2ADE2-C33A-4C46-9990-B1374F15E686}" type="slidenum">
              <a:rPr lang="es-ES" smtClean="0"/>
              <a:t>‹Nº›</a:t>
            </a:fld>
            <a:endParaRPr lang="es-ES"/>
          </a:p>
        </p:txBody>
      </p:sp>
    </p:spTree>
    <p:extLst>
      <p:ext uri="{BB962C8B-B14F-4D97-AF65-F5344CB8AC3E}">
        <p14:creationId xmlns:p14="http://schemas.microsoft.com/office/powerpoint/2010/main" val="3726065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5BEA9D33-23AF-4CD5-8478-96D3B5612186}" type="datetimeFigureOut">
              <a:rPr lang="es-ES" smtClean="0"/>
              <a:t>07/03/2019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7D2ADE2-C33A-4C46-9990-B1374F15E686}" type="slidenum">
              <a:rPr lang="es-ES" smtClean="0"/>
              <a:t>‹Nº›</a:t>
            </a:fld>
            <a:endParaRPr lang="es-ES"/>
          </a:p>
        </p:txBody>
      </p:sp>
    </p:spTree>
    <p:extLst>
      <p:ext uri="{BB962C8B-B14F-4D97-AF65-F5344CB8AC3E}">
        <p14:creationId xmlns:p14="http://schemas.microsoft.com/office/powerpoint/2010/main" val="251134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9"/>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5BEA9D33-23AF-4CD5-8478-96D3B5612186}" type="datetimeFigureOut">
              <a:rPr lang="es-ES" smtClean="0"/>
              <a:t>07/03/2019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7D2ADE2-C33A-4C46-9990-B1374F15E686}" type="slidenum">
              <a:rPr lang="es-ES" smtClean="0"/>
              <a:t>‹Nº›</a:t>
            </a:fld>
            <a:endParaRPr lang="es-ES"/>
          </a:p>
        </p:txBody>
      </p:sp>
    </p:spTree>
    <p:extLst>
      <p:ext uri="{BB962C8B-B14F-4D97-AF65-F5344CB8AC3E}">
        <p14:creationId xmlns:p14="http://schemas.microsoft.com/office/powerpoint/2010/main" val="323777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5BEA9D33-23AF-4CD5-8478-96D3B5612186}" type="datetimeFigureOut">
              <a:rPr lang="es-ES" smtClean="0"/>
              <a:t>07/03/2019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7D2ADE2-C33A-4C46-9990-B1374F15E686}" type="slidenum">
              <a:rPr lang="es-ES" smtClean="0"/>
              <a:t>‹Nº›</a:t>
            </a:fld>
            <a:endParaRPr lang="es-ES"/>
          </a:p>
        </p:txBody>
      </p:sp>
    </p:spTree>
    <p:extLst>
      <p:ext uri="{BB962C8B-B14F-4D97-AF65-F5344CB8AC3E}">
        <p14:creationId xmlns:p14="http://schemas.microsoft.com/office/powerpoint/2010/main" val="2167014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6"/>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90"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5BEA9D33-23AF-4CD5-8478-96D3B5612186}" type="datetimeFigureOut">
              <a:rPr lang="es-ES" smtClean="0"/>
              <a:t>07/03/2019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E7D2ADE2-C33A-4C46-9990-B1374F15E686}" type="slidenum">
              <a:rPr lang="es-ES" smtClean="0"/>
              <a:t>‹Nº›</a:t>
            </a:fld>
            <a:endParaRPr lang="es-ES"/>
          </a:p>
        </p:txBody>
      </p:sp>
    </p:spTree>
    <p:extLst>
      <p:ext uri="{BB962C8B-B14F-4D97-AF65-F5344CB8AC3E}">
        <p14:creationId xmlns:p14="http://schemas.microsoft.com/office/powerpoint/2010/main" val="2730368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5BEA9D33-23AF-4CD5-8478-96D3B5612186}" type="datetimeFigureOut">
              <a:rPr lang="es-ES" smtClean="0"/>
              <a:t>07/03/2019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E7D2ADE2-C33A-4C46-9990-B1374F15E686}" type="slidenum">
              <a:rPr lang="es-ES" smtClean="0"/>
              <a:t>‹Nº›</a:t>
            </a:fld>
            <a:endParaRPr lang="es-ES"/>
          </a:p>
        </p:txBody>
      </p:sp>
    </p:spTree>
    <p:extLst>
      <p:ext uri="{BB962C8B-B14F-4D97-AF65-F5344CB8AC3E}">
        <p14:creationId xmlns:p14="http://schemas.microsoft.com/office/powerpoint/2010/main" val="2765230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BEA9D33-23AF-4CD5-8478-96D3B5612186}" type="datetimeFigureOut">
              <a:rPr lang="es-ES" smtClean="0"/>
              <a:t>07/03/2019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E7D2ADE2-C33A-4C46-9990-B1374F15E686}" type="slidenum">
              <a:rPr lang="es-ES" smtClean="0"/>
              <a:t>‹Nº›</a:t>
            </a:fld>
            <a:endParaRPr lang="es-ES"/>
          </a:p>
        </p:txBody>
      </p:sp>
    </p:spTree>
    <p:extLst>
      <p:ext uri="{BB962C8B-B14F-4D97-AF65-F5344CB8AC3E}">
        <p14:creationId xmlns:p14="http://schemas.microsoft.com/office/powerpoint/2010/main" val="4100083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90"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9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5BEA9D33-23AF-4CD5-8478-96D3B5612186}" type="datetimeFigureOut">
              <a:rPr lang="es-ES" smtClean="0"/>
              <a:t>07/03/2019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7D2ADE2-C33A-4C46-9990-B1374F15E686}" type="slidenum">
              <a:rPr lang="es-ES" smtClean="0"/>
              <a:t>‹Nº›</a:t>
            </a:fld>
            <a:endParaRPr lang="es-ES"/>
          </a:p>
        </p:txBody>
      </p:sp>
    </p:spTree>
    <p:extLst>
      <p:ext uri="{BB962C8B-B14F-4D97-AF65-F5344CB8AC3E}">
        <p14:creationId xmlns:p14="http://schemas.microsoft.com/office/powerpoint/2010/main" val="2939563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90"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9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5BEA9D33-23AF-4CD5-8478-96D3B5612186}" type="datetimeFigureOut">
              <a:rPr lang="es-ES" smtClean="0"/>
              <a:t>07/03/2019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7D2ADE2-C33A-4C46-9990-B1374F15E686}" type="slidenum">
              <a:rPr lang="es-ES" smtClean="0"/>
              <a:t>‹Nº›</a:t>
            </a:fld>
            <a:endParaRPr lang="es-ES"/>
          </a:p>
        </p:txBody>
      </p:sp>
    </p:spTree>
    <p:extLst>
      <p:ext uri="{BB962C8B-B14F-4D97-AF65-F5344CB8AC3E}">
        <p14:creationId xmlns:p14="http://schemas.microsoft.com/office/powerpoint/2010/main" val="1940958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5BEA9D33-23AF-4CD5-8478-96D3B5612186}" type="datetimeFigureOut">
              <a:rPr lang="es-ES" smtClean="0"/>
              <a:t>07/03/2019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7D2ADE2-C33A-4C46-9990-B1374F15E686}" type="slidenum">
              <a:rPr lang="es-ES" smtClean="0"/>
              <a:t>‹Nº›</a:t>
            </a:fld>
            <a:endParaRPr lang="es-ES"/>
          </a:p>
        </p:txBody>
      </p:sp>
    </p:spTree>
    <p:extLst>
      <p:ext uri="{BB962C8B-B14F-4D97-AF65-F5344CB8AC3E}">
        <p14:creationId xmlns:p14="http://schemas.microsoft.com/office/powerpoint/2010/main" val="2091385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5BEA9D33-23AF-4CD5-8478-96D3B5612186}" type="datetimeFigureOut">
              <a:rPr lang="es-ES" smtClean="0"/>
              <a:t>07/03/2019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7D2ADE2-C33A-4C46-9990-B1374F15E686}" type="slidenum">
              <a:rPr lang="es-ES" smtClean="0"/>
              <a:t>‹Nº›</a:t>
            </a:fld>
            <a:endParaRPr lang="es-ES"/>
          </a:p>
        </p:txBody>
      </p:sp>
    </p:spTree>
    <p:extLst>
      <p:ext uri="{BB962C8B-B14F-4D97-AF65-F5344CB8AC3E}">
        <p14:creationId xmlns:p14="http://schemas.microsoft.com/office/powerpoint/2010/main" val="2564752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FD2FFD-561F-4670-A2BC-669DA4BA4273}" type="datetimeFigureOut">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07/03/2019</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6EE11-E974-4A15-87CE-D0A563BD09EC}"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9141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FD2FFD-561F-4670-A2BC-669DA4BA4273}" type="datetimeFigureOut">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07/03/2019</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6EE11-E974-4A15-87CE-D0A563BD09EC}"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6560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FD2FFD-561F-4670-A2BC-669DA4BA4273}" type="datetimeFigureOut">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07/03/2019</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6EE11-E974-4A15-87CE-D0A563BD09EC}"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1012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FD2FFD-561F-4670-A2BC-669DA4BA4273}" type="datetimeFigureOut">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07/03/2019</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6EE11-E974-4A15-87CE-D0A563BD09EC}"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69089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39790"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FD2FFD-561F-4670-A2BC-669DA4BA4273}" type="datetimeFigureOut">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07/03/2019</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6EE11-E974-4A15-87CE-D0A563BD09EC}"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65460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FD2FFD-561F-4670-A2BC-669DA4BA4273}" type="datetimeFigureOut">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07/03/2019</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6EE11-E974-4A15-87CE-D0A563BD09EC}"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90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FD2FFD-561F-4670-A2BC-669DA4BA4273}" type="datetimeFigureOut">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07/03/2019</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6EE11-E974-4A15-87CE-D0A563BD09EC}"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88450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FD2FFD-561F-4670-A2BC-669DA4BA4273}" type="datetimeFigureOut">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07/03/2019</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6EE11-E974-4A15-87CE-D0A563BD09EC}"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4646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FD2FFD-561F-4670-A2BC-669DA4BA4273}" type="datetimeFigureOut">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07/03/2019</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6EE11-E974-4A15-87CE-D0A563BD09EC}"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7948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FD2FFD-561F-4670-A2BC-669DA4BA4273}" type="datetimeFigureOut">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07/03/2019</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6EE11-E974-4A15-87CE-D0A563BD09EC}"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349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FD2FFD-561F-4670-A2BC-669DA4BA4273}" type="datetimeFigureOut">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07/03/2019</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6EE11-E974-4A15-87CE-D0A563BD09EC}" type="slidenum">
              <a:rPr kumimoji="0" lang="es-E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919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EA9D33-23AF-4CD5-8478-96D3B5612186}" type="datetimeFigureOut">
              <a:rPr lang="es-ES" smtClean="0"/>
              <a:t>07/03/2019</a:t>
            </a:fld>
            <a:endParaRPr lang="es-ES"/>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D2ADE2-C33A-4C46-9990-B1374F15E686}" type="slidenum">
              <a:rPr lang="es-ES" smtClean="0"/>
              <a:t>‹Nº›</a:t>
            </a:fld>
            <a:endParaRPr lang="es-ES"/>
          </a:p>
        </p:txBody>
      </p:sp>
    </p:spTree>
    <p:extLst>
      <p:ext uri="{BB962C8B-B14F-4D97-AF65-F5344CB8AC3E}">
        <p14:creationId xmlns:p14="http://schemas.microsoft.com/office/powerpoint/2010/main" val="21175067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EA9D33-23AF-4CD5-8478-96D3B5612186}" type="datetimeFigureOut">
              <a:rPr lang="es-ES" smtClean="0"/>
              <a:t>07/03/2019</a:t>
            </a:fld>
            <a:endParaRPr lang="es-E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D2ADE2-C33A-4C46-9990-B1374F15E686}" type="slidenum">
              <a:rPr lang="es-ES" smtClean="0"/>
              <a:t>‹Nº›</a:t>
            </a:fld>
            <a:endParaRPr lang="es-ES"/>
          </a:p>
        </p:txBody>
      </p:sp>
    </p:spTree>
    <p:extLst>
      <p:ext uri="{BB962C8B-B14F-4D97-AF65-F5344CB8AC3E}">
        <p14:creationId xmlns:p14="http://schemas.microsoft.com/office/powerpoint/2010/main" val="30180669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chart" Target="../charts/chart1.xml"/><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8BCCCCA5-024B-4AE4-862B-6D3625690B6F}"/>
              </a:ext>
            </a:extLst>
          </p:cNvPr>
          <p:cNvSpPr txBox="1"/>
          <p:nvPr/>
        </p:nvSpPr>
        <p:spPr>
          <a:xfrm>
            <a:off x="0" y="3535795"/>
            <a:ext cx="12094485" cy="830997"/>
          </a:xfrm>
          <a:prstGeom prst="rect">
            <a:avLst/>
          </a:prstGeom>
          <a:noFill/>
        </p:spPr>
        <p:txBody>
          <a:bodyPr wrap="square" rtlCol="0">
            <a:spAutoFit/>
          </a:bodyPr>
          <a:lstStyle/>
          <a:p>
            <a:pPr lvl="0" algn="just" defTabSz="451576"/>
            <a:r>
              <a:rPr lang="es-ES_tradnl" sz="1600" dirty="0">
                <a:latin typeface="Arial" panose="020B0604020202020204" pitchFamily="34" charset="0"/>
                <a:cs typeface="Arial" panose="020B0604020202020204" pitchFamily="34" charset="0"/>
              </a:rPr>
              <a:t>El desarrollo pulmonar completo correcto se alcanza durante los primeros 25 años de la vida y puede influir en el desarrollo futuro de enfermedades respiratorias. El objetivo de este análisis es conocer las trayectorias funcionales de sujetos con baja función pulmonar al comienzo de la edad adulta participantes de la cohorte de Desarrollo Pulmonar de la Universidad de Granada. </a:t>
            </a:r>
            <a:endPar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6" name="Imagen 5">
            <a:extLst>
              <a:ext uri="{FF2B5EF4-FFF2-40B4-BE49-F238E27FC236}">
                <a16:creationId xmlns:a16="http://schemas.microsoft.com/office/drawing/2014/main" id="{F804F20B-A1CE-4695-8DF4-92DD8BB6C5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8936" y="6172314"/>
            <a:ext cx="600973" cy="600973"/>
          </a:xfrm>
          <a:prstGeom prst="rect">
            <a:avLst/>
          </a:prstGeom>
        </p:spPr>
      </p:pic>
      <p:sp>
        <p:nvSpPr>
          <p:cNvPr id="7" name="CuadroTexto 6">
            <a:extLst>
              <a:ext uri="{FF2B5EF4-FFF2-40B4-BE49-F238E27FC236}">
                <a16:creationId xmlns:a16="http://schemas.microsoft.com/office/drawing/2014/main" id="{31F44FDA-3112-44A8-BE16-577B0B08C658}"/>
              </a:ext>
            </a:extLst>
          </p:cNvPr>
          <p:cNvSpPr txBox="1"/>
          <p:nvPr/>
        </p:nvSpPr>
        <p:spPr>
          <a:xfrm>
            <a:off x="39628" y="1553059"/>
            <a:ext cx="11989214" cy="738664"/>
          </a:xfrm>
          <a:prstGeom prst="rect">
            <a:avLst/>
          </a:prstGeom>
          <a:solidFill>
            <a:srgbClr val="48A6AE"/>
          </a:solidFill>
          <a:ln>
            <a:noFill/>
          </a:ln>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spcAft>
                <a:spcPts val="0"/>
              </a:spcAft>
            </a:pPr>
            <a:r>
              <a:rPr lang="es-ES_tradnl" sz="1400" dirty="0" err="1">
                <a:solidFill>
                  <a:srgbClr val="000000"/>
                </a:solidFill>
                <a:effectLst/>
                <a:latin typeface="Arial" panose="020B0604020202020204" pitchFamily="34" charset="0"/>
                <a:ea typeface="Arial" panose="020B0604020202020204" pitchFamily="34" charset="0"/>
              </a:rPr>
              <a:t>Clares</a:t>
            </a:r>
            <a:r>
              <a:rPr lang="es-ES_tradnl" sz="1400" dirty="0">
                <a:solidFill>
                  <a:srgbClr val="000000"/>
                </a:solidFill>
                <a:effectLst/>
                <a:latin typeface="Arial" panose="020B0604020202020204" pitchFamily="34" charset="0"/>
                <a:ea typeface="Arial" panose="020B0604020202020204" pitchFamily="34" charset="0"/>
              </a:rPr>
              <a:t> Mena Silvia</a:t>
            </a:r>
            <a:r>
              <a:rPr lang="es-ES_tradnl" sz="1400" baseline="30000" dirty="0">
                <a:solidFill>
                  <a:srgbClr val="000000"/>
                </a:solidFill>
                <a:effectLst/>
                <a:latin typeface="Arial" panose="020B0604020202020204" pitchFamily="34" charset="0"/>
                <a:ea typeface="Arial" panose="020B0604020202020204" pitchFamily="34" charset="0"/>
              </a:rPr>
              <a:t>1</a:t>
            </a:r>
            <a:r>
              <a:rPr lang="es-ES_tradnl" sz="1400" dirty="0">
                <a:solidFill>
                  <a:srgbClr val="000000"/>
                </a:solidFill>
                <a:effectLst/>
                <a:latin typeface="Arial" panose="020B0604020202020204" pitchFamily="34" charset="0"/>
                <a:ea typeface="Arial" panose="020B0604020202020204" pitchFamily="34" charset="0"/>
              </a:rPr>
              <a:t>, Castro Gómez Aurora</a:t>
            </a:r>
            <a:r>
              <a:rPr lang="es-ES_tradnl" sz="1400" baseline="30000" dirty="0">
                <a:solidFill>
                  <a:srgbClr val="000000"/>
                </a:solidFill>
                <a:effectLst/>
                <a:latin typeface="Arial" panose="020B0604020202020204" pitchFamily="34" charset="0"/>
                <a:ea typeface="Arial" panose="020B0604020202020204" pitchFamily="34" charset="0"/>
              </a:rPr>
              <a:t>1</a:t>
            </a:r>
            <a:r>
              <a:rPr lang="es-ES_tradnl" sz="1400" dirty="0">
                <a:solidFill>
                  <a:srgbClr val="000000"/>
                </a:solidFill>
                <a:effectLst/>
                <a:latin typeface="Arial" panose="020B0604020202020204" pitchFamily="34" charset="0"/>
                <a:ea typeface="Arial" panose="020B0604020202020204" pitchFamily="34" charset="0"/>
              </a:rPr>
              <a:t>, Díaz Gómez Alvaro</a:t>
            </a:r>
            <a:r>
              <a:rPr lang="es-ES_tradnl" sz="1400" baseline="30000" dirty="0">
                <a:solidFill>
                  <a:srgbClr val="000000"/>
                </a:solidFill>
                <a:effectLst/>
                <a:latin typeface="Arial" panose="020B0604020202020204" pitchFamily="34" charset="0"/>
                <a:ea typeface="Arial" panose="020B0604020202020204" pitchFamily="34" charset="0"/>
              </a:rPr>
              <a:t>1</a:t>
            </a:r>
            <a:r>
              <a:rPr lang="es-ES_tradnl" sz="1400" dirty="0">
                <a:solidFill>
                  <a:srgbClr val="000000"/>
                </a:solidFill>
                <a:effectLst/>
                <a:latin typeface="Arial" panose="020B0604020202020204" pitchFamily="34" charset="0"/>
                <a:ea typeface="Arial" panose="020B0604020202020204" pitchFamily="34" charset="0"/>
              </a:rPr>
              <a:t>, Gallego Márquez Mercedes</a:t>
            </a:r>
            <a:r>
              <a:rPr lang="es-ES_tradnl" sz="1400" baseline="30000" dirty="0">
                <a:solidFill>
                  <a:srgbClr val="000000"/>
                </a:solidFill>
                <a:effectLst/>
                <a:latin typeface="Arial" panose="020B0604020202020204" pitchFamily="34" charset="0"/>
                <a:ea typeface="Arial" panose="020B0604020202020204" pitchFamily="34" charset="0"/>
              </a:rPr>
              <a:t>1</a:t>
            </a:r>
            <a:r>
              <a:rPr lang="es-ES_tradnl" sz="1400" dirty="0">
                <a:solidFill>
                  <a:srgbClr val="000000"/>
                </a:solidFill>
                <a:effectLst/>
                <a:latin typeface="Arial" panose="020B0604020202020204" pitchFamily="34" charset="0"/>
                <a:ea typeface="Arial" panose="020B0604020202020204" pitchFamily="34" charset="0"/>
              </a:rPr>
              <a:t>, Tomás Gómez Patricia</a:t>
            </a:r>
            <a:r>
              <a:rPr lang="es-ES_tradnl" sz="1400" baseline="30000" dirty="0">
                <a:solidFill>
                  <a:srgbClr val="000000"/>
                </a:solidFill>
                <a:effectLst/>
                <a:latin typeface="Arial" panose="020B0604020202020204" pitchFamily="34" charset="0"/>
                <a:ea typeface="Arial" panose="020B0604020202020204" pitchFamily="34" charset="0"/>
              </a:rPr>
              <a:t>1</a:t>
            </a:r>
            <a:r>
              <a:rPr lang="es-ES_tradnl" sz="1400" dirty="0">
                <a:solidFill>
                  <a:srgbClr val="000000"/>
                </a:solidFill>
                <a:effectLst/>
                <a:latin typeface="Arial" panose="020B0604020202020204" pitchFamily="34" charset="0"/>
                <a:ea typeface="Arial" panose="020B0604020202020204" pitchFamily="34" charset="0"/>
              </a:rPr>
              <a:t>, Vargas Oliva Miguel José</a:t>
            </a:r>
            <a:r>
              <a:rPr lang="es-ES_tradnl" sz="1400" baseline="30000" dirty="0">
                <a:solidFill>
                  <a:srgbClr val="000000"/>
                </a:solidFill>
                <a:effectLst/>
                <a:latin typeface="Arial" panose="020B0604020202020204" pitchFamily="34" charset="0"/>
                <a:ea typeface="Arial" panose="020B0604020202020204" pitchFamily="34" charset="0"/>
              </a:rPr>
              <a:t>1</a:t>
            </a:r>
            <a:r>
              <a:rPr lang="es-ES_tradnl" sz="1400" dirty="0">
                <a:solidFill>
                  <a:srgbClr val="000000"/>
                </a:solidFill>
                <a:effectLst/>
                <a:latin typeface="Arial" panose="020B0604020202020204" pitchFamily="34" charset="0"/>
                <a:ea typeface="Arial" panose="020B0604020202020204" pitchFamily="34" charset="0"/>
              </a:rPr>
              <a:t>, Martos </a:t>
            </a:r>
            <a:r>
              <a:rPr lang="es-ES_tradnl" sz="1400" dirty="0" err="1">
                <a:solidFill>
                  <a:srgbClr val="000000"/>
                </a:solidFill>
                <a:effectLst/>
                <a:latin typeface="Arial" panose="020B0604020202020204" pitchFamily="34" charset="0"/>
                <a:ea typeface="Arial" panose="020B0604020202020204" pitchFamily="34" charset="0"/>
              </a:rPr>
              <a:t>Gilabert</a:t>
            </a:r>
            <a:r>
              <a:rPr lang="es-ES_tradnl" sz="1400" dirty="0">
                <a:solidFill>
                  <a:srgbClr val="000000"/>
                </a:solidFill>
                <a:effectLst/>
                <a:latin typeface="Arial" panose="020B0604020202020204" pitchFamily="34" charset="0"/>
                <a:ea typeface="Arial" panose="020B0604020202020204" pitchFamily="34" charset="0"/>
              </a:rPr>
              <a:t> Ana</a:t>
            </a:r>
            <a:r>
              <a:rPr lang="es-ES_tradnl" sz="1400" baseline="30000" dirty="0">
                <a:solidFill>
                  <a:srgbClr val="000000"/>
                </a:solidFill>
                <a:effectLst/>
                <a:latin typeface="Arial" panose="020B0604020202020204" pitchFamily="34" charset="0"/>
                <a:ea typeface="Arial" panose="020B0604020202020204" pitchFamily="34" charset="0"/>
              </a:rPr>
              <a:t>1</a:t>
            </a:r>
            <a:r>
              <a:rPr lang="es-ES_tradnl" sz="1400" dirty="0">
                <a:solidFill>
                  <a:srgbClr val="000000"/>
                </a:solidFill>
                <a:effectLst/>
                <a:latin typeface="Arial" panose="020B0604020202020204" pitchFamily="34" charset="0"/>
                <a:ea typeface="Arial" panose="020B0604020202020204" pitchFamily="34" charset="0"/>
              </a:rPr>
              <a:t>, Serrano Molina Alba María</a:t>
            </a:r>
            <a:r>
              <a:rPr lang="es-ES_tradnl" sz="1400" baseline="30000" dirty="0">
                <a:solidFill>
                  <a:srgbClr val="000000"/>
                </a:solidFill>
                <a:effectLst/>
                <a:latin typeface="Arial" panose="020B0604020202020204" pitchFamily="34" charset="0"/>
                <a:ea typeface="Arial" panose="020B0604020202020204" pitchFamily="34" charset="0"/>
              </a:rPr>
              <a:t>1</a:t>
            </a:r>
            <a:r>
              <a:rPr lang="es-ES_tradnl" sz="1400" dirty="0">
                <a:solidFill>
                  <a:srgbClr val="000000"/>
                </a:solidFill>
                <a:effectLst/>
                <a:latin typeface="Arial" panose="020B0604020202020204" pitchFamily="34" charset="0"/>
                <a:ea typeface="Arial" panose="020B0604020202020204" pitchFamily="34" charset="0"/>
              </a:rPr>
              <a:t>, Holgado Terriza Juan Antonio</a:t>
            </a:r>
            <a:r>
              <a:rPr lang="es-ES_tradnl" sz="1400" baseline="30000" dirty="0">
                <a:solidFill>
                  <a:srgbClr val="000000"/>
                </a:solidFill>
                <a:effectLst/>
                <a:latin typeface="Arial" panose="020B0604020202020204" pitchFamily="34" charset="0"/>
                <a:ea typeface="Arial" panose="020B0604020202020204" pitchFamily="34" charset="0"/>
              </a:rPr>
              <a:t>6</a:t>
            </a:r>
            <a:r>
              <a:rPr lang="es-ES_tradnl" sz="1400" b="1" dirty="0">
                <a:solidFill>
                  <a:srgbClr val="000000"/>
                </a:solidFill>
                <a:effectLst/>
                <a:latin typeface="Arial" panose="020B0604020202020204" pitchFamily="34" charset="0"/>
                <a:ea typeface="Arial" panose="020B0604020202020204" pitchFamily="34" charset="0"/>
              </a:rPr>
              <a:t>, </a:t>
            </a:r>
            <a:r>
              <a:rPr lang="es-ES_tradnl" sz="1400" dirty="0">
                <a:solidFill>
                  <a:srgbClr val="000000"/>
                </a:solidFill>
                <a:effectLst/>
                <a:latin typeface="Arial" panose="020B0604020202020204" pitchFamily="34" charset="0"/>
                <a:ea typeface="Arial" panose="020B0604020202020204" pitchFamily="34" charset="0"/>
              </a:rPr>
              <a:t>Alcázar-Navarrete B </a:t>
            </a:r>
            <a:r>
              <a:rPr lang="es-ES_tradnl" sz="1400" baseline="30000" dirty="0">
                <a:solidFill>
                  <a:srgbClr val="000000"/>
                </a:solidFill>
                <a:effectLst/>
                <a:latin typeface="Arial" panose="020B0604020202020204" pitchFamily="34" charset="0"/>
                <a:ea typeface="Arial" panose="020B0604020202020204" pitchFamily="34" charset="0"/>
              </a:rPr>
              <a:t>2,3,4</a:t>
            </a:r>
            <a:r>
              <a:rPr lang="es-ES_tradnl" sz="1400" dirty="0">
                <a:solidFill>
                  <a:srgbClr val="000000"/>
                </a:solidFill>
                <a:effectLst/>
                <a:latin typeface="Arial" panose="020B0604020202020204" pitchFamily="34" charset="0"/>
                <a:ea typeface="Arial" panose="020B0604020202020204" pitchFamily="34" charset="0"/>
              </a:rPr>
              <a:t>, Ruiz Rodríguez O</a:t>
            </a:r>
            <a:r>
              <a:rPr lang="es-ES_tradnl" sz="1400" baseline="30000" dirty="0">
                <a:solidFill>
                  <a:srgbClr val="000000"/>
                </a:solidFill>
                <a:effectLst/>
                <a:latin typeface="Arial" panose="020B0604020202020204" pitchFamily="34" charset="0"/>
                <a:ea typeface="Arial" panose="020B0604020202020204" pitchFamily="34" charset="0"/>
              </a:rPr>
              <a:t>3</a:t>
            </a:r>
            <a:r>
              <a:rPr lang="es-ES_tradnl" sz="1400" dirty="0">
                <a:solidFill>
                  <a:srgbClr val="000000"/>
                </a:solidFill>
                <a:effectLst/>
                <a:latin typeface="Arial" panose="020B0604020202020204" pitchFamily="34" charset="0"/>
                <a:ea typeface="Arial" panose="020B0604020202020204" pitchFamily="34" charset="0"/>
              </a:rPr>
              <a:t>, Romero Palacios PJ</a:t>
            </a:r>
            <a:r>
              <a:rPr lang="es-ES_tradnl" sz="1400" baseline="30000" dirty="0">
                <a:solidFill>
                  <a:srgbClr val="000000"/>
                </a:solidFill>
                <a:effectLst/>
                <a:latin typeface="Arial" panose="020B0604020202020204" pitchFamily="34" charset="0"/>
                <a:ea typeface="Arial" panose="020B0604020202020204" pitchFamily="34" charset="0"/>
              </a:rPr>
              <a:t>1,5</a:t>
            </a:r>
            <a:endParaRPr lang="es-ES" sz="2000" dirty="0">
              <a:solidFill>
                <a:srgbClr val="000000"/>
              </a:solidFill>
              <a:effectLst/>
              <a:latin typeface="Calibri" panose="020F0502020204030204" pitchFamily="34" charset="0"/>
              <a:ea typeface="Calibri" panose="020F0502020204030204" pitchFamily="34" charset="0"/>
            </a:endParaRPr>
          </a:p>
        </p:txBody>
      </p:sp>
      <p:sp>
        <p:nvSpPr>
          <p:cNvPr id="8" name="CuadroTexto 7">
            <a:extLst>
              <a:ext uri="{FF2B5EF4-FFF2-40B4-BE49-F238E27FC236}">
                <a16:creationId xmlns:a16="http://schemas.microsoft.com/office/drawing/2014/main" id="{A4797CCE-7B74-40AC-BFAC-AF353FA7E859}"/>
              </a:ext>
            </a:extLst>
          </p:cNvPr>
          <p:cNvSpPr txBox="1"/>
          <p:nvPr/>
        </p:nvSpPr>
        <p:spPr>
          <a:xfrm>
            <a:off x="39629" y="2358963"/>
            <a:ext cx="11989214" cy="677108"/>
          </a:xfrm>
          <a:prstGeom prst="rect">
            <a:avLst/>
          </a:prstGeom>
          <a:solidFill>
            <a:srgbClr val="48A6AE"/>
          </a:solidFill>
          <a:ln>
            <a:noFill/>
          </a:ln>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spcAft>
                <a:spcPts val="0"/>
              </a:spcAft>
            </a:pPr>
            <a:r>
              <a:rPr lang="es-ES_tradnl" sz="1400" baseline="30000" dirty="0">
                <a:solidFill>
                  <a:srgbClr val="000000"/>
                </a:solidFill>
                <a:effectLst/>
                <a:latin typeface="Arial" panose="020B0604020202020204" pitchFamily="34" charset="0"/>
                <a:ea typeface="Arial" panose="020B0604020202020204" pitchFamily="34" charset="0"/>
              </a:rPr>
              <a:t>1</a:t>
            </a:r>
            <a:r>
              <a:rPr lang="es-ES_tradnl" sz="1400" dirty="0">
                <a:solidFill>
                  <a:srgbClr val="000000"/>
                </a:solidFill>
                <a:effectLst/>
                <a:latin typeface="Arial" panose="020B0604020202020204" pitchFamily="34" charset="0"/>
                <a:ea typeface="Arial" panose="020B0604020202020204" pitchFamily="34" charset="0"/>
              </a:rPr>
              <a:t> </a:t>
            </a:r>
            <a:r>
              <a:rPr lang="es-ES_tradnl" sz="1200" dirty="0">
                <a:solidFill>
                  <a:srgbClr val="000000"/>
                </a:solidFill>
                <a:effectLst/>
                <a:latin typeface="Arial" panose="020B0604020202020204" pitchFamily="34" charset="0"/>
                <a:ea typeface="Arial" panose="020B0604020202020204" pitchFamily="34" charset="0"/>
              </a:rPr>
              <a:t>Estudiante. Grupo de trabajo del Proyecto de Desarrollo Pulmonar. Facultad de Medicina. Universidad de Granada. Granada </a:t>
            </a:r>
            <a:r>
              <a:rPr lang="es-ES_tradnl" sz="1200" baseline="30000" dirty="0">
                <a:solidFill>
                  <a:srgbClr val="000000"/>
                </a:solidFill>
                <a:effectLst/>
                <a:latin typeface="Arial" panose="020B0604020202020204" pitchFamily="34" charset="0"/>
                <a:ea typeface="Arial" panose="020B0604020202020204" pitchFamily="34" charset="0"/>
              </a:rPr>
              <a:t>2</a:t>
            </a:r>
            <a:r>
              <a:rPr lang="es-ES_tradnl" sz="1200" dirty="0">
                <a:solidFill>
                  <a:srgbClr val="000000"/>
                </a:solidFill>
                <a:effectLst/>
                <a:latin typeface="Arial" panose="020B0604020202020204" pitchFamily="34" charset="0"/>
                <a:ea typeface="Arial" panose="020B0604020202020204" pitchFamily="34" charset="0"/>
              </a:rPr>
              <a:t> Departamento de Medicina. Universidad de Granada. Granada </a:t>
            </a:r>
            <a:r>
              <a:rPr lang="es-ES_tradnl" sz="1200" baseline="30000" dirty="0">
                <a:solidFill>
                  <a:srgbClr val="000000"/>
                </a:solidFill>
                <a:effectLst/>
                <a:latin typeface="Arial" panose="020B0604020202020204" pitchFamily="34" charset="0"/>
                <a:ea typeface="Arial" panose="020B0604020202020204" pitchFamily="34" charset="0"/>
              </a:rPr>
              <a:t>3</a:t>
            </a:r>
            <a:r>
              <a:rPr lang="es-ES_tradnl" sz="1200" dirty="0">
                <a:solidFill>
                  <a:srgbClr val="000000"/>
                </a:solidFill>
                <a:effectLst/>
                <a:latin typeface="Arial" panose="020B0604020202020204" pitchFamily="34" charset="0"/>
                <a:ea typeface="Arial" panose="020B0604020202020204" pitchFamily="34" charset="0"/>
              </a:rPr>
              <a:t> Hospital de Alta Resolución de Loja. Agencia Sanitaria de Poniente. Granada</a:t>
            </a:r>
            <a:r>
              <a:rPr lang="es-ES_tradnl" sz="1200" baseline="30000" dirty="0">
                <a:solidFill>
                  <a:srgbClr val="000000"/>
                </a:solidFill>
                <a:effectLst/>
                <a:latin typeface="Arial" panose="020B0604020202020204" pitchFamily="34" charset="0"/>
                <a:ea typeface="Arial" panose="020B0604020202020204" pitchFamily="34" charset="0"/>
              </a:rPr>
              <a:t>4 </a:t>
            </a:r>
            <a:r>
              <a:rPr lang="es-ES_tradnl" sz="1200" dirty="0">
                <a:solidFill>
                  <a:srgbClr val="000000"/>
                </a:solidFill>
                <a:effectLst/>
                <a:latin typeface="Arial" panose="020B0604020202020204" pitchFamily="34" charset="0"/>
                <a:ea typeface="Arial" panose="020B0604020202020204" pitchFamily="34" charset="0"/>
              </a:rPr>
              <a:t>CIBERES. Instituto de Salud Carlos III. Madrid. </a:t>
            </a:r>
            <a:r>
              <a:rPr lang="es-ES_tradnl" sz="1200" baseline="30000" dirty="0">
                <a:solidFill>
                  <a:srgbClr val="000000"/>
                </a:solidFill>
                <a:effectLst/>
                <a:latin typeface="Arial" panose="020B0604020202020204" pitchFamily="34" charset="0"/>
                <a:ea typeface="Arial" panose="020B0604020202020204" pitchFamily="34" charset="0"/>
              </a:rPr>
              <a:t>5 </a:t>
            </a:r>
            <a:r>
              <a:rPr lang="es-ES_tradnl" sz="1200" dirty="0">
                <a:solidFill>
                  <a:srgbClr val="000000"/>
                </a:solidFill>
                <a:effectLst/>
                <a:latin typeface="Arial" panose="020B0604020202020204" pitchFamily="34" charset="0"/>
                <a:ea typeface="Arial" panose="020B0604020202020204" pitchFamily="34" charset="0"/>
              </a:rPr>
              <a:t>Grupo SICA INVS59319 </a:t>
            </a:r>
            <a:r>
              <a:rPr lang="es-ES_tradnl" sz="1200" baseline="30000" dirty="0">
                <a:solidFill>
                  <a:srgbClr val="000000"/>
                </a:solidFill>
                <a:effectLst/>
                <a:latin typeface="Arial" panose="020B0604020202020204" pitchFamily="34" charset="0"/>
                <a:ea typeface="Arial" panose="020B0604020202020204" pitchFamily="34" charset="0"/>
              </a:rPr>
              <a:t>6</a:t>
            </a:r>
            <a:r>
              <a:rPr lang="es-ES_tradnl" sz="1200" dirty="0">
                <a:solidFill>
                  <a:srgbClr val="000000"/>
                </a:solidFill>
                <a:effectLst/>
                <a:latin typeface="Arial" panose="020B0604020202020204" pitchFamily="34" charset="0"/>
                <a:ea typeface="Arial" panose="020B0604020202020204" pitchFamily="34" charset="0"/>
              </a:rPr>
              <a:t> Escuela Técnica superior de Ingeniería Informática y Telecomunicaciones</a:t>
            </a:r>
            <a:endParaRPr kumimoji="0" lang="es-ES" sz="1383"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p:sp>
        <p:nvSpPr>
          <p:cNvPr id="12" name="CuadroTexto 11">
            <a:extLst>
              <a:ext uri="{FF2B5EF4-FFF2-40B4-BE49-F238E27FC236}">
                <a16:creationId xmlns:a16="http://schemas.microsoft.com/office/drawing/2014/main" id="{C7354DF7-993A-4428-A649-A92F8A807544}"/>
              </a:ext>
            </a:extLst>
          </p:cNvPr>
          <p:cNvSpPr txBox="1"/>
          <p:nvPr/>
        </p:nvSpPr>
        <p:spPr>
          <a:xfrm>
            <a:off x="39628" y="3112466"/>
            <a:ext cx="11989214" cy="396262"/>
          </a:xfrm>
          <a:prstGeom prst="rect">
            <a:avLst/>
          </a:prstGeom>
          <a:solidFill>
            <a:srgbClr val="8E71C3"/>
          </a:solidFill>
          <a:ln>
            <a:noFill/>
          </a:ln>
        </p:spPr>
        <p:txBody>
          <a:bodyPr wrap="square" rtlCol="0">
            <a:spAutoFit/>
          </a:bodyPr>
          <a:lstStyle/>
          <a:p>
            <a:pPr marL="0" marR="0" lvl="0" indent="0" algn="ctr" defTabSz="451576" rtl="0" eaLnBrk="1" fontAlgn="auto" latinLnBrk="0" hangingPunct="1">
              <a:lnSpc>
                <a:spcPct val="100000"/>
              </a:lnSpc>
              <a:spcBef>
                <a:spcPts val="0"/>
              </a:spcBef>
              <a:spcAft>
                <a:spcPts val="0"/>
              </a:spcAft>
              <a:buClrTx/>
              <a:buSzTx/>
              <a:buFontTx/>
              <a:buNone/>
              <a:tabLst/>
              <a:defRPr/>
            </a:pPr>
            <a:r>
              <a:rPr kumimoji="0" lang="es-ES" sz="1975"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INTRODUCCIÓN</a:t>
            </a:r>
          </a:p>
        </p:txBody>
      </p:sp>
      <p:sp>
        <p:nvSpPr>
          <p:cNvPr id="15" name="CuadroTexto 14">
            <a:extLst>
              <a:ext uri="{FF2B5EF4-FFF2-40B4-BE49-F238E27FC236}">
                <a16:creationId xmlns:a16="http://schemas.microsoft.com/office/drawing/2014/main" id="{E204B88C-2A36-4B99-938B-8257FBC584BC}"/>
              </a:ext>
            </a:extLst>
          </p:cNvPr>
          <p:cNvSpPr txBox="1"/>
          <p:nvPr/>
        </p:nvSpPr>
        <p:spPr>
          <a:xfrm>
            <a:off x="39629" y="4503694"/>
            <a:ext cx="11989213" cy="396262"/>
          </a:xfrm>
          <a:prstGeom prst="rect">
            <a:avLst/>
          </a:prstGeom>
          <a:solidFill>
            <a:srgbClr val="8E71C3"/>
          </a:solidFill>
          <a:ln>
            <a:noFill/>
          </a:ln>
        </p:spPr>
        <p:txBody>
          <a:bodyPr wrap="square" rtlCol="0">
            <a:spAutoFit/>
          </a:bodyPr>
          <a:lstStyle/>
          <a:p>
            <a:pPr marL="0" marR="0" lvl="0" indent="0" algn="ctr" defTabSz="451576" rtl="0" eaLnBrk="1" fontAlgn="auto" latinLnBrk="0" hangingPunct="1">
              <a:lnSpc>
                <a:spcPct val="100000"/>
              </a:lnSpc>
              <a:spcBef>
                <a:spcPts val="0"/>
              </a:spcBef>
              <a:spcAft>
                <a:spcPts val="0"/>
              </a:spcAft>
              <a:buClrTx/>
              <a:buSzTx/>
              <a:buFontTx/>
              <a:buNone/>
              <a:tabLst/>
              <a:defRPr/>
            </a:pPr>
            <a:r>
              <a:rPr kumimoji="0" lang="es-ES" sz="1975"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MATERIAL Y MÉTODOS</a:t>
            </a:r>
          </a:p>
        </p:txBody>
      </p:sp>
      <p:sp>
        <p:nvSpPr>
          <p:cNvPr id="16" name="CuadroTexto 15">
            <a:extLst>
              <a:ext uri="{FF2B5EF4-FFF2-40B4-BE49-F238E27FC236}">
                <a16:creationId xmlns:a16="http://schemas.microsoft.com/office/drawing/2014/main" id="{C1AAC04B-5DBB-4E57-8C88-D868E5D9147B}"/>
              </a:ext>
            </a:extLst>
          </p:cNvPr>
          <p:cNvSpPr txBox="1"/>
          <p:nvPr/>
        </p:nvSpPr>
        <p:spPr>
          <a:xfrm>
            <a:off x="23217" y="4947878"/>
            <a:ext cx="12022035" cy="1815882"/>
          </a:xfrm>
          <a:prstGeom prst="rect">
            <a:avLst/>
          </a:prstGeom>
          <a:noFill/>
        </p:spPr>
        <p:txBody>
          <a:bodyPr wrap="square" rtlCol="0">
            <a:spAutoFit/>
          </a:bodyPr>
          <a:lstStyle/>
          <a:p>
            <a:pPr algn="just"/>
            <a:r>
              <a:rPr lang="es-ES_tradnl" sz="1600" dirty="0">
                <a:latin typeface="Arial" panose="020B0604020202020204" pitchFamily="34" charset="0"/>
                <a:cs typeface="Arial" panose="020B0604020202020204" pitchFamily="34" charset="0"/>
              </a:rPr>
              <a:t>Entre los participantes de la cohorte se recogieron los valores de la función pulmonar mediante </a:t>
            </a:r>
            <a:r>
              <a:rPr lang="es-ES_tradnl" sz="1600" dirty="0" err="1">
                <a:latin typeface="Arial" panose="020B0604020202020204" pitchFamily="34" charset="0"/>
                <a:cs typeface="Arial" panose="020B0604020202020204" pitchFamily="34" charset="0"/>
              </a:rPr>
              <a:t>espirometría</a:t>
            </a:r>
            <a:r>
              <a:rPr lang="es-ES_tradnl" sz="1600" dirty="0">
                <a:latin typeface="Arial" panose="020B0604020202020204" pitchFamily="34" charset="0"/>
                <a:cs typeface="Arial" panose="020B0604020202020204" pitchFamily="34" charset="0"/>
              </a:rPr>
              <a:t> simple anual así </a:t>
            </a:r>
            <a:r>
              <a:rPr lang="es-ES_tradnl" sz="1600" dirty="0" smtClean="0">
                <a:latin typeface="Arial" panose="020B0604020202020204" pitchFamily="34" charset="0"/>
                <a:cs typeface="Arial" panose="020B0604020202020204" pitchFamily="34" charset="0"/>
              </a:rPr>
              <a:t>como variables </a:t>
            </a:r>
            <a:r>
              <a:rPr lang="es-ES_tradnl" sz="1600" dirty="0">
                <a:latin typeface="Arial" panose="020B0604020202020204" pitchFamily="34" charset="0"/>
                <a:cs typeface="Arial" panose="020B0604020202020204" pitchFamily="34" charset="0"/>
              </a:rPr>
              <a:t>relacionadas con hábitos tóxicos. Se obtuvieron los valores de Z score mediante las ecuaciones del </a:t>
            </a:r>
            <a:r>
              <a:rPr lang="es-ES_tradnl" sz="1600" i="1" dirty="0">
                <a:latin typeface="Arial" panose="020B0604020202020204" pitchFamily="34" charset="0"/>
                <a:cs typeface="Arial" panose="020B0604020202020204" pitchFamily="34" charset="0"/>
              </a:rPr>
              <a:t>Global </a:t>
            </a:r>
            <a:r>
              <a:rPr lang="es-ES_tradnl" sz="1600" i="1" dirty="0" err="1">
                <a:latin typeface="Arial" panose="020B0604020202020204" pitchFamily="34" charset="0"/>
                <a:cs typeface="Arial" panose="020B0604020202020204" pitchFamily="34" charset="0"/>
              </a:rPr>
              <a:t>Lung</a:t>
            </a:r>
            <a:r>
              <a:rPr lang="es-ES_tradnl" sz="1600" i="1" dirty="0">
                <a:latin typeface="Arial" panose="020B0604020202020204" pitchFamily="34" charset="0"/>
                <a:cs typeface="Arial" panose="020B0604020202020204" pitchFamily="34" charset="0"/>
              </a:rPr>
              <a:t> </a:t>
            </a:r>
            <a:r>
              <a:rPr lang="es-ES_tradnl" sz="1600" i="1" dirty="0" err="1">
                <a:latin typeface="Arial" panose="020B0604020202020204" pitchFamily="34" charset="0"/>
                <a:cs typeface="Arial" panose="020B0604020202020204" pitchFamily="34" charset="0"/>
              </a:rPr>
              <a:t>Function</a:t>
            </a:r>
            <a:r>
              <a:rPr lang="es-ES" sz="1600" dirty="0">
                <a:latin typeface="Arial" panose="020B0604020202020204" pitchFamily="34" charset="0"/>
                <a:cs typeface="Arial" panose="020B0604020202020204" pitchFamily="34" charset="0"/>
              </a:rPr>
              <a:t> </a:t>
            </a:r>
            <a:r>
              <a:rPr lang="es-ES" sz="1600" i="1" dirty="0" err="1">
                <a:latin typeface="Arial" panose="020B0604020202020204" pitchFamily="34" charset="0"/>
                <a:cs typeface="Arial" panose="020B0604020202020204" pitchFamily="34" charset="0"/>
              </a:rPr>
              <a:t>Initiative</a:t>
            </a:r>
            <a:r>
              <a:rPr lang="es-ES" sz="1600" dirty="0">
                <a:latin typeface="Arial" panose="020B0604020202020204" pitchFamily="34" charset="0"/>
                <a:cs typeface="Arial" panose="020B0604020202020204" pitchFamily="34" charset="0"/>
              </a:rPr>
              <a:t>(1) para el </a:t>
            </a:r>
            <a:r>
              <a:rPr lang="es-ES_tradnl" sz="1600" dirty="0">
                <a:latin typeface="Arial" panose="020B0604020202020204" pitchFamily="34" charset="0"/>
                <a:cs typeface="Arial" panose="020B0604020202020204" pitchFamily="34" charset="0"/>
              </a:rPr>
              <a:t>FEV</a:t>
            </a:r>
            <a:r>
              <a:rPr lang="es-ES_tradnl" sz="1600" baseline="-25000" dirty="0">
                <a:latin typeface="Arial" panose="020B0604020202020204" pitchFamily="34" charset="0"/>
                <a:cs typeface="Arial" panose="020B0604020202020204" pitchFamily="34" charset="0"/>
              </a:rPr>
              <a:t>1</a:t>
            </a:r>
            <a:r>
              <a:rPr lang="es-ES_tradnl" sz="1600" dirty="0">
                <a:latin typeface="Arial" panose="020B0604020202020204" pitchFamily="34" charset="0"/>
                <a:cs typeface="Arial" panose="020B0604020202020204" pitchFamily="34" charset="0"/>
              </a:rPr>
              <a:t> en cada visita y se consideró anormal un resultado del FEV</a:t>
            </a:r>
            <a:r>
              <a:rPr lang="es-ES_tradnl" sz="1600" baseline="-25000" dirty="0">
                <a:latin typeface="Arial" panose="020B0604020202020204" pitchFamily="34" charset="0"/>
                <a:cs typeface="Arial" panose="020B0604020202020204" pitchFamily="34" charset="0"/>
              </a:rPr>
              <a:t>1</a:t>
            </a:r>
            <a:r>
              <a:rPr lang="es-ES_tradnl" sz="1600" dirty="0">
                <a:latin typeface="Arial" panose="020B0604020202020204" pitchFamily="34" charset="0"/>
                <a:cs typeface="Arial" panose="020B0604020202020204" pitchFamily="34" charset="0"/>
              </a:rPr>
              <a:t> menor a -1.96 Z en visita basal. Se</a:t>
            </a:r>
            <a:r>
              <a:rPr lang="es-ES" sz="1600" dirty="0">
                <a:latin typeface="Arial" panose="020B0604020202020204" pitchFamily="34" charset="0"/>
                <a:cs typeface="Arial" panose="020B0604020202020204" pitchFamily="34" charset="0"/>
              </a:rPr>
              <a:t>compararon los valores de FEV1 en cada visita entre los dos grupos de estudio mediante un modelo lineal general. Se aceptó la significación estadística con p&lt;0.05.</a:t>
            </a:r>
          </a:p>
          <a:p>
            <a:pPr algn="just"/>
            <a:r>
              <a:rPr lang="es-ES" sz="1600" dirty="0">
                <a:latin typeface="Arial" panose="020B0604020202020204" pitchFamily="34" charset="0"/>
                <a:cs typeface="Arial" panose="020B0604020202020204" pitchFamily="34" charset="0"/>
              </a:rPr>
              <a:t> </a:t>
            </a:r>
          </a:p>
          <a:p>
            <a:pPr algn="just"/>
            <a:endParaRPr kumimoji="0" lang="es-E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7" name="Rectángulo: esquinas redondeadas 3">
            <a:extLst>
              <a:ext uri="{FF2B5EF4-FFF2-40B4-BE49-F238E27FC236}">
                <a16:creationId xmlns:a16="http://schemas.microsoft.com/office/drawing/2014/main" id="{3A185960-101C-408C-A311-B9E96EF55BA4}"/>
              </a:ext>
            </a:extLst>
          </p:cNvPr>
          <p:cNvSpPr/>
          <p:nvPr/>
        </p:nvSpPr>
        <p:spPr>
          <a:xfrm>
            <a:off x="39628" y="0"/>
            <a:ext cx="8524269" cy="1435510"/>
          </a:xfrm>
          <a:prstGeom prst="rect">
            <a:avLst/>
          </a:prstGeom>
          <a:solidFill>
            <a:srgbClr val="3A4BA5"/>
          </a:solidFill>
          <a:ln>
            <a:noFill/>
          </a:ln>
        </p:spPr>
        <p:style>
          <a:lnRef idx="3">
            <a:schemeClr val="lt1"/>
          </a:lnRef>
          <a:fillRef idx="1">
            <a:schemeClr val="accent2"/>
          </a:fillRef>
          <a:effectRef idx="1">
            <a:schemeClr val="accent2"/>
          </a:effectRef>
          <a:fontRef idx="minor">
            <a:schemeClr val="lt1"/>
          </a:fontRef>
        </p:style>
        <p:txBody>
          <a:bodyPr rtlCol="0" anchor="ctr"/>
          <a:lstStyle/>
          <a:p>
            <a:pPr lvl="0" algn="ctr" defTabSz="451576"/>
            <a:r>
              <a:rPr lang="es-ES_tradnl" sz="2000" b="1" dirty="0">
                <a:solidFill>
                  <a:schemeClr val="bg1"/>
                </a:solidFill>
                <a:effectLst/>
                <a:latin typeface="Arial" panose="020B0604020202020204" pitchFamily="34" charset="0"/>
                <a:ea typeface="Arial" panose="020B0604020202020204" pitchFamily="34" charset="0"/>
              </a:rPr>
              <a:t>LA BAJA FUNCIÓN PULMONAR AL COMIENZO DE LA EDAD ADULTA NO CAMBIA EN EL SEGUIMIENTO: RESULTADOS DE LA COHORTE DE DESARROLLO PULMONAR DE LA UNIVERSIDAD DE GRANADA. </a:t>
            </a:r>
            <a:endParaRPr kumimoji="0" lang="es-ES" sz="20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pic>
        <p:nvPicPr>
          <p:cNvPr id="18" name="Imagen 17"/>
          <p:cNvPicPr>
            <a:picLocks noChangeAspect="1"/>
          </p:cNvPicPr>
          <p:nvPr/>
        </p:nvPicPr>
        <p:blipFill>
          <a:blip r:embed="rId3"/>
          <a:stretch>
            <a:fillRect/>
          </a:stretch>
        </p:blipFill>
        <p:spPr>
          <a:xfrm>
            <a:off x="8743349" y="0"/>
            <a:ext cx="3448651" cy="1188704"/>
          </a:xfrm>
          <a:prstGeom prst="rect">
            <a:avLst/>
          </a:prstGeom>
        </p:spPr>
      </p:pic>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9276" y="6230677"/>
            <a:ext cx="1939566" cy="468558"/>
          </a:xfrm>
          <a:prstGeom prst="rect">
            <a:avLst/>
          </a:prstGeom>
        </p:spPr>
      </p:pic>
    </p:spTree>
    <p:extLst>
      <p:ext uri="{BB962C8B-B14F-4D97-AF65-F5344CB8AC3E}">
        <p14:creationId xmlns:p14="http://schemas.microsoft.com/office/powerpoint/2010/main" val="32735151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C7354DF7-993A-4428-A649-A92F8A807544}"/>
              </a:ext>
            </a:extLst>
          </p:cNvPr>
          <p:cNvSpPr txBox="1"/>
          <p:nvPr/>
        </p:nvSpPr>
        <p:spPr>
          <a:xfrm>
            <a:off x="33498" y="1209343"/>
            <a:ext cx="12028842" cy="396262"/>
          </a:xfrm>
          <a:prstGeom prst="rect">
            <a:avLst/>
          </a:prstGeom>
          <a:solidFill>
            <a:srgbClr val="8E71C3"/>
          </a:solidFill>
          <a:ln>
            <a:noFill/>
          </a:ln>
        </p:spPr>
        <p:txBody>
          <a:bodyPr wrap="square" rtlCol="0">
            <a:spAutoFit/>
          </a:bodyPr>
          <a:lstStyle/>
          <a:p>
            <a:pPr marL="0" marR="0" lvl="0" indent="0" algn="ctr" defTabSz="451576" rtl="0" eaLnBrk="1" fontAlgn="auto" latinLnBrk="0" hangingPunct="1">
              <a:lnSpc>
                <a:spcPct val="100000"/>
              </a:lnSpc>
              <a:spcBef>
                <a:spcPts val="0"/>
              </a:spcBef>
              <a:spcAft>
                <a:spcPts val="0"/>
              </a:spcAft>
              <a:buClrTx/>
              <a:buSzTx/>
              <a:buFontTx/>
              <a:buNone/>
              <a:tabLst/>
              <a:defRPr/>
            </a:pPr>
            <a:r>
              <a:rPr kumimoji="0" lang="es-ES" sz="1975"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RESULTADOS</a:t>
            </a:r>
          </a:p>
        </p:txBody>
      </p:sp>
      <p:sp>
        <p:nvSpPr>
          <p:cNvPr id="15" name="CuadroTexto 14">
            <a:extLst>
              <a:ext uri="{FF2B5EF4-FFF2-40B4-BE49-F238E27FC236}">
                <a16:creationId xmlns:a16="http://schemas.microsoft.com/office/drawing/2014/main" id="{E204B88C-2A36-4B99-938B-8257FBC584BC}"/>
              </a:ext>
            </a:extLst>
          </p:cNvPr>
          <p:cNvSpPr txBox="1"/>
          <p:nvPr/>
        </p:nvSpPr>
        <p:spPr>
          <a:xfrm>
            <a:off x="61204" y="3925982"/>
            <a:ext cx="7679048" cy="396262"/>
          </a:xfrm>
          <a:prstGeom prst="rect">
            <a:avLst/>
          </a:prstGeom>
          <a:solidFill>
            <a:srgbClr val="8E71C3"/>
          </a:solidFill>
          <a:ln>
            <a:noFill/>
          </a:ln>
        </p:spPr>
        <p:txBody>
          <a:bodyPr wrap="square" rtlCol="0">
            <a:spAutoFit/>
          </a:bodyPr>
          <a:lstStyle/>
          <a:p>
            <a:pPr marL="0" marR="0" lvl="0" indent="0" algn="ctr" defTabSz="451576" rtl="0" eaLnBrk="1" fontAlgn="auto" latinLnBrk="0" hangingPunct="1">
              <a:lnSpc>
                <a:spcPct val="100000"/>
              </a:lnSpc>
              <a:spcBef>
                <a:spcPts val="0"/>
              </a:spcBef>
              <a:spcAft>
                <a:spcPts val="0"/>
              </a:spcAft>
              <a:buClrTx/>
              <a:buSzTx/>
              <a:buFontTx/>
              <a:buNone/>
              <a:tabLst/>
              <a:defRPr/>
            </a:pPr>
            <a:r>
              <a:rPr kumimoji="0" lang="es-ES" sz="1975"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CONCLUSIÓN</a:t>
            </a:r>
          </a:p>
        </p:txBody>
      </p:sp>
      <p:sp>
        <p:nvSpPr>
          <p:cNvPr id="16" name="CuadroTexto 15">
            <a:extLst>
              <a:ext uri="{FF2B5EF4-FFF2-40B4-BE49-F238E27FC236}">
                <a16:creationId xmlns:a16="http://schemas.microsoft.com/office/drawing/2014/main" id="{C1AAC04B-5DBB-4E57-8C88-D868E5D9147B}"/>
              </a:ext>
            </a:extLst>
          </p:cNvPr>
          <p:cNvSpPr txBox="1"/>
          <p:nvPr/>
        </p:nvSpPr>
        <p:spPr>
          <a:xfrm>
            <a:off x="0" y="4322244"/>
            <a:ext cx="7792664" cy="738664"/>
          </a:xfrm>
          <a:prstGeom prst="rect">
            <a:avLst/>
          </a:prstGeom>
          <a:noFill/>
        </p:spPr>
        <p:txBody>
          <a:bodyPr wrap="square" rtlCol="0">
            <a:spAutoFit/>
          </a:bodyPr>
          <a:lstStyle/>
          <a:p>
            <a:pPr lvl="0" algn="just" defTabSz="451576"/>
            <a:r>
              <a:rPr lang="es-ES_tradnl" sz="1400" dirty="0">
                <a:latin typeface="Arial" panose="020B0604020202020204" pitchFamily="34" charset="0"/>
                <a:cs typeface="Arial" panose="020B0604020202020204" pitchFamily="34" charset="0"/>
              </a:rPr>
              <a:t>La función pulmonar reducida en el comienzo de la edad adulta se mantiene a lo largo del tiempo en esta cohorte de desarrollo pulmonar. Este debe ser un a dato a considerar en el seguimiento de estos pacientes a lo largo de su vida adulta.</a:t>
            </a:r>
            <a:endParaRPr kumimoji="0" lang="es-E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aphicFrame>
        <p:nvGraphicFramePr>
          <p:cNvPr id="18" name="Gráfico 17">
            <a:extLst>
              <a:ext uri="{FF2B5EF4-FFF2-40B4-BE49-F238E27FC236}">
                <a16:creationId xmlns:a16="http://schemas.microsoft.com/office/drawing/2014/main" id="{B03388EC-F2F6-4AA6-BD4E-09BE05B34C6D}"/>
              </a:ext>
            </a:extLst>
          </p:cNvPr>
          <p:cNvGraphicFramePr/>
          <p:nvPr>
            <p:extLst>
              <p:ext uri="{D42A27DB-BD31-4B8C-83A1-F6EECF244321}">
                <p14:modId xmlns:p14="http://schemas.microsoft.com/office/powerpoint/2010/main" val="2251941500"/>
              </p:ext>
            </p:extLst>
          </p:nvPr>
        </p:nvGraphicFramePr>
        <p:xfrm>
          <a:off x="240937" y="1906071"/>
          <a:ext cx="2205637" cy="1691670"/>
        </p:xfrm>
        <a:graphic>
          <a:graphicData uri="http://schemas.openxmlformats.org/drawingml/2006/chart">
            <c:chart xmlns:c="http://schemas.openxmlformats.org/drawingml/2006/chart" xmlns:r="http://schemas.openxmlformats.org/officeDocument/2006/relationships" r:id="rId3"/>
          </a:graphicData>
        </a:graphic>
      </p:graphicFrame>
      <p:sp>
        <p:nvSpPr>
          <p:cNvPr id="19" name="CuadroTexto 18">
            <a:extLst>
              <a:ext uri="{FF2B5EF4-FFF2-40B4-BE49-F238E27FC236}">
                <a16:creationId xmlns:a16="http://schemas.microsoft.com/office/drawing/2014/main" id="{1DDA8B6F-932C-4367-BE8C-FB5F8815F7CB}"/>
              </a:ext>
            </a:extLst>
          </p:cNvPr>
          <p:cNvSpPr txBox="1"/>
          <p:nvPr/>
        </p:nvSpPr>
        <p:spPr>
          <a:xfrm>
            <a:off x="0" y="1658947"/>
            <a:ext cx="5328138" cy="954107"/>
          </a:xfrm>
          <a:prstGeom prst="rect">
            <a:avLst/>
          </a:prstGeom>
          <a:noFill/>
        </p:spPr>
        <p:txBody>
          <a:bodyPr wrap="square" rtlCol="0">
            <a:spAutoFit/>
          </a:bodyPr>
          <a:lstStyle/>
          <a:p>
            <a:pPr lvl="0" algn="just" defTabSz="451576"/>
            <a:r>
              <a:rPr lang="es-ES_tradnl" sz="1400" dirty="0">
                <a:latin typeface="Arial" panose="020B0604020202020204" pitchFamily="34" charset="0"/>
                <a:cs typeface="Arial" panose="020B0604020202020204" pitchFamily="34" charset="0"/>
              </a:rPr>
              <a:t>La cohorte está formada por 213 sujetos, con una edad media (DE) de 18.4 años (1.5), el 93.0% de raza caucásica, un 64.3% mujeres, con un seguimiento medio de 1.4  años y el 50.2% con 3 </a:t>
            </a:r>
            <a:r>
              <a:rPr lang="es-ES_tradnl" sz="1400" dirty="0" err="1">
                <a:latin typeface="Arial" panose="020B0604020202020204" pitchFamily="34" charset="0"/>
                <a:cs typeface="Arial" panose="020B0604020202020204" pitchFamily="34" charset="0"/>
              </a:rPr>
              <a:t>espirometrías</a:t>
            </a:r>
            <a:r>
              <a:rPr lang="es-ES_tradnl" sz="1400" dirty="0">
                <a:latin typeface="Arial" panose="020B0604020202020204" pitchFamily="34" charset="0"/>
                <a:cs typeface="Arial" panose="020B0604020202020204" pitchFamily="34" charset="0"/>
              </a:rPr>
              <a:t> en años consecutivos. </a:t>
            </a:r>
            <a:endParaRPr kumimoji="0" lang="es-E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7" name="CuadroTexto 18">
            <a:extLst>
              <a:ext uri="{FF2B5EF4-FFF2-40B4-BE49-F238E27FC236}">
                <a16:creationId xmlns:a16="http://schemas.microsoft.com/office/drawing/2014/main" id="{1DDA8B6F-932C-4367-BE8C-FB5F8815F7CB}"/>
              </a:ext>
            </a:extLst>
          </p:cNvPr>
          <p:cNvSpPr txBox="1"/>
          <p:nvPr/>
        </p:nvSpPr>
        <p:spPr>
          <a:xfrm>
            <a:off x="0" y="2890758"/>
            <a:ext cx="7601269" cy="954107"/>
          </a:xfrm>
          <a:prstGeom prst="rect">
            <a:avLst/>
          </a:prstGeom>
          <a:noFill/>
        </p:spPr>
        <p:txBody>
          <a:bodyPr wrap="square" rtlCol="0">
            <a:spAutoFit/>
          </a:bodyPr>
          <a:lstStyle/>
          <a:p>
            <a:pPr lvl="0" algn="just" defTabSz="451576"/>
            <a:r>
              <a:rPr lang="es-ES_tradnl" sz="1400" dirty="0">
                <a:latin typeface="Arial" panose="020B0604020202020204" pitchFamily="34" charset="0"/>
                <a:cs typeface="Arial" panose="020B0604020202020204" pitchFamily="34" charset="0"/>
              </a:rPr>
              <a:t>En la visita basal un 4.5% de los participantes presentaba un FEV1 anormal por Z- score. Estos pacientes mantuvieron una función pulmonar reducida a lo largo del seguimiento disponible del estudio (figura 1) (Z score basal 0.16 vs -2.66, p&lt; 0.001; Z score en visita de seguimiento de 5 años 0.35 vs -2.32, p&lt;0.001)</a:t>
            </a:r>
            <a:endParaRPr kumimoji="0" lang="es-E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13" name="Imagen 12"/>
          <p:cNvPicPr/>
          <p:nvPr/>
        </p:nvPicPr>
        <p:blipFill rotWithShape="1">
          <a:blip r:embed="rId4" cstate="print">
            <a:extLst>
              <a:ext uri="{28A0092B-C50C-407E-A947-70E740481C1C}">
                <a14:useLocalDpi xmlns:a14="http://schemas.microsoft.com/office/drawing/2010/main" val="0"/>
              </a:ext>
            </a:extLst>
          </a:blip>
          <a:srcRect t="4878"/>
          <a:stretch/>
        </p:blipFill>
        <p:spPr>
          <a:xfrm>
            <a:off x="7792664" y="1906071"/>
            <a:ext cx="4257271" cy="2714166"/>
          </a:xfrm>
          <a:prstGeom prst="rect">
            <a:avLst/>
          </a:prstGeom>
        </p:spPr>
      </p:pic>
      <p:pic>
        <p:nvPicPr>
          <p:cNvPr id="4"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8329" y="1696896"/>
            <a:ext cx="1960628" cy="1102854"/>
          </a:xfrm>
          <a:prstGeom prst="rect">
            <a:avLst/>
          </a:prstGeom>
        </p:spPr>
      </p:pic>
      <p:pic>
        <p:nvPicPr>
          <p:cNvPr id="14" name="Imagen 13">
            <a:extLst>
              <a:ext uri="{FF2B5EF4-FFF2-40B4-BE49-F238E27FC236}">
                <a16:creationId xmlns:a16="http://schemas.microsoft.com/office/drawing/2014/main" id="{F804F20B-A1CE-4695-8DF4-92DD8BB6C55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89770" y="6368235"/>
            <a:ext cx="373314" cy="373314"/>
          </a:xfrm>
          <a:prstGeom prst="rect">
            <a:avLst/>
          </a:prstGeom>
        </p:spPr>
      </p:pic>
      <p:sp>
        <p:nvSpPr>
          <p:cNvPr id="22" name="Rectángulo: esquinas redondeadas 3">
            <a:extLst>
              <a:ext uri="{FF2B5EF4-FFF2-40B4-BE49-F238E27FC236}">
                <a16:creationId xmlns:a16="http://schemas.microsoft.com/office/drawing/2014/main" id="{3A185960-101C-408C-A311-B9E96EF55BA4}"/>
              </a:ext>
            </a:extLst>
          </p:cNvPr>
          <p:cNvSpPr/>
          <p:nvPr/>
        </p:nvSpPr>
        <p:spPr>
          <a:xfrm>
            <a:off x="61204" y="-1"/>
            <a:ext cx="8719002" cy="1128553"/>
          </a:xfrm>
          <a:prstGeom prst="rect">
            <a:avLst/>
          </a:prstGeom>
          <a:solidFill>
            <a:srgbClr val="3A4BA5"/>
          </a:solidFill>
          <a:ln>
            <a:noFill/>
          </a:ln>
        </p:spPr>
        <p:style>
          <a:lnRef idx="3">
            <a:schemeClr val="lt1"/>
          </a:lnRef>
          <a:fillRef idx="1">
            <a:schemeClr val="accent2"/>
          </a:fillRef>
          <a:effectRef idx="1">
            <a:schemeClr val="accent2"/>
          </a:effectRef>
          <a:fontRef idx="minor">
            <a:schemeClr val="lt1"/>
          </a:fontRef>
        </p:style>
        <p:txBody>
          <a:bodyPr rtlCol="0" anchor="ctr"/>
          <a:lstStyle/>
          <a:p>
            <a:pPr lvl="0" algn="ctr" defTabSz="451576"/>
            <a:r>
              <a:rPr lang="es-ES_tradnl" b="1" dirty="0">
                <a:solidFill>
                  <a:schemeClr val="bg1"/>
                </a:solidFill>
                <a:effectLst/>
                <a:latin typeface="Arial" panose="020B0604020202020204" pitchFamily="34" charset="0"/>
                <a:ea typeface="Arial" panose="020B0604020202020204" pitchFamily="34" charset="0"/>
              </a:rPr>
              <a:t>LA BAJA FUNCIÓN PULMONAR AL COMIENZO DE LA EDAD ADULTA NO CAMBIA EN EL SEGUIMIENTO: RESULTADOS DE LA COHORTE DE DESARROLLO PULMONAR DE LA UNIVERSIDAD DE GRANADA. </a:t>
            </a:r>
            <a:endParaRPr kumimoji="0" lang="es-ES"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pic>
        <p:nvPicPr>
          <p:cNvPr id="23" name="Imagen 22"/>
          <p:cNvPicPr>
            <a:picLocks noChangeAspect="1"/>
          </p:cNvPicPr>
          <p:nvPr/>
        </p:nvPicPr>
        <p:blipFill>
          <a:blip r:embed="rId7"/>
          <a:stretch>
            <a:fillRect/>
          </a:stretch>
        </p:blipFill>
        <p:spPr>
          <a:xfrm>
            <a:off x="8917858" y="0"/>
            <a:ext cx="3274142" cy="1128553"/>
          </a:xfrm>
          <a:prstGeom prst="rect">
            <a:avLst/>
          </a:prstGeom>
        </p:spPr>
      </p:pic>
      <p:pic>
        <p:nvPicPr>
          <p:cNvPr id="2" name="Imagen 1"/>
          <p:cNvPicPr>
            <a:picLocks noChangeAspect="1"/>
          </p:cNvPicPr>
          <p:nvPr/>
        </p:nvPicPr>
        <p:blipFill>
          <a:blip r:embed="rId8"/>
          <a:stretch>
            <a:fillRect/>
          </a:stretch>
        </p:blipFill>
        <p:spPr>
          <a:xfrm>
            <a:off x="10765376" y="6407877"/>
            <a:ext cx="1214304" cy="294030"/>
          </a:xfrm>
          <a:prstGeom prst="rect">
            <a:avLst/>
          </a:prstGeom>
        </p:spPr>
      </p:pic>
      <p:sp>
        <p:nvSpPr>
          <p:cNvPr id="3" name="CuadroTexto 2"/>
          <p:cNvSpPr txBox="1"/>
          <p:nvPr/>
        </p:nvSpPr>
        <p:spPr>
          <a:xfrm>
            <a:off x="0" y="5516389"/>
            <a:ext cx="9743269" cy="1061829"/>
          </a:xfrm>
          <a:prstGeom prst="rect">
            <a:avLst/>
          </a:prstGeom>
          <a:noFill/>
        </p:spPr>
        <p:txBody>
          <a:bodyPr wrap="square" rtlCol="0">
            <a:spAutoFit/>
          </a:bodyPr>
          <a:lstStyle/>
          <a:p>
            <a:r>
              <a:rPr lang="es-ES" sz="900" dirty="0" smtClean="0">
                <a:latin typeface="Arial" panose="020B0604020202020204" pitchFamily="34" charset="0"/>
                <a:cs typeface="Arial" panose="020B0604020202020204" pitchFamily="34" charset="0"/>
              </a:rPr>
              <a:t>-Puente </a:t>
            </a:r>
            <a:r>
              <a:rPr lang="es-ES" sz="900" dirty="0" err="1">
                <a:latin typeface="Arial" panose="020B0604020202020204" pitchFamily="34" charset="0"/>
                <a:cs typeface="Arial" panose="020B0604020202020204" pitchFamily="34" charset="0"/>
              </a:rPr>
              <a:t>Maestu</a:t>
            </a:r>
            <a:r>
              <a:rPr lang="es-ES" sz="900" dirty="0">
                <a:latin typeface="Arial" panose="020B0604020202020204" pitchFamily="34" charset="0"/>
                <a:cs typeface="Arial" panose="020B0604020202020204" pitchFamily="34" charset="0"/>
              </a:rPr>
              <a:t> L. Espirometría. Procedimientos de evaluación de la función pulmonar. Manual SEPAR  de procedimientos. Sociedad Española de Neumología y Cirugía Torácica. 2002; 4-16.</a:t>
            </a:r>
          </a:p>
          <a:p>
            <a:r>
              <a:rPr lang="es-ES" sz="900" dirty="0">
                <a:latin typeface="Arial" panose="020B0604020202020204" pitchFamily="34" charset="0"/>
                <a:cs typeface="Arial" panose="020B0604020202020204" pitchFamily="34" charset="0"/>
              </a:rPr>
              <a:t>-García Río F, Calle M, Burgos Rincón F, Casan </a:t>
            </a:r>
            <a:r>
              <a:rPr lang="es-ES" sz="900" dirty="0" err="1">
                <a:latin typeface="Arial" panose="020B0604020202020204" pitchFamily="34" charset="0"/>
                <a:cs typeface="Arial" panose="020B0604020202020204" pitchFamily="34" charset="0"/>
              </a:rPr>
              <a:t>Clará</a:t>
            </a:r>
            <a:r>
              <a:rPr lang="es-ES" sz="900" dirty="0">
                <a:latin typeface="Arial" panose="020B0604020202020204" pitchFamily="34" charset="0"/>
                <a:cs typeface="Arial" panose="020B0604020202020204" pitchFamily="34" charset="0"/>
              </a:rPr>
              <a:t> P, del Campo F, </a:t>
            </a:r>
            <a:r>
              <a:rPr lang="es-ES" sz="900" dirty="0" err="1">
                <a:latin typeface="Arial" panose="020B0604020202020204" pitchFamily="34" charset="0"/>
                <a:cs typeface="Arial" panose="020B0604020202020204" pitchFamily="34" charset="0"/>
              </a:rPr>
              <a:t>Galdiz</a:t>
            </a:r>
            <a:r>
              <a:rPr lang="es-ES" sz="900" dirty="0">
                <a:latin typeface="Arial" panose="020B0604020202020204" pitchFamily="34" charset="0"/>
                <a:cs typeface="Arial" panose="020B0604020202020204" pitchFamily="34" charset="0"/>
              </a:rPr>
              <a:t> JB, Giner J, González-Mangado N, Ortega F, Puente </a:t>
            </a:r>
            <a:r>
              <a:rPr lang="es-ES" sz="900" dirty="0" err="1">
                <a:latin typeface="Arial" panose="020B0604020202020204" pitchFamily="34" charset="0"/>
                <a:cs typeface="Arial" panose="020B0604020202020204" pitchFamily="34" charset="0"/>
              </a:rPr>
              <a:t>Maestu</a:t>
            </a:r>
            <a:r>
              <a:rPr lang="es-ES" sz="900" dirty="0">
                <a:latin typeface="Arial" panose="020B0604020202020204" pitchFamily="34" charset="0"/>
                <a:cs typeface="Arial" panose="020B0604020202020204" pitchFamily="34" charset="0"/>
              </a:rPr>
              <a:t> L. Normativa SEPAR. Espirometría. </a:t>
            </a:r>
            <a:r>
              <a:rPr lang="es-ES" sz="900" dirty="0" err="1">
                <a:latin typeface="Arial" panose="020B0604020202020204" pitchFamily="34" charset="0"/>
                <a:cs typeface="Arial" panose="020B0604020202020204" pitchFamily="34" charset="0"/>
              </a:rPr>
              <a:t>Arch</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Bronconeumol</a:t>
            </a:r>
            <a:r>
              <a:rPr lang="es-ES" sz="900" dirty="0">
                <a:latin typeface="Arial" panose="020B0604020202020204" pitchFamily="34" charset="0"/>
                <a:cs typeface="Arial" panose="020B0604020202020204" pitchFamily="34" charset="0"/>
              </a:rPr>
              <a:t>. 2013; 49(9):388-401</a:t>
            </a:r>
          </a:p>
          <a:p>
            <a:r>
              <a:rPr lang="es-ES" sz="900" dirty="0">
                <a:latin typeface="Arial" panose="020B0604020202020204" pitchFamily="34" charset="0"/>
                <a:cs typeface="Arial" panose="020B0604020202020204" pitchFamily="34" charset="0"/>
              </a:rPr>
              <a:t>-</a:t>
            </a:r>
            <a:r>
              <a:rPr lang="es-ES" sz="900" dirty="0" err="1">
                <a:latin typeface="Arial" panose="020B0604020202020204" pitchFamily="34" charset="0"/>
                <a:cs typeface="Arial" panose="020B0604020202020204" pitchFamily="34" charset="0"/>
              </a:rPr>
              <a:t>Quanjer</a:t>
            </a:r>
            <a:r>
              <a:rPr lang="es-ES" sz="900" dirty="0">
                <a:latin typeface="Arial" panose="020B0604020202020204" pitchFamily="34" charset="0"/>
                <a:cs typeface="Arial" panose="020B0604020202020204" pitchFamily="34" charset="0"/>
              </a:rPr>
              <a:t> PH, </a:t>
            </a:r>
            <a:r>
              <a:rPr lang="es-ES" sz="900" dirty="0" err="1">
                <a:latin typeface="Arial" panose="020B0604020202020204" pitchFamily="34" charset="0"/>
                <a:cs typeface="Arial" panose="020B0604020202020204" pitchFamily="34" charset="0"/>
              </a:rPr>
              <a:t>Stanojevic</a:t>
            </a:r>
            <a:r>
              <a:rPr lang="es-ES" sz="900" dirty="0">
                <a:latin typeface="Arial" panose="020B0604020202020204" pitchFamily="34" charset="0"/>
                <a:cs typeface="Arial" panose="020B0604020202020204" pitchFamily="34" charset="0"/>
              </a:rPr>
              <a:t> A, Cole TJ, </a:t>
            </a:r>
            <a:r>
              <a:rPr lang="es-ES" sz="900" dirty="0" err="1">
                <a:latin typeface="Arial" panose="020B0604020202020204" pitchFamily="34" charset="0"/>
                <a:cs typeface="Arial" panose="020B0604020202020204" pitchFamily="34" charset="0"/>
              </a:rPr>
              <a:t>Xaver</a:t>
            </a:r>
            <a:r>
              <a:rPr lang="es-ES" sz="900" dirty="0">
                <a:latin typeface="Arial" panose="020B0604020202020204" pitchFamily="34" charset="0"/>
                <a:cs typeface="Arial" panose="020B0604020202020204" pitchFamily="34" charset="0"/>
              </a:rPr>
              <a:t> B, Hall GL, </a:t>
            </a:r>
            <a:r>
              <a:rPr lang="es-ES" sz="900" dirty="0" err="1">
                <a:latin typeface="Arial" panose="020B0604020202020204" pitchFamily="34" charset="0"/>
                <a:cs typeface="Arial" panose="020B0604020202020204" pitchFamily="34" charset="0"/>
              </a:rPr>
              <a:t>Vulver</a:t>
            </a:r>
            <a:r>
              <a:rPr lang="es-ES" sz="900" dirty="0">
                <a:latin typeface="Arial" panose="020B0604020202020204" pitchFamily="34" charset="0"/>
                <a:cs typeface="Arial" panose="020B0604020202020204" pitchFamily="34" charset="0"/>
              </a:rPr>
              <a:t> BH, </a:t>
            </a:r>
            <a:r>
              <a:rPr lang="es-ES" sz="900" dirty="0" err="1">
                <a:latin typeface="Arial" panose="020B0604020202020204" pitchFamily="34" charset="0"/>
                <a:cs typeface="Arial" panose="020B0604020202020204" pitchFamily="34" charset="0"/>
              </a:rPr>
              <a:t>Enright</a:t>
            </a:r>
            <a:r>
              <a:rPr lang="es-ES" sz="900" dirty="0">
                <a:latin typeface="Arial" panose="020B0604020202020204" pitchFamily="34" charset="0"/>
                <a:cs typeface="Arial" panose="020B0604020202020204" pitchFamily="34" charset="0"/>
              </a:rPr>
              <a:t> PL, </a:t>
            </a:r>
            <a:r>
              <a:rPr lang="es-ES" sz="900" dirty="0" err="1">
                <a:latin typeface="Arial" panose="020B0604020202020204" pitchFamily="34" charset="0"/>
                <a:cs typeface="Arial" panose="020B0604020202020204" pitchFamily="34" charset="0"/>
              </a:rPr>
              <a:t>Hankinson</a:t>
            </a:r>
            <a:r>
              <a:rPr lang="es-ES" sz="900" dirty="0">
                <a:latin typeface="Arial" panose="020B0604020202020204" pitchFamily="34" charset="0"/>
                <a:cs typeface="Arial" panose="020B0604020202020204" pitchFamily="34" charset="0"/>
              </a:rPr>
              <a:t> JL, </a:t>
            </a:r>
            <a:r>
              <a:rPr lang="es-ES" sz="900" dirty="0" err="1">
                <a:latin typeface="Arial" panose="020B0604020202020204" pitchFamily="34" charset="0"/>
                <a:cs typeface="Arial" panose="020B0604020202020204" pitchFamily="34" charset="0"/>
              </a:rPr>
              <a:t>Ip</a:t>
            </a:r>
            <a:r>
              <a:rPr lang="es-ES" sz="900" dirty="0">
                <a:latin typeface="Arial" panose="020B0604020202020204" pitchFamily="34" charset="0"/>
                <a:cs typeface="Arial" panose="020B0604020202020204" pitchFamily="34" charset="0"/>
              </a:rPr>
              <a:t> M, </a:t>
            </a:r>
            <a:r>
              <a:rPr lang="es-ES" sz="900" dirty="0" err="1">
                <a:latin typeface="Arial" panose="020B0604020202020204" pitchFamily="34" charset="0"/>
                <a:cs typeface="Arial" panose="020B0604020202020204" pitchFamily="34" charset="0"/>
              </a:rPr>
              <a:t>Zheng</a:t>
            </a:r>
            <a:r>
              <a:rPr lang="es-ES" sz="900" dirty="0">
                <a:latin typeface="Arial" panose="020B0604020202020204" pitchFamily="34" charset="0"/>
                <a:cs typeface="Arial" panose="020B0604020202020204" pitchFamily="34" charset="0"/>
              </a:rPr>
              <a:t> J, Stocks J, and </a:t>
            </a:r>
            <a:r>
              <a:rPr lang="es-ES" sz="900" dirty="0" err="1">
                <a:latin typeface="Arial" panose="020B0604020202020204" pitchFamily="34" charset="0"/>
                <a:cs typeface="Arial" panose="020B0604020202020204" pitchFamily="34" charset="0"/>
              </a:rPr>
              <a:t>the</a:t>
            </a:r>
            <a:r>
              <a:rPr lang="es-ES" sz="900" dirty="0">
                <a:latin typeface="Arial" panose="020B0604020202020204" pitchFamily="34" charset="0"/>
                <a:cs typeface="Arial" panose="020B0604020202020204" pitchFamily="34" charset="0"/>
              </a:rPr>
              <a:t> ERS </a:t>
            </a:r>
            <a:r>
              <a:rPr lang="es-ES" sz="900" dirty="0" err="1">
                <a:latin typeface="Arial" panose="020B0604020202020204" pitchFamily="34" charset="0"/>
                <a:cs typeface="Arial" panose="020B0604020202020204" pitchFamily="34" charset="0"/>
              </a:rPr>
              <a:t>Golbarl</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Lung</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Function</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Initiative</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Multi-ethnic</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reference</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values</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for</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spirometry</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for</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the</a:t>
            </a:r>
            <a:r>
              <a:rPr lang="es-ES" sz="900" dirty="0">
                <a:latin typeface="Arial" panose="020B0604020202020204" pitchFamily="34" charset="0"/>
                <a:cs typeface="Arial" panose="020B0604020202020204" pitchFamily="34" charset="0"/>
              </a:rPr>
              <a:t> 3-95-yr </a:t>
            </a:r>
            <a:r>
              <a:rPr lang="es-ES" sz="900" dirty="0" err="1">
                <a:latin typeface="Arial" panose="020B0604020202020204" pitchFamily="34" charset="0"/>
                <a:cs typeface="Arial" panose="020B0604020202020204" pitchFamily="34" charset="0"/>
              </a:rPr>
              <a:t>age</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range</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the</a:t>
            </a:r>
            <a:r>
              <a:rPr lang="es-ES" sz="900" dirty="0">
                <a:latin typeface="Arial" panose="020B0604020202020204" pitchFamily="34" charset="0"/>
                <a:cs typeface="Arial" panose="020B0604020202020204" pitchFamily="34" charset="0"/>
              </a:rPr>
              <a:t> global </a:t>
            </a:r>
            <a:r>
              <a:rPr lang="es-ES" sz="900" dirty="0" err="1">
                <a:latin typeface="Arial" panose="020B0604020202020204" pitchFamily="34" charset="0"/>
                <a:cs typeface="Arial" panose="020B0604020202020204" pitchFamily="34" charset="0"/>
              </a:rPr>
              <a:t>lung</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function</a:t>
            </a:r>
            <a:r>
              <a:rPr lang="es-ES" sz="900" dirty="0">
                <a:latin typeface="Arial" panose="020B0604020202020204" pitchFamily="34" charset="0"/>
                <a:cs typeface="Arial" panose="020B0604020202020204" pitchFamily="34" charset="0"/>
              </a:rPr>
              <a:t> 2012 </a:t>
            </a:r>
            <a:r>
              <a:rPr lang="es-ES" sz="900" dirty="0" err="1">
                <a:latin typeface="Arial" panose="020B0604020202020204" pitchFamily="34" charset="0"/>
                <a:cs typeface="Arial" panose="020B0604020202020204" pitchFamily="34" charset="0"/>
              </a:rPr>
              <a:t>equations</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Eur</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Respir</a:t>
            </a:r>
            <a:r>
              <a:rPr lang="es-ES" sz="900" dirty="0">
                <a:latin typeface="Arial" panose="020B0604020202020204" pitchFamily="34" charset="0"/>
                <a:cs typeface="Arial" panose="020B0604020202020204" pitchFamily="34" charset="0"/>
              </a:rPr>
              <a:t> J 2012; 40: 1324-43. DOI: 10.1183/09031936.00080312</a:t>
            </a:r>
          </a:p>
          <a:p>
            <a:r>
              <a:rPr lang="es-ES" sz="900" dirty="0">
                <a:latin typeface="Arial" panose="020B0604020202020204" pitchFamily="34" charset="0"/>
                <a:cs typeface="Arial" panose="020B0604020202020204" pitchFamily="34" charset="0"/>
              </a:rPr>
              <a:t>-Agustí A, </a:t>
            </a:r>
            <a:r>
              <a:rPr lang="es-ES" sz="900" dirty="0" err="1">
                <a:latin typeface="Arial" panose="020B0604020202020204" pitchFamily="34" charset="0"/>
                <a:cs typeface="Arial" panose="020B0604020202020204" pitchFamily="34" charset="0"/>
              </a:rPr>
              <a:t>Faner</a:t>
            </a:r>
            <a:r>
              <a:rPr lang="es-ES" sz="900" dirty="0">
                <a:latin typeface="Arial" panose="020B0604020202020204" pitchFamily="34" charset="0"/>
                <a:cs typeface="Arial" panose="020B0604020202020204" pitchFamily="34" charset="0"/>
              </a:rPr>
              <a:t> R. </a:t>
            </a:r>
            <a:r>
              <a:rPr lang="es-ES" sz="900" dirty="0" err="1">
                <a:latin typeface="Arial" panose="020B0604020202020204" pitchFamily="34" charset="0"/>
                <a:cs typeface="Arial" panose="020B0604020202020204" pitchFamily="34" charset="0"/>
              </a:rPr>
              <a:t>Lung</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function</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trajectories</a:t>
            </a:r>
            <a:r>
              <a:rPr lang="es-ES" sz="900" dirty="0">
                <a:latin typeface="Arial" panose="020B0604020202020204" pitchFamily="34" charset="0"/>
                <a:cs typeface="Arial" panose="020B0604020202020204" pitchFamily="34" charset="0"/>
              </a:rPr>
              <a:t> in </a:t>
            </a:r>
            <a:r>
              <a:rPr lang="es-ES" sz="900" dirty="0" err="1">
                <a:latin typeface="Arial" panose="020B0604020202020204" pitchFamily="34" charset="0"/>
                <a:cs typeface="Arial" panose="020B0604020202020204" pitchFamily="34" charset="0"/>
              </a:rPr>
              <a:t>health</a:t>
            </a:r>
            <a:r>
              <a:rPr lang="es-ES" sz="900" dirty="0">
                <a:latin typeface="Arial" panose="020B0604020202020204" pitchFamily="34" charset="0"/>
                <a:cs typeface="Arial" panose="020B0604020202020204" pitchFamily="34" charset="0"/>
              </a:rPr>
              <a:t> and </a:t>
            </a:r>
            <a:r>
              <a:rPr lang="es-ES" sz="900" dirty="0" err="1">
                <a:latin typeface="Arial" panose="020B0604020202020204" pitchFamily="34" charset="0"/>
                <a:cs typeface="Arial" panose="020B0604020202020204" pitchFamily="34" charset="0"/>
              </a:rPr>
              <a:t>disease</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Lancet</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Respir</a:t>
            </a:r>
            <a:r>
              <a:rPr lang="es-ES" sz="900" dirty="0">
                <a:latin typeface="Arial" panose="020B0604020202020204" pitchFamily="34" charset="0"/>
                <a:cs typeface="Arial" panose="020B0604020202020204" pitchFamily="34" charset="0"/>
              </a:rPr>
              <a:t> </a:t>
            </a:r>
            <a:r>
              <a:rPr lang="es-ES" sz="900" dirty="0" err="1">
                <a:latin typeface="Arial" panose="020B0604020202020204" pitchFamily="34" charset="0"/>
                <a:cs typeface="Arial" panose="020B0604020202020204" pitchFamily="34" charset="0"/>
              </a:rPr>
              <a:t>Med</a:t>
            </a:r>
            <a:r>
              <a:rPr lang="es-ES" sz="900" dirty="0">
                <a:latin typeface="Arial" panose="020B0604020202020204" pitchFamily="34" charset="0"/>
                <a:cs typeface="Arial" panose="020B0604020202020204" pitchFamily="34" charset="0"/>
              </a:rPr>
              <a:t>. 2019 Feb 11. </a:t>
            </a:r>
            <a:r>
              <a:rPr lang="es-ES" sz="900" dirty="0" err="1">
                <a:latin typeface="Arial" panose="020B0604020202020204" pitchFamily="34" charset="0"/>
                <a:cs typeface="Arial" panose="020B0604020202020204" pitchFamily="34" charset="0"/>
              </a:rPr>
              <a:t>pii</a:t>
            </a:r>
            <a:r>
              <a:rPr lang="es-ES" sz="900" dirty="0">
                <a:latin typeface="Arial" panose="020B0604020202020204" pitchFamily="34" charset="0"/>
                <a:cs typeface="Arial" panose="020B0604020202020204" pitchFamily="34" charset="0"/>
              </a:rPr>
              <a:t>: S2213-2600(18)30529-0. </a:t>
            </a:r>
            <a:r>
              <a:rPr lang="es-ES" sz="900" dirty="0" err="1">
                <a:latin typeface="Arial" panose="020B0604020202020204" pitchFamily="34" charset="0"/>
                <a:cs typeface="Arial" panose="020B0604020202020204" pitchFamily="34" charset="0"/>
              </a:rPr>
              <a:t>doi</a:t>
            </a:r>
            <a:r>
              <a:rPr lang="es-ES" sz="900" dirty="0">
                <a:latin typeface="Arial" panose="020B0604020202020204" pitchFamily="34" charset="0"/>
                <a:cs typeface="Arial" panose="020B0604020202020204" pitchFamily="34" charset="0"/>
              </a:rPr>
              <a:t>: </a:t>
            </a:r>
            <a:r>
              <a:rPr lang="es-ES" sz="900" dirty="0" smtClean="0">
                <a:latin typeface="Arial" panose="020B0604020202020204" pitchFamily="34" charset="0"/>
                <a:cs typeface="Arial" panose="020B0604020202020204" pitchFamily="34" charset="0"/>
              </a:rPr>
              <a:t>10.1016/S2213-2600(18)30529-0</a:t>
            </a:r>
            <a:endParaRPr lang="es-ES" sz="1050" dirty="0"/>
          </a:p>
        </p:txBody>
      </p:sp>
      <p:sp>
        <p:nvSpPr>
          <p:cNvPr id="5" name="Rectángulo 4"/>
          <p:cNvSpPr/>
          <p:nvPr/>
        </p:nvSpPr>
        <p:spPr>
          <a:xfrm>
            <a:off x="10289770" y="4983142"/>
            <a:ext cx="1772570" cy="1223412"/>
          </a:xfrm>
          <a:prstGeom prst="rect">
            <a:avLst/>
          </a:prstGeom>
        </p:spPr>
        <p:txBody>
          <a:bodyPr wrap="square">
            <a:spAutoFit/>
          </a:bodyPr>
          <a:lstStyle/>
          <a:p>
            <a:pPr algn="ctr" defTabSz="451576"/>
            <a:r>
              <a:rPr lang="es-ES" sz="1050" dirty="0">
                <a:solidFill>
                  <a:srgbClr val="00B050"/>
                </a:solidFill>
                <a:latin typeface="Arial" panose="020B0604020202020204" pitchFamily="34" charset="0"/>
                <a:cs typeface="Arial" panose="020B0604020202020204" pitchFamily="34" charset="0"/>
              </a:rPr>
              <a:t>Este trabajo de investigación llevado a cabo con el soporte no condicionado de </a:t>
            </a:r>
            <a:r>
              <a:rPr lang="es-ES" sz="1050" dirty="0" err="1">
                <a:solidFill>
                  <a:srgbClr val="00B050"/>
                </a:solidFill>
                <a:latin typeface="Arial" panose="020B0604020202020204" pitchFamily="34" charset="0"/>
                <a:cs typeface="Arial" panose="020B0604020202020204" pitchFamily="34" charset="0"/>
              </a:rPr>
              <a:t>Oximesa</a:t>
            </a:r>
            <a:r>
              <a:rPr lang="es-ES" sz="1050" dirty="0">
                <a:solidFill>
                  <a:srgbClr val="00B050"/>
                </a:solidFill>
                <a:latin typeface="Arial" panose="020B0604020202020204" pitchFamily="34" charset="0"/>
                <a:cs typeface="Arial" panose="020B0604020202020204" pitchFamily="34" charset="0"/>
              </a:rPr>
              <a:t>, a través del acuerdo de colaboración del Aula </a:t>
            </a:r>
            <a:r>
              <a:rPr lang="es-ES" sz="1050" dirty="0" err="1">
                <a:solidFill>
                  <a:srgbClr val="00B050"/>
                </a:solidFill>
                <a:latin typeface="Arial" panose="020B0604020202020204" pitchFamily="34" charset="0"/>
                <a:cs typeface="Arial" panose="020B0604020202020204" pitchFamily="34" charset="0"/>
              </a:rPr>
              <a:t>Oximesa</a:t>
            </a:r>
            <a:r>
              <a:rPr lang="es-ES" sz="1050" dirty="0">
                <a:solidFill>
                  <a:srgbClr val="00B050"/>
                </a:solidFill>
                <a:latin typeface="Arial" panose="020B0604020202020204" pitchFamily="34" charset="0"/>
                <a:cs typeface="Arial" panose="020B0604020202020204" pitchFamily="34" charset="0"/>
              </a:rPr>
              <a:t>-UGR.</a:t>
            </a:r>
          </a:p>
        </p:txBody>
      </p:sp>
      <p:sp>
        <p:nvSpPr>
          <p:cNvPr id="20" name="CuadroTexto 19">
            <a:extLst>
              <a:ext uri="{FF2B5EF4-FFF2-40B4-BE49-F238E27FC236}">
                <a16:creationId xmlns:a16="http://schemas.microsoft.com/office/drawing/2014/main" id="{E204B88C-2A36-4B99-938B-8257FBC584BC}"/>
              </a:ext>
            </a:extLst>
          </p:cNvPr>
          <p:cNvSpPr txBox="1"/>
          <p:nvPr/>
        </p:nvSpPr>
        <p:spPr>
          <a:xfrm>
            <a:off x="61204" y="5188400"/>
            <a:ext cx="9682065" cy="261610"/>
          </a:xfrm>
          <a:prstGeom prst="rect">
            <a:avLst/>
          </a:prstGeom>
          <a:solidFill>
            <a:srgbClr val="8E71C3"/>
          </a:solidFill>
          <a:ln>
            <a:noFill/>
          </a:ln>
        </p:spPr>
        <p:txBody>
          <a:bodyPr wrap="square" rtlCol="0">
            <a:spAutoFit/>
          </a:bodyPr>
          <a:lstStyle/>
          <a:p>
            <a:pPr marL="0" marR="0" lvl="0" indent="0" algn="ctr" defTabSz="451576"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BIBLIOGRAFÍA</a:t>
            </a:r>
            <a:endParaRPr kumimoji="0" lang="es-ES" sz="11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3092273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TotalTime>
  <Words>546</Words>
  <Application>Microsoft Office PowerPoint</Application>
  <PresentationFormat>Panorámica</PresentationFormat>
  <Paragraphs>21</Paragraphs>
  <Slides>2</Slides>
  <Notes>1</Notes>
  <HiddenSlides>0</HiddenSlides>
  <MMClips>0</MMClips>
  <ScaleCrop>false</ScaleCrop>
  <HeadingPairs>
    <vt:vector size="6" baseType="variant">
      <vt:variant>
        <vt:lpstr>Fuentes usadas</vt:lpstr>
      </vt:variant>
      <vt:variant>
        <vt:i4>3</vt:i4>
      </vt:variant>
      <vt:variant>
        <vt:lpstr>Tema</vt:lpstr>
      </vt:variant>
      <vt:variant>
        <vt:i4>2</vt:i4>
      </vt:variant>
      <vt:variant>
        <vt:lpstr>Títulos de diapositiva</vt:lpstr>
      </vt:variant>
      <vt:variant>
        <vt:i4>2</vt:i4>
      </vt:variant>
    </vt:vector>
  </HeadingPairs>
  <TitlesOfParts>
    <vt:vector size="7" baseType="lpstr">
      <vt:lpstr>Arial</vt:lpstr>
      <vt:lpstr>Calibri</vt:lpstr>
      <vt:lpstr>Calibri Light</vt:lpstr>
      <vt:lpstr>Tema de Office</vt:lpstr>
      <vt:lpstr>Office Theme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Alejandra</dc:creator>
  <cp:lastModifiedBy>Alejandra</cp:lastModifiedBy>
  <cp:revision>28</cp:revision>
  <dcterms:created xsi:type="dcterms:W3CDTF">2019-02-14T15:37:42Z</dcterms:created>
  <dcterms:modified xsi:type="dcterms:W3CDTF">2019-03-07T22:30:52Z</dcterms:modified>
</cp:coreProperties>
</file>