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8820150" cy="6943725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099" autoAdjust="0"/>
  </p:normalViewPr>
  <p:slideViewPr>
    <p:cSldViewPr snapToGrid="0">
      <p:cViewPr varScale="1">
        <p:scale>
          <a:sx n="62" d="100"/>
          <a:sy n="62" d="100"/>
        </p:scale>
        <p:origin x="14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34D4B-0629-4D22-AA05-DE9D339B4EB6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68438" y="1143000"/>
            <a:ext cx="3921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A4F90-2B5A-4949-B88D-004CC999E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9866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4F90-2B5A-4949-B88D-004CC999E86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351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4F90-2B5A-4949-B88D-004CC999E86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494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511" y="1136393"/>
            <a:ext cx="7497128" cy="2417445"/>
          </a:xfrm>
        </p:spPr>
        <p:txBody>
          <a:bodyPr anchor="b"/>
          <a:lstStyle>
            <a:lvl1pPr algn="ctr">
              <a:defRPr sz="57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2519" y="3647063"/>
            <a:ext cx="6615113" cy="1676459"/>
          </a:xfrm>
        </p:spPr>
        <p:txBody>
          <a:bodyPr/>
          <a:lstStyle>
            <a:lvl1pPr marL="0" indent="0" algn="ctr">
              <a:buNone/>
              <a:defRPr sz="2315"/>
            </a:lvl1pPr>
            <a:lvl2pPr marL="441015" indent="0" algn="ctr">
              <a:buNone/>
              <a:defRPr sz="1929"/>
            </a:lvl2pPr>
            <a:lvl3pPr marL="882030" indent="0" algn="ctr">
              <a:buNone/>
              <a:defRPr sz="1736"/>
            </a:lvl3pPr>
            <a:lvl4pPr marL="1323045" indent="0" algn="ctr">
              <a:buNone/>
              <a:defRPr sz="1543"/>
            </a:lvl4pPr>
            <a:lvl5pPr marL="1764060" indent="0" algn="ctr">
              <a:buNone/>
              <a:defRPr sz="1543"/>
            </a:lvl5pPr>
            <a:lvl6pPr marL="2205076" indent="0" algn="ctr">
              <a:buNone/>
              <a:defRPr sz="1543"/>
            </a:lvl6pPr>
            <a:lvl7pPr marL="2646091" indent="0" algn="ctr">
              <a:buNone/>
              <a:defRPr sz="1543"/>
            </a:lvl7pPr>
            <a:lvl8pPr marL="3087106" indent="0" algn="ctr">
              <a:buNone/>
              <a:defRPr sz="1543"/>
            </a:lvl8pPr>
            <a:lvl9pPr marL="3528121" indent="0" algn="ctr">
              <a:buNone/>
              <a:defRPr sz="1543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687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90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792" y="1731111"/>
            <a:ext cx="7607379" cy="2888396"/>
          </a:xfrm>
        </p:spPr>
        <p:txBody>
          <a:bodyPr anchor="b"/>
          <a:lstStyle>
            <a:lvl1pPr>
              <a:defRPr sz="57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792" y="4646833"/>
            <a:ext cx="7607379" cy="1518939"/>
          </a:xfrm>
        </p:spPr>
        <p:txBody>
          <a:bodyPr/>
          <a:lstStyle>
            <a:lvl1pPr marL="0" indent="0">
              <a:buNone/>
              <a:defRPr sz="2315">
                <a:solidFill>
                  <a:schemeClr val="tx1"/>
                </a:solidFill>
              </a:defRPr>
            </a:lvl1pPr>
            <a:lvl2pPr marL="441015" indent="0">
              <a:buNone/>
              <a:defRPr sz="1929">
                <a:solidFill>
                  <a:schemeClr val="tx1">
                    <a:tint val="75000"/>
                  </a:schemeClr>
                </a:solidFill>
              </a:defRPr>
            </a:lvl2pPr>
            <a:lvl3pPr marL="882030" indent="0">
              <a:buNone/>
              <a:defRPr sz="1736">
                <a:solidFill>
                  <a:schemeClr val="tx1">
                    <a:tint val="75000"/>
                  </a:schemeClr>
                </a:solidFill>
              </a:defRPr>
            </a:lvl3pPr>
            <a:lvl4pPr marL="132304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1764060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20507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264609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08710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352812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8030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6385" y="1848445"/>
            <a:ext cx="3748564" cy="440573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5201" y="1848445"/>
            <a:ext cx="3748564" cy="440573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9606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4" y="369690"/>
            <a:ext cx="7607379" cy="13421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35" y="1702177"/>
            <a:ext cx="3731336" cy="834211"/>
          </a:xfrm>
        </p:spPr>
        <p:txBody>
          <a:bodyPr anchor="b"/>
          <a:lstStyle>
            <a:lvl1pPr marL="0" indent="0">
              <a:buNone/>
              <a:defRPr sz="2315" b="1"/>
            </a:lvl1pPr>
            <a:lvl2pPr marL="441015" indent="0">
              <a:buNone/>
              <a:defRPr sz="1929" b="1"/>
            </a:lvl2pPr>
            <a:lvl3pPr marL="882030" indent="0">
              <a:buNone/>
              <a:defRPr sz="1736" b="1"/>
            </a:lvl3pPr>
            <a:lvl4pPr marL="1323045" indent="0">
              <a:buNone/>
              <a:defRPr sz="1543" b="1"/>
            </a:lvl4pPr>
            <a:lvl5pPr marL="1764060" indent="0">
              <a:buNone/>
              <a:defRPr sz="1543" b="1"/>
            </a:lvl5pPr>
            <a:lvl6pPr marL="2205076" indent="0">
              <a:buNone/>
              <a:defRPr sz="1543" b="1"/>
            </a:lvl6pPr>
            <a:lvl7pPr marL="2646091" indent="0">
              <a:buNone/>
              <a:defRPr sz="1543" b="1"/>
            </a:lvl7pPr>
            <a:lvl8pPr marL="3087106" indent="0">
              <a:buNone/>
              <a:defRPr sz="1543" b="1"/>
            </a:lvl8pPr>
            <a:lvl9pPr marL="3528121" indent="0">
              <a:buNone/>
              <a:defRPr sz="1543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535" y="2536389"/>
            <a:ext cx="3731336" cy="373064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65201" y="1702177"/>
            <a:ext cx="3749713" cy="834211"/>
          </a:xfrm>
        </p:spPr>
        <p:txBody>
          <a:bodyPr anchor="b"/>
          <a:lstStyle>
            <a:lvl1pPr marL="0" indent="0">
              <a:buNone/>
              <a:defRPr sz="2315" b="1"/>
            </a:lvl1pPr>
            <a:lvl2pPr marL="441015" indent="0">
              <a:buNone/>
              <a:defRPr sz="1929" b="1"/>
            </a:lvl2pPr>
            <a:lvl3pPr marL="882030" indent="0">
              <a:buNone/>
              <a:defRPr sz="1736" b="1"/>
            </a:lvl3pPr>
            <a:lvl4pPr marL="1323045" indent="0">
              <a:buNone/>
              <a:defRPr sz="1543" b="1"/>
            </a:lvl4pPr>
            <a:lvl5pPr marL="1764060" indent="0">
              <a:buNone/>
              <a:defRPr sz="1543" b="1"/>
            </a:lvl5pPr>
            <a:lvl6pPr marL="2205076" indent="0">
              <a:buNone/>
              <a:defRPr sz="1543" b="1"/>
            </a:lvl6pPr>
            <a:lvl7pPr marL="2646091" indent="0">
              <a:buNone/>
              <a:defRPr sz="1543" b="1"/>
            </a:lvl7pPr>
            <a:lvl8pPr marL="3087106" indent="0">
              <a:buNone/>
              <a:defRPr sz="1543" b="1"/>
            </a:lvl8pPr>
            <a:lvl9pPr marL="3528121" indent="0">
              <a:buNone/>
              <a:defRPr sz="1543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65201" y="2536389"/>
            <a:ext cx="3749713" cy="373064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2237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807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9453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4" y="462915"/>
            <a:ext cx="2844728" cy="1620203"/>
          </a:xfrm>
        </p:spPr>
        <p:txBody>
          <a:bodyPr anchor="b"/>
          <a:lstStyle>
            <a:lvl1pPr>
              <a:defRPr sz="30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9713" y="999769"/>
            <a:ext cx="4465201" cy="4934545"/>
          </a:xfrm>
        </p:spPr>
        <p:txBody>
          <a:bodyPr/>
          <a:lstStyle>
            <a:lvl1pPr>
              <a:defRPr sz="3087"/>
            </a:lvl1pPr>
            <a:lvl2pPr>
              <a:defRPr sz="2701"/>
            </a:lvl2pPr>
            <a:lvl3pPr>
              <a:defRPr sz="2315"/>
            </a:lvl3pPr>
            <a:lvl4pPr>
              <a:defRPr sz="1929"/>
            </a:lvl4pPr>
            <a:lvl5pPr>
              <a:defRPr sz="1929"/>
            </a:lvl5pPr>
            <a:lvl6pPr>
              <a:defRPr sz="1929"/>
            </a:lvl6pPr>
            <a:lvl7pPr>
              <a:defRPr sz="1929"/>
            </a:lvl7pPr>
            <a:lvl8pPr>
              <a:defRPr sz="1929"/>
            </a:lvl8pPr>
            <a:lvl9pPr>
              <a:defRPr sz="1929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34" y="2083117"/>
            <a:ext cx="2844728" cy="3859233"/>
          </a:xfrm>
        </p:spPr>
        <p:txBody>
          <a:bodyPr/>
          <a:lstStyle>
            <a:lvl1pPr marL="0" indent="0">
              <a:buNone/>
              <a:defRPr sz="1543"/>
            </a:lvl1pPr>
            <a:lvl2pPr marL="441015" indent="0">
              <a:buNone/>
              <a:defRPr sz="1350"/>
            </a:lvl2pPr>
            <a:lvl3pPr marL="882030" indent="0">
              <a:buNone/>
              <a:defRPr sz="1158"/>
            </a:lvl3pPr>
            <a:lvl4pPr marL="1323045" indent="0">
              <a:buNone/>
              <a:defRPr sz="965"/>
            </a:lvl4pPr>
            <a:lvl5pPr marL="1764060" indent="0">
              <a:buNone/>
              <a:defRPr sz="965"/>
            </a:lvl5pPr>
            <a:lvl6pPr marL="2205076" indent="0">
              <a:buNone/>
              <a:defRPr sz="965"/>
            </a:lvl6pPr>
            <a:lvl7pPr marL="2646091" indent="0">
              <a:buNone/>
              <a:defRPr sz="965"/>
            </a:lvl7pPr>
            <a:lvl8pPr marL="3087106" indent="0">
              <a:buNone/>
              <a:defRPr sz="965"/>
            </a:lvl8pPr>
            <a:lvl9pPr marL="3528121" indent="0">
              <a:buNone/>
              <a:defRPr sz="965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887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4" y="462915"/>
            <a:ext cx="2844728" cy="1620203"/>
          </a:xfrm>
        </p:spPr>
        <p:txBody>
          <a:bodyPr anchor="b"/>
          <a:lstStyle>
            <a:lvl1pPr>
              <a:defRPr sz="30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749713" y="999769"/>
            <a:ext cx="4465201" cy="4934545"/>
          </a:xfrm>
        </p:spPr>
        <p:txBody>
          <a:bodyPr anchor="t"/>
          <a:lstStyle>
            <a:lvl1pPr marL="0" indent="0">
              <a:buNone/>
              <a:defRPr sz="3087"/>
            </a:lvl1pPr>
            <a:lvl2pPr marL="441015" indent="0">
              <a:buNone/>
              <a:defRPr sz="2701"/>
            </a:lvl2pPr>
            <a:lvl3pPr marL="882030" indent="0">
              <a:buNone/>
              <a:defRPr sz="2315"/>
            </a:lvl3pPr>
            <a:lvl4pPr marL="1323045" indent="0">
              <a:buNone/>
              <a:defRPr sz="1929"/>
            </a:lvl4pPr>
            <a:lvl5pPr marL="1764060" indent="0">
              <a:buNone/>
              <a:defRPr sz="1929"/>
            </a:lvl5pPr>
            <a:lvl6pPr marL="2205076" indent="0">
              <a:buNone/>
              <a:defRPr sz="1929"/>
            </a:lvl6pPr>
            <a:lvl7pPr marL="2646091" indent="0">
              <a:buNone/>
              <a:defRPr sz="1929"/>
            </a:lvl7pPr>
            <a:lvl8pPr marL="3087106" indent="0">
              <a:buNone/>
              <a:defRPr sz="1929"/>
            </a:lvl8pPr>
            <a:lvl9pPr marL="3528121" indent="0">
              <a:buNone/>
              <a:defRPr sz="1929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34" y="2083117"/>
            <a:ext cx="2844728" cy="3859233"/>
          </a:xfrm>
        </p:spPr>
        <p:txBody>
          <a:bodyPr/>
          <a:lstStyle>
            <a:lvl1pPr marL="0" indent="0">
              <a:buNone/>
              <a:defRPr sz="1543"/>
            </a:lvl1pPr>
            <a:lvl2pPr marL="441015" indent="0">
              <a:buNone/>
              <a:defRPr sz="1350"/>
            </a:lvl2pPr>
            <a:lvl3pPr marL="882030" indent="0">
              <a:buNone/>
              <a:defRPr sz="1158"/>
            </a:lvl3pPr>
            <a:lvl4pPr marL="1323045" indent="0">
              <a:buNone/>
              <a:defRPr sz="965"/>
            </a:lvl4pPr>
            <a:lvl5pPr marL="1764060" indent="0">
              <a:buNone/>
              <a:defRPr sz="965"/>
            </a:lvl5pPr>
            <a:lvl6pPr marL="2205076" indent="0">
              <a:buNone/>
              <a:defRPr sz="965"/>
            </a:lvl6pPr>
            <a:lvl7pPr marL="2646091" indent="0">
              <a:buNone/>
              <a:defRPr sz="965"/>
            </a:lvl7pPr>
            <a:lvl8pPr marL="3087106" indent="0">
              <a:buNone/>
              <a:defRPr sz="965"/>
            </a:lvl8pPr>
            <a:lvl9pPr marL="3528121" indent="0">
              <a:buNone/>
              <a:defRPr sz="965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5794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3180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11920" y="369689"/>
            <a:ext cx="1901845" cy="588448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6386" y="369689"/>
            <a:ext cx="5595283" cy="588448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11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6386" y="369690"/>
            <a:ext cx="7607379" cy="1342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6386" y="1848445"/>
            <a:ext cx="7607379" cy="4405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6385" y="6435806"/>
            <a:ext cx="1984534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1675" y="6435806"/>
            <a:ext cx="2976801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29231" y="6435806"/>
            <a:ext cx="1984534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941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82030" rtl="0" eaLnBrk="1" latinLnBrk="0" hangingPunct="1">
        <a:lnSpc>
          <a:spcPct val="90000"/>
        </a:lnSpc>
        <a:spcBef>
          <a:spcPct val="0"/>
        </a:spcBef>
        <a:buNone/>
        <a:defRPr sz="42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0508" indent="-220508" algn="l" defTabSz="882030" rtl="0" eaLnBrk="1" latinLnBrk="0" hangingPunct="1">
        <a:lnSpc>
          <a:spcPct val="90000"/>
        </a:lnSpc>
        <a:spcBef>
          <a:spcPts val="965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1pPr>
      <a:lvl2pPr marL="66152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2pPr>
      <a:lvl3pPr marL="1102538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3pPr>
      <a:lvl4pPr marL="154355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984568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42558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866598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30761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748629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7541231" cy="1216058"/>
          </a:xfrm>
        </p:spPr>
        <p:txBody>
          <a:bodyPr>
            <a:noAutofit/>
          </a:bodyPr>
          <a:lstStyle/>
          <a:p>
            <a:r>
              <a:rPr lang="es-ES" sz="3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 DE VENTILACIÓN NO INVASIVA: ESTUDIO DE LAS INTERCONSULTAS</a:t>
            </a:r>
            <a:endParaRPr lang="es-ES" sz="30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www.neumosur.net/imagenes/logo-neumosu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032" y="125382"/>
            <a:ext cx="1214002" cy="114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255595" y="1388159"/>
            <a:ext cx="8239027" cy="55618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882030" rtl="0" eaLnBrk="1" latinLnBrk="0" hangingPunct="1">
              <a:lnSpc>
                <a:spcPct val="90000"/>
              </a:lnSpc>
              <a:spcBef>
                <a:spcPts val="965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1015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9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2030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7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3045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64060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5076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46091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7106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28121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s-ES" sz="5600" dirty="0" smtClean="0">
                <a:latin typeface="Arial" panose="020B0604020202020204" pitchFamily="34" charset="0"/>
                <a:cs typeface="Arial" panose="020B0604020202020204" pitchFamily="34" charset="0"/>
              </a:rPr>
              <a:t>M Aparicio Vicente, SY Ruiz Martínez, J Guardiola Martínez, B Fernández Suárez, JA Ros Lucas, R Andújar Espinosa, C Peñalver Mellado, MD Sánchez Caro, J Andújar Blesa, MC Soto Fernández, FJ Ruiz López.  Servicio de Neumología.  Hospital Clínico Universitario Virgen de la Arrixaca. Murcia.</a:t>
            </a:r>
          </a:p>
          <a:p>
            <a:pPr algn="l"/>
            <a:endParaRPr lang="es-ES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122548" y="2755959"/>
            <a:ext cx="8505123" cy="933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882030" rtl="0" eaLnBrk="1" latinLnBrk="0" hangingPunct="1">
              <a:lnSpc>
                <a:spcPct val="90000"/>
              </a:lnSpc>
              <a:spcBef>
                <a:spcPts val="965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1015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9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2030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7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3045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64060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5076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46091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7106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28121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9" name="Marcador de contenido 2"/>
          <p:cNvSpPr txBox="1">
            <a:spLocks noGrp="1"/>
          </p:cNvSpPr>
          <p:nvPr>
            <p:ph type="subTitle" idx="1"/>
          </p:nvPr>
        </p:nvSpPr>
        <p:spPr>
          <a:xfrm>
            <a:off x="290561" y="2755959"/>
            <a:ext cx="7740919" cy="8136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descriptivo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retrospectivo.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HIC UVNI e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nero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 diciembre del año 2017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90561" y="2113017"/>
            <a:ext cx="2926927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u="sng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Metodología</a:t>
            </a:r>
            <a:endParaRPr kumimoji="0" lang="es-ES" sz="2400" i="0" u="sng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290560" y="3567577"/>
            <a:ext cx="2926927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u="sng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Resultados</a:t>
            </a:r>
            <a:endParaRPr kumimoji="0" lang="es-ES" sz="2400" i="0" u="sng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Marcador de contenido 2"/>
          <p:cNvSpPr txBox="1">
            <a:spLocks/>
          </p:cNvSpPr>
          <p:nvPr/>
        </p:nvSpPr>
        <p:spPr>
          <a:xfrm>
            <a:off x="304534" y="4188235"/>
            <a:ext cx="8190088" cy="2580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243.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Meses: enero 13,6%,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diciembre 10,7% y marzo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10,3%.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Servicios: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Medicina Interna (50,6%),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Urgencias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(16,9%), Nefrología y UCI (4,5%), Neurología (4,1%).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55% mujeres, edad media 75 años (21-93).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78% HTA, 51% DM, 48% DLP, 40% obesos, 42% tabaquismo.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8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49936" y="32405"/>
            <a:ext cx="2926927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u="sng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Resultados</a:t>
            </a:r>
            <a:endParaRPr kumimoji="0" lang="es-ES" sz="2400" i="0" u="sng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304534" y="3424531"/>
            <a:ext cx="2926927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u="sng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Conclusiones</a:t>
            </a:r>
            <a:endParaRPr kumimoji="0" lang="es-ES" sz="2400" i="0" u="sng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262384" y="747266"/>
            <a:ext cx="8274387" cy="2580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37%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SAHS, 28%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EPOC,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11%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asma,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8%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neuromusculares y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4%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cáncer de pulmón.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56% </a:t>
            </a:r>
            <a:r>
              <a:rPr lang="es-E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enf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cardiovascular (62% FA, 35% valvulopatía, 27% cardiopatía isquémica).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38% enfermedad renal crónica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Gasometrías arteriales: pH 7,353, pCO2 58, pO2 59,5 mmHg.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77,8% llevaron VNI.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19% éxitus durante el ingreso. 15% en los 12 meses posteriores.</a:t>
            </a: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304533" y="4105943"/>
            <a:ext cx="8190088" cy="2580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servicio 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Medicina Interna es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principal demandante de VNI, seguido del servicio de Urgencias.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Se ventila más en meses invernales, a mujeres, pacientes de edad avanzada y con numerosas comorbilidades.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 enfermedad renal crónica es frecuente.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 afectación cardiovascular más asociada es la fibrilación auricular.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Dentro de las neumológicas destacan SAHS y EPOC.</a:t>
            </a:r>
          </a:p>
        </p:txBody>
      </p:sp>
    </p:spTree>
    <p:extLst>
      <p:ext uri="{BB962C8B-B14F-4D97-AF65-F5344CB8AC3E}">
        <p14:creationId xmlns:p14="http://schemas.microsoft.com/office/powerpoint/2010/main" val="301020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297</Words>
  <Application>Microsoft Office PowerPoint</Application>
  <PresentationFormat>Personalizado</PresentationFormat>
  <Paragraphs>25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Tema de Office</vt:lpstr>
      <vt:lpstr>UNIDAD DE VENTILACIÓN NO INVASIVA: ESTUDIO DE LAS INTERCONSULTAS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 DE VENTILACIÓN NO INVASIVA: ESTUDIO DE LAS INTERCONSULTAS</dc:title>
  <dc:creator>Mario Aparicio Vicente</dc:creator>
  <cp:lastModifiedBy>Mario Aparicio Vicente</cp:lastModifiedBy>
  <cp:revision>7</cp:revision>
  <dcterms:created xsi:type="dcterms:W3CDTF">2019-03-07T18:39:18Z</dcterms:created>
  <dcterms:modified xsi:type="dcterms:W3CDTF">2019-03-07T19:39:15Z</dcterms:modified>
</cp:coreProperties>
</file>