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8820150" cy="6943725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099" autoAdjust="0"/>
  </p:normalViewPr>
  <p:slideViewPr>
    <p:cSldViewPr snapToGrid="0">
      <p:cViewPr varScale="1">
        <p:scale>
          <a:sx n="62" d="100"/>
          <a:sy n="62" d="100"/>
        </p:scale>
        <p:origin x="14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34D4B-0629-4D22-AA05-DE9D339B4EB6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68438" y="1143000"/>
            <a:ext cx="3921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A4F90-2B5A-4949-B88D-004CC999E86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9866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4F90-2B5A-4949-B88D-004CC999E86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351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A4F90-2B5A-4949-B88D-004CC999E86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5494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1511" y="1136393"/>
            <a:ext cx="7497128" cy="2417445"/>
          </a:xfrm>
        </p:spPr>
        <p:txBody>
          <a:bodyPr anchor="b"/>
          <a:lstStyle>
            <a:lvl1pPr algn="ctr">
              <a:defRPr sz="57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2519" y="3647063"/>
            <a:ext cx="6615113" cy="1676459"/>
          </a:xfrm>
        </p:spPr>
        <p:txBody>
          <a:bodyPr/>
          <a:lstStyle>
            <a:lvl1pPr marL="0" indent="0" algn="ctr">
              <a:buNone/>
              <a:defRPr sz="2315"/>
            </a:lvl1pPr>
            <a:lvl2pPr marL="441015" indent="0" algn="ctr">
              <a:buNone/>
              <a:defRPr sz="1929"/>
            </a:lvl2pPr>
            <a:lvl3pPr marL="882030" indent="0" algn="ctr">
              <a:buNone/>
              <a:defRPr sz="1736"/>
            </a:lvl3pPr>
            <a:lvl4pPr marL="1323045" indent="0" algn="ctr">
              <a:buNone/>
              <a:defRPr sz="1543"/>
            </a:lvl4pPr>
            <a:lvl5pPr marL="1764060" indent="0" algn="ctr">
              <a:buNone/>
              <a:defRPr sz="1543"/>
            </a:lvl5pPr>
            <a:lvl6pPr marL="2205076" indent="0" algn="ctr">
              <a:buNone/>
              <a:defRPr sz="1543"/>
            </a:lvl6pPr>
            <a:lvl7pPr marL="2646091" indent="0" algn="ctr">
              <a:buNone/>
              <a:defRPr sz="1543"/>
            </a:lvl7pPr>
            <a:lvl8pPr marL="3087106" indent="0" algn="ctr">
              <a:buNone/>
              <a:defRPr sz="1543"/>
            </a:lvl8pPr>
            <a:lvl9pPr marL="3528121" indent="0" algn="ctr">
              <a:buNone/>
              <a:defRPr sz="1543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6870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290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792" y="1731111"/>
            <a:ext cx="7607379" cy="2888396"/>
          </a:xfrm>
        </p:spPr>
        <p:txBody>
          <a:bodyPr anchor="b"/>
          <a:lstStyle>
            <a:lvl1pPr>
              <a:defRPr sz="578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792" y="4646833"/>
            <a:ext cx="7607379" cy="1518939"/>
          </a:xfrm>
        </p:spPr>
        <p:txBody>
          <a:bodyPr/>
          <a:lstStyle>
            <a:lvl1pPr marL="0" indent="0">
              <a:buNone/>
              <a:defRPr sz="2315">
                <a:solidFill>
                  <a:schemeClr val="tx1"/>
                </a:solidFill>
              </a:defRPr>
            </a:lvl1pPr>
            <a:lvl2pPr marL="441015" indent="0">
              <a:buNone/>
              <a:defRPr sz="1929">
                <a:solidFill>
                  <a:schemeClr val="tx1">
                    <a:tint val="75000"/>
                  </a:schemeClr>
                </a:solidFill>
              </a:defRPr>
            </a:lvl2pPr>
            <a:lvl3pPr marL="882030" indent="0">
              <a:buNone/>
              <a:defRPr sz="1736">
                <a:solidFill>
                  <a:schemeClr val="tx1">
                    <a:tint val="75000"/>
                  </a:schemeClr>
                </a:solidFill>
              </a:defRPr>
            </a:lvl3pPr>
            <a:lvl4pPr marL="132304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1764060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20507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264609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08710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352812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8030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6385" y="1848445"/>
            <a:ext cx="3748564" cy="440573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65201" y="1848445"/>
            <a:ext cx="3748564" cy="440573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9606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4" y="369690"/>
            <a:ext cx="7607379" cy="13421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535" y="1702177"/>
            <a:ext cx="3731336" cy="834211"/>
          </a:xfrm>
        </p:spPr>
        <p:txBody>
          <a:bodyPr anchor="b"/>
          <a:lstStyle>
            <a:lvl1pPr marL="0" indent="0">
              <a:buNone/>
              <a:defRPr sz="2315" b="1"/>
            </a:lvl1pPr>
            <a:lvl2pPr marL="441015" indent="0">
              <a:buNone/>
              <a:defRPr sz="1929" b="1"/>
            </a:lvl2pPr>
            <a:lvl3pPr marL="882030" indent="0">
              <a:buNone/>
              <a:defRPr sz="1736" b="1"/>
            </a:lvl3pPr>
            <a:lvl4pPr marL="1323045" indent="0">
              <a:buNone/>
              <a:defRPr sz="1543" b="1"/>
            </a:lvl4pPr>
            <a:lvl5pPr marL="1764060" indent="0">
              <a:buNone/>
              <a:defRPr sz="1543" b="1"/>
            </a:lvl5pPr>
            <a:lvl6pPr marL="2205076" indent="0">
              <a:buNone/>
              <a:defRPr sz="1543" b="1"/>
            </a:lvl6pPr>
            <a:lvl7pPr marL="2646091" indent="0">
              <a:buNone/>
              <a:defRPr sz="1543" b="1"/>
            </a:lvl7pPr>
            <a:lvl8pPr marL="3087106" indent="0">
              <a:buNone/>
              <a:defRPr sz="1543" b="1"/>
            </a:lvl8pPr>
            <a:lvl9pPr marL="3528121" indent="0">
              <a:buNone/>
              <a:defRPr sz="1543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535" y="2536389"/>
            <a:ext cx="3731336" cy="373064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65201" y="1702177"/>
            <a:ext cx="3749713" cy="834211"/>
          </a:xfrm>
        </p:spPr>
        <p:txBody>
          <a:bodyPr anchor="b"/>
          <a:lstStyle>
            <a:lvl1pPr marL="0" indent="0">
              <a:buNone/>
              <a:defRPr sz="2315" b="1"/>
            </a:lvl1pPr>
            <a:lvl2pPr marL="441015" indent="0">
              <a:buNone/>
              <a:defRPr sz="1929" b="1"/>
            </a:lvl2pPr>
            <a:lvl3pPr marL="882030" indent="0">
              <a:buNone/>
              <a:defRPr sz="1736" b="1"/>
            </a:lvl3pPr>
            <a:lvl4pPr marL="1323045" indent="0">
              <a:buNone/>
              <a:defRPr sz="1543" b="1"/>
            </a:lvl4pPr>
            <a:lvl5pPr marL="1764060" indent="0">
              <a:buNone/>
              <a:defRPr sz="1543" b="1"/>
            </a:lvl5pPr>
            <a:lvl6pPr marL="2205076" indent="0">
              <a:buNone/>
              <a:defRPr sz="1543" b="1"/>
            </a:lvl6pPr>
            <a:lvl7pPr marL="2646091" indent="0">
              <a:buNone/>
              <a:defRPr sz="1543" b="1"/>
            </a:lvl7pPr>
            <a:lvl8pPr marL="3087106" indent="0">
              <a:buNone/>
              <a:defRPr sz="1543" b="1"/>
            </a:lvl8pPr>
            <a:lvl9pPr marL="3528121" indent="0">
              <a:buNone/>
              <a:defRPr sz="1543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65201" y="2536389"/>
            <a:ext cx="3749713" cy="373064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2237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807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9453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4" y="462915"/>
            <a:ext cx="2844728" cy="1620203"/>
          </a:xfrm>
        </p:spPr>
        <p:txBody>
          <a:bodyPr anchor="b"/>
          <a:lstStyle>
            <a:lvl1pPr>
              <a:defRPr sz="308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9713" y="999769"/>
            <a:ext cx="4465201" cy="4934545"/>
          </a:xfrm>
        </p:spPr>
        <p:txBody>
          <a:bodyPr/>
          <a:lstStyle>
            <a:lvl1pPr>
              <a:defRPr sz="3087"/>
            </a:lvl1pPr>
            <a:lvl2pPr>
              <a:defRPr sz="2701"/>
            </a:lvl2pPr>
            <a:lvl3pPr>
              <a:defRPr sz="2315"/>
            </a:lvl3pPr>
            <a:lvl4pPr>
              <a:defRPr sz="1929"/>
            </a:lvl4pPr>
            <a:lvl5pPr>
              <a:defRPr sz="1929"/>
            </a:lvl5pPr>
            <a:lvl6pPr>
              <a:defRPr sz="1929"/>
            </a:lvl6pPr>
            <a:lvl7pPr>
              <a:defRPr sz="1929"/>
            </a:lvl7pPr>
            <a:lvl8pPr>
              <a:defRPr sz="1929"/>
            </a:lvl8pPr>
            <a:lvl9pPr>
              <a:defRPr sz="1929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34" y="2083117"/>
            <a:ext cx="2844728" cy="3859233"/>
          </a:xfrm>
        </p:spPr>
        <p:txBody>
          <a:bodyPr/>
          <a:lstStyle>
            <a:lvl1pPr marL="0" indent="0">
              <a:buNone/>
              <a:defRPr sz="1543"/>
            </a:lvl1pPr>
            <a:lvl2pPr marL="441015" indent="0">
              <a:buNone/>
              <a:defRPr sz="1350"/>
            </a:lvl2pPr>
            <a:lvl3pPr marL="882030" indent="0">
              <a:buNone/>
              <a:defRPr sz="1158"/>
            </a:lvl3pPr>
            <a:lvl4pPr marL="1323045" indent="0">
              <a:buNone/>
              <a:defRPr sz="965"/>
            </a:lvl4pPr>
            <a:lvl5pPr marL="1764060" indent="0">
              <a:buNone/>
              <a:defRPr sz="965"/>
            </a:lvl5pPr>
            <a:lvl6pPr marL="2205076" indent="0">
              <a:buNone/>
              <a:defRPr sz="965"/>
            </a:lvl6pPr>
            <a:lvl7pPr marL="2646091" indent="0">
              <a:buNone/>
              <a:defRPr sz="965"/>
            </a:lvl7pPr>
            <a:lvl8pPr marL="3087106" indent="0">
              <a:buNone/>
              <a:defRPr sz="965"/>
            </a:lvl8pPr>
            <a:lvl9pPr marL="3528121" indent="0">
              <a:buNone/>
              <a:defRPr sz="965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887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534" y="462915"/>
            <a:ext cx="2844728" cy="1620203"/>
          </a:xfrm>
        </p:spPr>
        <p:txBody>
          <a:bodyPr anchor="b"/>
          <a:lstStyle>
            <a:lvl1pPr>
              <a:defRPr sz="308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749713" y="999769"/>
            <a:ext cx="4465201" cy="4934545"/>
          </a:xfrm>
        </p:spPr>
        <p:txBody>
          <a:bodyPr anchor="t"/>
          <a:lstStyle>
            <a:lvl1pPr marL="0" indent="0">
              <a:buNone/>
              <a:defRPr sz="3087"/>
            </a:lvl1pPr>
            <a:lvl2pPr marL="441015" indent="0">
              <a:buNone/>
              <a:defRPr sz="2701"/>
            </a:lvl2pPr>
            <a:lvl3pPr marL="882030" indent="0">
              <a:buNone/>
              <a:defRPr sz="2315"/>
            </a:lvl3pPr>
            <a:lvl4pPr marL="1323045" indent="0">
              <a:buNone/>
              <a:defRPr sz="1929"/>
            </a:lvl4pPr>
            <a:lvl5pPr marL="1764060" indent="0">
              <a:buNone/>
              <a:defRPr sz="1929"/>
            </a:lvl5pPr>
            <a:lvl6pPr marL="2205076" indent="0">
              <a:buNone/>
              <a:defRPr sz="1929"/>
            </a:lvl6pPr>
            <a:lvl7pPr marL="2646091" indent="0">
              <a:buNone/>
              <a:defRPr sz="1929"/>
            </a:lvl7pPr>
            <a:lvl8pPr marL="3087106" indent="0">
              <a:buNone/>
              <a:defRPr sz="1929"/>
            </a:lvl8pPr>
            <a:lvl9pPr marL="3528121" indent="0">
              <a:buNone/>
              <a:defRPr sz="1929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7534" y="2083117"/>
            <a:ext cx="2844728" cy="3859233"/>
          </a:xfrm>
        </p:spPr>
        <p:txBody>
          <a:bodyPr/>
          <a:lstStyle>
            <a:lvl1pPr marL="0" indent="0">
              <a:buNone/>
              <a:defRPr sz="1543"/>
            </a:lvl1pPr>
            <a:lvl2pPr marL="441015" indent="0">
              <a:buNone/>
              <a:defRPr sz="1350"/>
            </a:lvl2pPr>
            <a:lvl3pPr marL="882030" indent="0">
              <a:buNone/>
              <a:defRPr sz="1158"/>
            </a:lvl3pPr>
            <a:lvl4pPr marL="1323045" indent="0">
              <a:buNone/>
              <a:defRPr sz="965"/>
            </a:lvl4pPr>
            <a:lvl5pPr marL="1764060" indent="0">
              <a:buNone/>
              <a:defRPr sz="965"/>
            </a:lvl5pPr>
            <a:lvl6pPr marL="2205076" indent="0">
              <a:buNone/>
              <a:defRPr sz="965"/>
            </a:lvl6pPr>
            <a:lvl7pPr marL="2646091" indent="0">
              <a:buNone/>
              <a:defRPr sz="965"/>
            </a:lvl7pPr>
            <a:lvl8pPr marL="3087106" indent="0">
              <a:buNone/>
              <a:defRPr sz="965"/>
            </a:lvl8pPr>
            <a:lvl9pPr marL="3528121" indent="0">
              <a:buNone/>
              <a:defRPr sz="965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5794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3180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11920" y="369689"/>
            <a:ext cx="1901845" cy="5884486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6386" y="369689"/>
            <a:ext cx="5595283" cy="5884486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11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6386" y="369690"/>
            <a:ext cx="7607379" cy="1342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6386" y="1848445"/>
            <a:ext cx="7607379" cy="4405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6385" y="6435806"/>
            <a:ext cx="1984534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E956A-4DE1-4ED2-90EF-E267C92232CA}" type="datetimeFigureOut">
              <a:rPr lang="es-ES" smtClean="0"/>
              <a:t>07/03/2019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1675" y="6435806"/>
            <a:ext cx="2976801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29231" y="6435806"/>
            <a:ext cx="1984534" cy="3696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CB10A4-8B77-4C83-8BF3-5F481693AE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7941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82030" rtl="0" eaLnBrk="1" latinLnBrk="0" hangingPunct="1">
        <a:lnSpc>
          <a:spcPct val="90000"/>
        </a:lnSpc>
        <a:spcBef>
          <a:spcPct val="0"/>
        </a:spcBef>
        <a:buNone/>
        <a:defRPr sz="42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0508" indent="-220508" algn="l" defTabSz="882030" rtl="0" eaLnBrk="1" latinLnBrk="0" hangingPunct="1">
        <a:lnSpc>
          <a:spcPct val="90000"/>
        </a:lnSpc>
        <a:spcBef>
          <a:spcPts val="965"/>
        </a:spcBef>
        <a:buFont typeface="Arial" panose="020B0604020202020204" pitchFamily="34" charset="0"/>
        <a:buChar char="•"/>
        <a:defRPr sz="2701" kern="1200">
          <a:solidFill>
            <a:schemeClr val="tx1"/>
          </a:solidFill>
          <a:latin typeface="+mn-lt"/>
          <a:ea typeface="+mn-ea"/>
          <a:cs typeface="+mn-cs"/>
        </a:defRPr>
      </a:lvl1pPr>
      <a:lvl2pPr marL="661523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2pPr>
      <a:lvl3pPr marL="1102538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929" kern="1200">
          <a:solidFill>
            <a:schemeClr val="tx1"/>
          </a:solidFill>
          <a:latin typeface="+mn-lt"/>
          <a:ea typeface="+mn-ea"/>
          <a:cs typeface="+mn-cs"/>
        </a:defRPr>
      </a:lvl3pPr>
      <a:lvl4pPr marL="1543553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984568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425583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866598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307613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748629" indent="-220508" algn="l" defTabSz="882030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1pPr>
      <a:lvl2pPr marL="44101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2pPr>
      <a:lvl3pPr marL="88203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3pPr>
      <a:lvl4pPr marL="1323045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4pPr>
      <a:lvl5pPr marL="1764060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5pPr>
      <a:lvl6pPr marL="220507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6pPr>
      <a:lvl7pPr marL="264609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7pPr>
      <a:lvl8pPr marL="3087106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8pPr>
      <a:lvl9pPr marL="3528121" algn="l" defTabSz="882030" rtl="0" eaLnBrk="1" latinLnBrk="0" hangingPunct="1">
        <a:defRPr sz="17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2548" y="0"/>
            <a:ext cx="7418683" cy="1216057"/>
          </a:xfrm>
        </p:spPr>
        <p:txBody>
          <a:bodyPr>
            <a:noAutofit/>
          </a:bodyPr>
          <a:lstStyle/>
          <a:p>
            <a:r>
              <a:rPr lang="es-ES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MENSAJE DE TEXTO PARA ASISTENCIA A CONSULTAS EXTERNAS DE NEUMOLOGÍA</a:t>
            </a:r>
            <a:endParaRPr lang="es-ES" sz="28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s://www.neumosur.net/imagenes/logo-neumosu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231" y="154761"/>
            <a:ext cx="1214002" cy="114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ítulo 2"/>
          <p:cNvSpPr txBox="1">
            <a:spLocks/>
          </p:cNvSpPr>
          <p:nvPr/>
        </p:nvSpPr>
        <p:spPr>
          <a:xfrm>
            <a:off x="304534" y="1393249"/>
            <a:ext cx="8190088" cy="719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882030" rtl="0" eaLnBrk="1" latinLnBrk="0" hangingPunct="1">
              <a:lnSpc>
                <a:spcPct val="90000"/>
              </a:lnSpc>
              <a:spcBef>
                <a:spcPts val="965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1015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9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2030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7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3045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64060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5076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46091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7106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28121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M Aparicio Vicente, SY </a:t>
            </a:r>
            <a:r>
              <a:rPr lang="es-E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Ruiz 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Martínez, J Guardiola Martínez, B Fernández Suárez, JA Ros Lucas, R Andújar Espinosa, C Peñalver Mellado, MD Sánchez Caro, MC Soto Fernández, FJ </a:t>
            </a:r>
            <a:r>
              <a:rPr lang="es-E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Ruiz </a:t>
            </a: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López. Servicio de Neumología. Hospital Clínico Universitario Virgen de la </a:t>
            </a:r>
            <a:r>
              <a:rPr lang="es-ES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Arrixaca.</a:t>
            </a:r>
            <a:endParaRPr lang="es-ES" sz="1500" dirty="0"/>
          </a:p>
        </p:txBody>
      </p:sp>
      <p:sp>
        <p:nvSpPr>
          <p:cNvPr id="7" name="Marcador de contenido 2"/>
          <p:cNvSpPr txBox="1">
            <a:spLocks/>
          </p:cNvSpPr>
          <p:nvPr/>
        </p:nvSpPr>
        <p:spPr>
          <a:xfrm>
            <a:off x="122548" y="2755959"/>
            <a:ext cx="8505123" cy="9339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882030" rtl="0" eaLnBrk="1" latinLnBrk="0" hangingPunct="1">
              <a:lnSpc>
                <a:spcPct val="90000"/>
              </a:lnSpc>
              <a:spcBef>
                <a:spcPts val="965"/>
              </a:spcBef>
              <a:buFont typeface="Arial" panose="020B0604020202020204" pitchFamily="34" charset="0"/>
              <a:buNone/>
              <a:defRPr sz="23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41015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92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2030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73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3045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64060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05076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46091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7106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528121" indent="0" algn="ctr" defTabSz="882030" rtl="0" eaLnBrk="1" latinLnBrk="0" hangingPunct="1">
              <a:lnSpc>
                <a:spcPct val="90000"/>
              </a:lnSpc>
              <a:spcBef>
                <a:spcPts val="482"/>
              </a:spcBef>
              <a:buFont typeface="Arial" panose="020B0604020202020204" pitchFamily="34" charset="0"/>
              <a:buNone/>
              <a:defRPr sz="154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dirty="0"/>
          </a:p>
        </p:txBody>
      </p:sp>
      <p:sp>
        <p:nvSpPr>
          <p:cNvPr id="9" name="Marcador de contenido 2"/>
          <p:cNvSpPr txBox="1">
            <a:spLocks noGrp="1"/>
          </p:cNvSpPr>
          <p:nvPr>
            <p:ph type="subTitle" idx="1"/>
          </p:nvPr>
        </p:nvSpPr>
        <p:spPr>
          <a:xfrm>
            <a:off x="290561" y="2755959"/>
            <a:ext cx="8204061" cy="38503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r>
              <a:rPr lang="es-ES" sz="2000" dirty="0"/>
              <a:t>Estudio observacional analítico retrospectivo.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2000" dirty="0" smtClean="0"/>
              <a:t>Objetivo: analizar </a:t>
            </a:r>
            <a:r>
              <a:rPr lang="es-ES" sz="2000" dirty="0"/>
              <a:t>el impacto de un SMS al usuario previo a la asistencia a CCEE Neumología.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2000" dirty="0"/>
              <a:t>Enero de 2018: SMS 5 días antes al teléfono personal del paciente. Fecha, hora y lugar de su consulta, y teléfono donde reprogramar su cita en caso de no asistir.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2000" dirty="0"/>
              <a:t>Asistencia en 2017 previo a la implantación del mensaje y en 2018 posterior al mismo.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2000" dirty="0"/>
              <a:t>Se recopilaron las asistencias y las visitas canceladas mensualmente en las diferentes agendas: AP, especializada, consultas monográficas y pruebas funcionales.</a:t>
            </a: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290561" y="2113017"/>
            <a:ext cx="2926927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u="sng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Metodología</a:t>
            </a:r>
            <a:endParaRPr kumimoji="0" lang="es-ES" sz="2400" i="0" u="sng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Marcador de contenido 2"/>
          <p:cNvSpPr txBox="1">
            <a:spLocks/>
          </p:cNvSpPr>
          <p:nvPr/>
        </p:nvSpPr>
        <p:spPr>
          <a:xfrm>
            <a:off x="304534" y="4188235"/>
            <a:ext cx="8190088" cy="2580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87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 txBox="1">
            <a:spLocks/>
          </p:cNvSpPr>
          <p:nvPr/>
        </p:nvSpPr>
        <p:spPr>
          <a:xfrm>
            <a:off x="304534" y="-13754"/>
            <a:ext cx="2926927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u="sng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Resultados</a:t>
            </a:r>
            <a:endParaRPr kumimoji="0" lang="es-ES" sz="2400" i="0" u="sng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1 Título"/>
          <p:cNvSpPr txBox="1">
            <a:spLocks/>
          </p:cNvSpPr>
          <p:nvPr/>
        </p:nvSpPr>
        <p:spPr>
          <a:xfrm>
            <a:off x="248418" y="3797164"/>
            <a:ext cx="2926927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u="sng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Conclusiones</a:t>
            </a:r>
            <a:endParaRPr kumimoji="0" lang="es-ES" sz="2400" i="0" u="sng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Marcador de contenido 2"/>
          <p:cNvSpPr txBox="1">
            <a:spLocks/>
          </p:cNvSpPr>
          <p:nvPr/>
        </p:nvSpPr>
        <p:spPr>
          <a:xfrm>
            <a:off x="262384" y="747266"/>
            <a:ext cx="8274387" cy="2580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Marcador de contenido 2"/>
          <p:cNvSpPr txBox="1">
            <a:spLocks/>
          </p:cNvSpPr>
          <p:nvPr/>
        </p:nvSpPr>
        <p:spPr>
          <a:xfrm>
            <a:off x="489468" y="4341656"/>
            <a:ext cx="8190088" cy="25804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El envío de un aviso por SMS 5 días antes de la visita médica tiene gran impacto en: 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Primeras visitas derivadas desde Atención Primaria.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Primeras visitas otros servicios hospitalarios.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Pruebas Funcionales (ambulatorias y hospitalarias).</a:t>
            </a:r>
          </a:p>
          <a:p>
            <a:pPr lvl="1" algn="just"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Consulta de EPID.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Medida válida de gestión hospitalaria de las agendas.</a:t>
            </a:r>
          </a:p>
        </p:txBody>
      </p:sp>
      <p:graphicFrame>
        <p:nvGraphicFramePr>
          <p:cNvPr id="11" name="Marcador de conteni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1980866"/>
              </p:ext>
            </p:extLst>
          </p:nvPr>
        </p:nvGraphicFramePr>
        <p:xfrm>
          <a:off x="304534" y="577147"/>
          <a:ext cx="8375021" cy="3296209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219654">
                  <a:extLst>
                    <a:ext uri="{9D8B030D-6E8A-4147-A177-3AD203B41FA5}">
                      <a16:colId xmlns:a16="http://schemas.microsoft.com/office/drawing/2014/main" val="2865765453"/>
                    </a:ext>
                  </a:extLst>
                </a:gridCol>
                <a:gridCol w="1523830">
                  <a:extLst>
                    <a:ext uri="{9D8B030D-6E8A-4147-A177-3AD203B41FA5}">
                      <a16:colId xmlns:a16="http://schemas.microsoft.com/office/drawing/2014/main" val="1401310123"/>
                    </a:ext>
                  </a:extLst>
                </a:gridCol>
                <a:gridCol w="1273995">
                  <a:extLst>
                    <a:ext uri="{9D8B030D-6E8A-4147-A177-3AD203B41FA5}">
                      <a16:colId xmlns:a16="http://schemas.microsoft.com/office/drawing/2014/main" val="2724446959"/>
                    </a:ext>
                  </a:extLst>
                </a:gridCol>
                <a:gridCol w="2261117">
                  <a:extLst>
                    <a:ext uri="{9D8B030D-6E8A-4147-A177-3AD203B41FA5}">
                      <a16:colId xmlns:a16="http://schemas.microsoft.com/office/drawing/2014/main" val="2551027787"/>
                    </a:ext>
                  </a:extLst>
                </a:gridCol>
                <a:gridCol w="1096425">
                  <a:extLst>
                    <a:ext uri="{9D8B030D-6E8A-4147-A177-3AD203B41FA5}">
                      <a16:colId xmlns:a16="http://schemas.microsoft.com/office/drawing/2014/main" val="2853228668"/>
                    </a:ext>
                  </a:extLst>
                </a:gridCol>
              </a:tblGrid>
              <a:tr h="592823">
                <a:tc>
                  <a:txBody>
                    <a:bodyPr/>
                    <a:lstStyle/>
                    <a:p>
                      <a:r>
                        <a:rPr lang="es-E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CONSULTAS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 (V/C)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 (V/C)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REDUCCIÓN</a:t>
                      </a:r>
                      <a:r>
                        <a:rPr lang="es-ES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6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CANCELADAS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s-E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875840"/>
                  </a:ext>
                </a:extLst>
              </a:tr>
              <a:tr h="500972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Primeras</a:t>
                      </a:r>
                      <a:r>
                        <a:rPr lang="es-E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visitas AP</a:t>
                      </a:r>
                      <a:endParaRPr lang="es-E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769/345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883/255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8,55%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&lt;0,01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075771"/>
                  </a:ext>
                </a:extLst>
              </a:tr>
              <a:tr h="421490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Sucesivas AP</a:t>
                      </a:r>
                      <a:endParaRPr lang="es-E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1151/373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1245/222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7,48%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&lt;0,01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395095"/>
                  </a:ext>
                </a:extLst>
              </a:tr>
              <a:tr h="496541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PFR</a:t>
                      </a:r>
                      <a:r>
                        <a:rPr lang="es-E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ambulatorias</a:t>
                      </a:r>
                      <a:endParaRPr lang="es-E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198/90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226/48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13,73%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&lt;0,01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046856"/>
                  </a:ext>
                </a:extLst>
              </a:tr>
              <a:tr h="421490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PFR HCUVA</a:t>
                      </a:r>
                      <a:endParaRPr lang="es-E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2255/507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2552/402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4,75%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&lt;0,01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043513"/>
                  </a:ext>
                </a:extLst>
              </a:tr>
              <a:tr h="441403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 </a:t>
                      </a:r>
                      <a:r>
                        <a:rPr lang="es-E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HUVA</a:t>
                      </a:r>
                      <a:endParaRPr lang="es-E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847/178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1061/126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6,76%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&lt;0,05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288680"/>
                  </a:ext>
                </a:extLst>
              </a:tr>
              <a:tr h="421490">
                <a:tc>
                  <a:txBody>
                    <a:bodyPr/>
                    <a:lstStyle/>
                    <a:p>
                      <a:r>
                        <a:rPr lang="es-E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Consulta EPID</a:t>
                      </a:r>
                      <a:endParaRPr lang="es-E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644/99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728/63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5,06%</a:t>
                      </a:r>
                      <a:endParaRPr lang="es-ES" sz="16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&lt;0,05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325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20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279</Words>
  <Application>Microsoft Office PowerPoint</Application>
  <PresentationFormat>Personalizado</PresentationFormat>
  <Paragraphs>53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Wingdings</vt:lpstr>
      <vt:lpstr>Tema de Office</vt:lpstr>
      <vt:lpstr>MENSAJE DE TEXTO PARA ASISTENCIA A CONSULTAS EXTERNAS DE NEUMOLOGÍA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 DE VENTILACIÓN NO INVASIVA: ESTUDIO DE LAS INTERCONSULTAS</dc:title>
  <dc:creator>Mario Aparicio Vicente</dc:creator>
  <cp:lastModifiedBy>Mario Aparicio Vicente</cp:lastModifiedBy>
  <cp:revision>11</cp:revision>
  <dcterms:created xsi:type="dcterms:W3CDTF">2019-03-07T18:39:18Z</dcterms:created>
  <dcterms:modified xsi:type="dcterms:W3CDTF">2019-03-07T20:27:35Z</dcterms:modified>
</cp:coreProperties>
</file>