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3" r:id="rId1"/>
  </p:sldMasterIdLst>
  <p:sldIdLst>
    <p:sldId id="257" r:id="rId2"/>
    <p:sldId id="258" r:id="rId3"/>
  </p:sldIdLst>
  <p:sldSz cx="8820150" cy="6911975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D452-1AA4-4799-B966-2232FCB5D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519" y="1131197"/>
            <a:ext cx="6615113" cy="2406391"/>
          </a:xfrm>
        </p:spPr>
        <p:txBody>
          <a:bodyPr anchor="b"/>
          <a:lstStyle>
            <a:lvl1pPr algn="ctr">
              <a:defRPr sz="434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F5B25-3FFD-4CDE-848B-A810D758D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2519" y="3630388"/>
            <a:ext cx="6615113" cy="1668793"/>
          </a:xfrm>
        </p:spPr>
        <p:txBody>
          <a:bodyPr/>
          <a:lstStyle>
            <a:lvl1pPr marL="0" indent="0" algn="ctr">
              <a:buNone/>
              <a:defRPr sz="1736"/>
            </a:lvl1pPr>
            <a:lvl2pPr marL="330738" indent="0" algn="ctr">
              <a:buNone/>
              <a:defRPr sz="1447"/>
            </a:lvl2pPr>
            <a:lvl3pPr marL="661477" indent="0" algn="ctr">
              <a:buNone/>
              <a:defRPr sz="1302"/>
            </a:lvl3pPr>
            <a:lvl4pPr marL="992215" indent="0" algn="ctr">
              <a:buNone/>
              <a:defRPr sz="1157"/>
            </a:lvl4pPr>
            <a:lvl5pPr marL="1322954" indent="0" algn="ctr">
              <a:buNone/>
              <a:defRPr sz="1157"/>
            </a:lvl5pPr>
            <a:lvl6pPr marL="1653692" indent="0" algn="ctr">
              <a:buNone/>
              <a:defRPr sz="1157"/>
            </a:lvl6pPr>
            <a:lvl7pPr marL="1984431" indent="0" algn="ctr">
              <a:buNone/>
              <a:defRPr sz="1157"/>
            </a:lvl7pPr>
            <a:lvl8pPr marL="2315169" indent="0" algn="ctr">
              <a:buNone/>
              <a:defRPr sz="1157"/>
            </a:lvl8pPr>
            <a:lvl9pPr marL="2645908" indent="0" algn="ctr">
              <a:buNone/>
              <a:defRPr sz="1157"/>
            </a:lvl9pPr>
          </a:lstStyle>
          <a:p>
            <a:r>
              <a:rPr lang="en-US"/>
              <a:t>Click to edit Master subtitle style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0DFB6-4AF1-40D8-876F-5645CB446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42122-3358-4FC0-92D2-1509680BE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39BE3-9D3D-4881-8932-A41DF331E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2825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5B5D9-C45D-46EA-BC4F-0BFA92FF1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E5A8-62D5-4A5C-9F93-FDE6018FF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736BD-8FE4-4CE7-8B3F-28A3E56A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8349-E73A-4FBE-911E-ACE70DFA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CF915-7394-4838-98F4-01D3D55C8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82114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C815E-0235-4AE9-897A-931CC542F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92" y="1723195"/>
            <a:ext cx="7607379" cy="2875189"/>
          </a:xfrm>
        </p:spPr>
        <p:txBody>
          <a:bodyPr anchor="b"/>
          <a:lstStyle>
            <a:lvl1pPr>
              <a:defRPr sz="434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75974-6D2E-424D-9898-362859B34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792" y="4625584"/>
            <a:ext cx="7607379" cy="1511994"/>
          </a:xfrm>
        </p:spPr>
        <p:txBody>
          <a:bodyPr/>
          <a:lstStyle>
            <a:lvl1pPr marL="0" indent="0">
              <a:buNone/>
              <a:defRPr sz="1736">
                <a:solidFill>
                  <a:schemeClr val="tx1">
                    <a:tint val="75000"/>
                  </a:schemeClr>
                </a:solidFill>
              </a:defRPr>
            </a:lvl1pPr>
            <a:lvl2pPr marL="330738" indent="0">
              <a:buNone/>
              <a:defRPr sz="1447">
                <a:solidFill>
                  <a:schemeClr val="tx1">
                    <a:tint val="75000"/>
                  </a:schemeClr>
                </a:solidFill>
              </a:defRPr>
            </a:lvl2pPr>
            <a:lvl3pPr marL="661477" indent="0">
              <a:buNone/>
              <a:defRPr sz="1302">
                <a:solidFill>
                  <a:schemeClr val="tx1">
                    <a:tint val="75000"/>
                  </a:schemeClr>
                </a:solidFill>
              </a:defRPr>
            </a:lvl3pPr>
            <a:lvl4pPr marL="992215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322954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65369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198443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3151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264590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25FD6-84A4-43E5-B4B7-FA1FC018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8034-A690-43A3-B380-37DC0CDFF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ECED5-72B9-4B2F-9DB2-D0C58F070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8292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C6A1-3587-4517-87B0-FA86F8347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B128E-C96A-4CF0-AFDE-D94A03D43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85" y="1839993"/>
            <a:ext cx="3748564" cy="43855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B8351-A2A4-466F-AECB-2E9FD583B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5201" y="1839993"/>
            <a:ext cx="3748564" cy="43855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242F2-5563-496E-BD13-930612C0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8B163-6EAD-40AD-8FAC-F02449DA4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D983F-31DB-4EA0-B189-E1FB8118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9750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12840-CC8C-47C0-820C-CD7AA031E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4" y="367999"/>
            <a:ext cx="7607379" cy="13359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53508-E5DC-4C02-9ACD-0A5C08B11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7534" y="1694395"/>
            <a:ext cx="3731337" cy="830396"/>
          </a:xfrm>
        </p:spPr>
        <p:txBody>
          <a:bodyPr anchor="b"/>
          <a:lstStyle>
            <a:lvl1pPr marL="0" indent="0">
              <a:buNone/>
              <a:defRPr sz="1736" b="1"/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961E9-7C1E-4F80-8E3A-253F1E1BF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534" y="2524791"/>
            <a:ext cx="3731337" cy="37135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A176DB-9BF1-4423-BF7A-0678555402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65201" y="1694395"/>
            <a:ext cx="3749713" cy="830396"/>
          </a:xfrm>
        </p:spPr>
        <p:txBody>
          <a:bodyPr anchor="b"/>
          <a:lstStyle>
            <a:lvl1pPr marL="0" indent="0">
              <a:buNone/>
              <a:defRPr sz="1736" b="1"/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C514C-F282-4118-81A0-E3B4696EF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65201" y="2524791"/>
            <a:ext cx="3749713" cy="37135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2E5B39-0A3C-48E8-BF9C-131ABEC6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2E784A-647E-4770-856B-45B74875C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578390-B667-4C99-AE9F-8FE40DA4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3587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CA1CF-2290-472F-A58E-143BB3E1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D3ABC7-971F-484D-8528-FC95BA93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7C273-3B76-46AB-B617-CBB66E14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7D8C4-8C8D-4B12-99BD-4467013B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94297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EFBFCB-AB97-4BDC-A1D6-EA6CF8498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621481-DB1F-4867-A5AE-8E95F385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23C21-3994-4657-9DEA-EEA8B62B6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5620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32829-1381-451F-9C91-992DC0305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4" y="460798"/>
            <a:ext cx="2844728" cy="1612794"/>
          </a:xfrm>
        </p:spPr>
        <p:txBody>
          <a:bodyPr anchor="b"/>
          <a:lstStyle>
            <a:lvl1pPr>
              <a:defRPr sz="2315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763AF-03DF-4150-88F7-35965985B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713" y="995197"/>
            <a:ext cx="4465201" cy="4911982"/>
          </a:xfrm>
        </p:spPr>
        <p:txBody>
          <a:bodyPr/>
          <a:lstStyle>
            <a:lvl1pPr>
              <a:defRPr sz="2315"/>
            </a:lvl1pPr>
            <a:lvl2pPr>
              <a:defRPr sz="2026"/>
            </a:lvl2pPr>
            <a:lvl3pPr>
              <a:defRPr sz="1736"/>
            </a:lvl3pPr>
            <a:lvl4pPr>
              <a:defRPr sz="1447"/>
            </a:lvl4pPr>
            <a:lvl5pPr>
              <a:defRPr sz="1447"/>
            </a:lvl5pPr>
            <a:lvl6pPr>
              <a:defRPr sz="1447"/>
            </a:lvl6pPr>
            <a:lvl7pPr>
              <a:defRPr sz="1447"/>
            </a:lvl7pPr>
            <a:lvl8pPr>
              <a:defRPr sz="1447"/>
            </a:lvl8pPr>
            <a:lvl9pPr>
              <a:defRPr sz="144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DD3C7-0B9A-442F-8BF9-5390E6E70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7534" y="2073592"/>
            <a:ext cx="2844728" cy="3841587"/>
          </a:xfrm>
        </p:spPr>
        <p:txBody>
          <a:bodyPr/>
          <a:lstStyle>
            <a:lvl1pPr marL="0" indent="0">
              <a:buNone/>
              <a:defRPr sz="1157"/>
            </a:lvl1pPr>
            <a:lvl2pPr marL="330738" indent="0">
              <a:buNone/>
              <a:defRPr sz="1013"/>
            </a:lvl2pPr>
            <a:lvl3pPr marL="661477" indent="0">
              <a:buNone/>
              <a:defRPr sz="868"/>
            </a:lvl3pPr>
            <a:lvl4pPr marL="992215" indent="0">
              <a:buNone/>
              <a:defRPr sz="723"/>
            </a:lvl4pPr>
            <a:lvl5pPr marL="1322954" indent="0">
              <a:buNone/>
              <a:defRPr sz="723"/>
            </a:lvl5pPr>
            <a:lvl6pPr marL="1653692" indent="0">
              <a:buNone/>
              <a:defRPr sz="723"/>
            </a:lvl6pPr>
            <a:lvl7pPr marL="1984431" indent="0">
              <a:buNone/>
              <a:defRPr sz="723"/>
            </a:lvl7pPr>
            <a:lvl8pPr marL="2315169" indent="0">
              <a:buNone/>
              <a:defRPr sz="723"/>
            </a:lvl8pPr>
            <a:lvl9pPr marL="2645908" indent="0">
              <a:buNone/>
              <a:defRPr sz="72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E2E86C-085A-4A42-A3CB-797E5D78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FC49E-D81A-415C-85DE-EA174E3EB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6A37F-6C3D-499C-9634-30FED064F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811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4CA5-D19B-49DD-AA2A-9DE53486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4" y="460798"/>
            <a:ext cx="2844728" cy="1612794"/>
          </a:xfrm>
        </p:spPr>
        <p:txBody>
          <a:bodyPr anchor="b"/>
          <a:lstStyle>
            <a:lvl1pPr>
              <a:defRPr sz="2315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6E214-D7D3-40CE-BABC-C1560F3DC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49713" y="995197"/>
            <a:ext cx="4465201" cy="4911982"/>
          </a:xfrm>
        </p:spPr>
        <p:txBody>
          <a:bodyPr/>
          <a:lstStyle>
            <a:lvl1pPr marL="0" indent="0">
              <a:buNone/>
              <a:defRPr sz="2315"/>
            </a:lvl1pPr>
            <a:lvl2pPr marL="330738" indent="0">
              <a:buNone/>
              <a:defRPr sz="2026"/>
            </a:lvl2pPr>
            <a:lvl3pPr marL="661477" indent="0">
              <a:buNone/>
              <a:defRPr sz="1736"/>
            </a:lvl3pPr>
            <a:lvl4pPr marL="992215" indent="0">
              <a:buNone/>
              <a:defRPr sz="1447"/>
            </a:lvl4pPr>
            <a:lvl5pPr marL="1322954" indent="0">
              <a:buNone/>
              <a:defRPr sz="1447"/>
            </a:lvl5pPr>
            <a:lvl6pPr marL="1653692" indent="0">
              <a:buNone/>
              <a:defRPr sz="1447"/>
            </a:lvl6pPr>
            <a:lvl7pPr marL="1984431" indent="0">
              <a:buNone/>
              <a:defRPr sz="1447"/>
            </a:lvl7pPr>
            <a:lvl8pPr marL="2315169" indent="0">
              <a:buNone/>
              <a:defRPr sz="1447"/>
            </a:lvl8pPr>
            <a:lvl9pPr marL="2645908" indent="0">
              <a:buNone/>
              <a:defRPr sz="1447"/>
            </a:lvl9pPr>
          </a:lstStyle>
          <a:p>
            <a:endParaRPr lang="es-419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74186-193F-4291-AF08-BCBD52219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7534" y="2073592"/>
            <a:ext cx="2844728" cy="3841587"/>
          </a:xfrm>
        </p:spPr>
        <p:txBody>
          <a:bodyPr/>
          <a:lstStyle>
            <a:lvl1pPr marL="0" indent="0">
              <a:buNone/>
              <a:defRPr sz="1157"/>
            </a:lvl1pPr>
            <a:lvl2pPr marL="330738" indent="0">
              <a:buNone/>
              <a:defRPr sz="1013"/>
            </a:lvl2pPr>
            <a:lvl3pPr marL="661477" indent="0">
              <a:buNone/>
              <a:defRPr sz="868"/>
            </a:lvl3pPr>
            <a:lvl4pPr marL="992215" indent="0">
              <a:buNone/>
              <a:defRPr sz="723"/>
            </a:lvl4pPr>
            <a:lvl5pPr marL="1322954" indent="0">
              <a:buNone/>
              <a:defRPr sz="723"/>
            </a:lvl5pPr>
            <a:lvl6pPr marL="1653692" indent="0">
              <a:buNone/>
              <a:defRPr sz="723"/>
            </a:lvl6pPr>
            <a:lvl7pPr marL="1984431" indent="0">
              <a:buNone/>
              <a:defRPr sz="723"/>
            </a:lvl7pPr>
            <a:lvl8pPr marL="2315169" indent="0">
              <a:buNone/>
              <a:defRPr sz="723"/>
            </a:lvl8pPr>
            <a:lvl9pPr marL="2645908" indent="0">
              <a:buNone/>
              <a:defRPr sz="72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DEEF2-B316-42F0-90CC-BED97163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83468-55E2-44D2-B78B-0BCC03E3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A3F84-012A-46D3-B19A-959726FBF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420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87F8-CD53-4533-8600-8F3885D0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16FA3-BAAE-4C9E-BEC6-6A0ABD780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AD941-15B1-4C40-B1A4-1FCD5A9F0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5CD73-5AB0-4954-8C9A-1C9C4FE65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188A3-F708-49D3-A1B0-611238CDB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4753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03B76-0340-4788-AB28-D63C638EF5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311920" y="367999"/>
            <a:ext cx="1901845" cy="58575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B98FE6-B8B4-427A-B61D-934B5AACF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6385" y="367999"/>
            <a:ext cx="5595283" cy="58575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1C3D0-DAB8-4F8B-823F-4EE4C8041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4B74C-B450-48BF-B6B7-A13D163C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3AF65-5DDC-4170-9749-6A5DD703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7749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751488-B5A2-48C6-982A-6DB44B9AF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86" y="367999"/>
            <a:ext cx="7607379" cy="1335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B2B25-991A-42EC-8106-C90B0D9BC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386" y="1839993"/>
            <a:ext cx="7607379" cy="4385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033C6-3FF1-4E2D-A7B5-1E2225FC7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6385" y="6406377"/>
            <a:ext cx="1984534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C5954-3C40-4B93-93BE-543D02C31996}" type="datetimeFigureOut">
              <a:rPr lang="es-419" smtClean="0"/>
              <a:t>7/3/2019</a:t>
            </a:fld>
            <a:endParaRPr lang="es-419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53CD2-BFD6-4BA0-A851-C6024F317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1675" y="6406377"/>
            <a:ext cx="2976801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D35CB-4EB1-4C30-A363-66DA1E32C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29231" y="6406377"/>
            <a:ext cx="1984534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7B8FF-B5A6-466E-AB8B-E227DC31F7AA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1035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defTabSz="661477" rtl="0" eaLnBrk="1" latinLnBrk="0" hangingPunct="1">
        <a:lnSpc>
          <a:spcPct val="90000"/>
        </a:lnSpc>
        <a:spcBef>
          <a:spcPct val="0"/>
        </a:spcBef>
        <a:buNone/>
        <a:defRPr sz="31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369" indent="-165369" algn="l" defTabSz="661477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026" kern="1200">
          <a:solidFill>
            <a:schemeClr val="tx1"/>
          </a:solidFill>
          <a:latin typeface="+mn-lt"/>
          <a:ea typeface="+mn-ea"/>
          <a:cs typeface="+mn-cs"/>
        </a:defRPr>
      </a:lvl1pPr>
      <a:lvl2pPr marL="496108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26846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447" kern="1200">
          <a:solidFill>
            <a:schemeClr val="tx1"/>
          </a:solidFill>
          <a:latin typeface="+mn-lt"/>
          <a:ea typeface="+mn-ea"/>
          <a:cs typeface="+mn-cs"/>
        </a:defRPr>
      </a:lvl3pPr>
      <a:lvl4pPr marL="1157585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4pPr>
      <a:lvl5pPr marL="1488323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5pPr>
      <a:lvl6pPr marL="1819062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6pPr>
      <a:lvl7pPr marL="2149800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7pPr>
      <a:lvl8pPr marL="2480539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8pPr>
      <a:lvl9pPr marL="2811277" indent="-165369" algn="l" defTabSz="661477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1pPr>
      <a:lvl2pPr marL="330738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2pPr>
      <a:lvl3pPr marL="661477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3pPr>
      <a:lvl4pPr marL="992215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4pPr>
      <a:lvl5pPr marL="1322954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5pPr>
      <a:lvl6pPr marL="1653692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6pPr>
      <a:lvl7pPr marL="1984431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7pPr>
      <a:lvl8pPr marL="2315169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8pPr>
      <a:lvl9pPr marL="2645908" algn="l" defTabSz="661477" rtl="0" eaLnBrk="1" latinLnBrk="0" hangingPunct="1">
        <a:defRPr sz="13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989527-1D90-41DD-9F65-A49739CBE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097" y="-97420"/>
            <a:ext cx="3651800" cy="13714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D8A6649-3152-47D9-AD40-6B2278E2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2" y="1435994"/>
            <a:ext cx="8912915" cy="1366837"/>
          </a:xfrm>
        </p:spPr>
        <p:txBody>
          <a:bodyPr>
            <a:noAutofit/>
          </a:bodyPr>
          <a:lstStyle/>
          <a:p>
            <a:pPr algn="ctr"/>
            <a:r>
              <a:rPr lang="es-419" sz="2800" b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PATÓGENOS MÁS FRECUENTES ENCONTRADOS EN LAS EXACERBACIONES AGUDAS DE EPOC EN LA REGIÓN DE MURCIA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4251B4-D697-4A29-BC06-11CE7C9870E9}"/>
              </a:ext>
            </a:extLst>
          </p:cNvPr>
          <p:cNvSpPr/>
          <p:nvPr/>
        </p:nvSpPr>
        <p:spPr>
          <a:xfrm rot="10800000" flipV="1">
            <a:off x="139973" y="6414166"/>
            <a:ext cx="8653669" cy="509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 Ruiz Martínez, M Aparicio Vicente, J</a:t>
            </a:r>
            <a:r>
              <a:rPr lang="es-419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419" sz="13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uardio</a:t>
            </a: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Martínez, B Fernández Suárez, JA Ros Lucas, R</a:t>
            </a:r>
            <a:r>
              <a:rPr lang="es-419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Andújar Espinosa, C Peñalver Mellado, MD Sánchez Caro, J</a:t>
            </a:r>
            <a:r>
              <a:rPr lang="es-419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Andújar Blesa, MI Parra Parra, MC</a:t>
            </a:r>
            <a:r>
              <a:rPr lang="es-419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Soto Fernández, FJ Ruiz López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1090E2-CA84-4A21-B615-42AB741EEFC4}"/>
              </a:ext>
            </a:extLst>
          </p:cNvPr>
          <p:cNvSpPr txBox="1"/>
          <p:nvPr/>
        </p:nvSpPr>
        <p:spPr>
          <a:xfrm>
            <a:off x="335031" y="3139287"/>
            <a:ext cx="8150087" cy="107721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00" u="sng" dirty="0">
                <a:latin typeface="Arial" panose="020B0604020202020204" pitchFamily="34" charset="0"/>
                <a:cs typeface="Arial" panose="020B0604020202020204" pitchFamily="34" charset="0"/>
              </a:rPr>
              <a:t>METODOLOGÍA:</a:t>
            </a:r>
          </a:p>
          <a:p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en pacientes con EPOC del área 1 de la Región de Murcia, desde enero de 2017 hasta octubre de 2018.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2C9848-AB60-4D63-8D9F-074414E90408}"/>
              </a:ext>
            </a:extLst>
          </p:cNvPr>
          <p:cNvSpPr txBox="1"/>
          <p:nvPr/>
        </p:nvSpPr>
        <p:spPr>
          <a:xfrm>
            <a:off x="335030" y="4509465"/>
            <a:ext cx="8150087" cy="169277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00" u="sng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108.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El 50.9% de los cultivos eran negativos.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Dentro de los cultivos positivos se encontró con un mayor porcentaje 16.7% Pseudomona </a:t>
            </a:r>
            <a:r>
              <a:rPr lang="es-419" sz="2000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5449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7F13DEA-E48A-400B-B4A5-C627CD890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148859"/>
              </p:ext>
            </p:extLst>
          </p:nvPr>
        </p:nvGraphicFramePr>
        <p:xfrm>
          <a:off x="145774" y="2054085"/>
          <a:ext cx="8574155" cy="2077571"/>
        </p:xfrm>
        <a:graphic>
          <a:graphicData uri="http://schemas.openxmlformats.org/drawingml/2006/table">
            <a:tbl>
              <a:tblPr/>
              <a:tblGrid>
                <a:gridCol w="6408303">
                  <a:extLst>
                    <a:ext uri="{9D8B030D-6E8A-4147-A177-3AD203B41FA5}">
                      <a16:colId xmlns:a16="http://schemas.microsoft.com/office/drawing/2014/main" val="67112263"/>
                    </a:ext>
                  </a:extLst>
                </a:gridCol>
                <a:gridCol w="2165852">
                  <a:extLst>
                    <a:ext uri="{9D8B030D-6E8A-4147-A177-3AD203B41FA5}">
                      <a16:colId xmlns:a16="http://schemas.microsoft.com/office/drawing/2014/main" val="4092832794"/>
                    </a:ext>
                  </a:extLst>
                </a:gridCol>
              </a:tblGrid>
              <a:tr h="4011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Resistencia al </a:t>
                      </a:r>
                      <a:r>
                        <a:rPr lang="en-GB" sz="2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n-GB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Antibiótico</a:t>
                      </a:r>
                      <a:r>
                        <a:rPr lang="en-GB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en-GB" sz="2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</a:t>
                      </a:r>
                      <a:endParaRPr lang="en-GB" sz="2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endParaRPr lang="en-GB" sz="2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920718"/>
                  </a:ext>
                </a:extLst>
              </a:tr>
              <a:tr h="401117">
                <a:tc>
                  <a:txBody>
                    <a:bodyPr/>
                    <a:lstStyle/>
                    <a:p>
                      <a:pPr algn="l" fontAlgn="b"/>
                      <a:r>
                        <a:rPr lang="x-non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Sensible a Carbapenémicos y Betalactámicos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327532"/>
                  </a:ext>
                </a:extLst>
              </a:tr>
              <a:tr h="589022">
                <a:tc>
                  <a:txBody>
                    <a:bodyPr/>
                    <a:lstStyle/>
                    <a:p>
                      <a:pPr algn="l" fontAlgn="b"/>
                      <a:r>
                        <a:rPr lang="es-419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x-non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esistencia a Carbapenémicos y Betalactámicos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105788"/>
                  </a:ext>
                </a:extLst>
              </a:tr>
              <a:tr h="407347">
                <a:tc>
                  <a:txBody>
                    <a:bodyPr/>
                    <a:lstStyle/>
                    <a:p>
                      <a:pPr algn="l" fontAlgn="b"/>
                      <a:r>
                        <a:rPr lang="x-non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Resistencia a Betalactámicos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37294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3E9DD42-81E2-4D76-BF74-AE3330D20F75}"/>
              </a:ext>
            </a:extLst>
          </p:cNvPr>
          <p:cNvSpPr txBox="1"/>
          <p:nvPr/>
        </p:nvSpPr>
        <p:spPr>
          <a:xfrm>
            <a:off x="145775" y="229012"/>
            <a:ext cx="8481390" cy="13849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419" sz="2400" u="sng" dirty="0">
                <a:latin typeface="Arial" panose="020B0604020202020204" pitchFamily="34" charset="0"/>
                <a:cs typeface="Arial" panose="020B0604020202020204" pitchFamily="34" charset="0"/>
              </a:rPr>
              <a:t>RESULTADOS: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Seguido de 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Streptococcus pneumoniae con un 5.56%.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de patógenos por etiología viral, se encontró virus de Influenza A con 8.3%.</a:t>
            </a:r>
            <a:endParaRPr lang="en-GB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A80FD2-8395-46C8-8EA9-2CB1D592B61A}"/>
              </a:ext>
            </a:extLst>
          </p:cNvPr>
          <p:cNvSpPr txBox="1"/>
          <p:nvPr/>
        </p:nvSpPr>
        <p:spPr>
          <a:xfrm>
            <a:off x="192157" y="4417371"/>
            <a:ext cx="8388626" cy="21236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419" sz="2400" u="sng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CONCLUSIONES:</a:t>
            </a:r>
          </a:p>
          <a:p>
            <a:pPr algn="just"/>
            <a:endParaRPr lang="es-419" sz="2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419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el 50 por ciento de las infecciones no fue posible determinar la etiología. Sin embargo, la etiología bacteriana que prevaleció en aquellos cultivos que fueron positivos fue Pseudomona </a:t>
            </a:r>
            <a:r>
              <a:rPr lang="es-419" sz="2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Aeruginosa</a:t>
            </a:r>
            <a:r>
              <a:rPr lang="es-419" sz="2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 encontrando una sensibilidad al tratamiento antibiótico en un 66.7%.</a:t>
            </a:r>
          </a:p>
        </p:txBody>
      </p:sp>
    </p:spTree>
    <p:extLst>
      <p:ext uri="{BB962C8B-B14F-4D97-AF65-F5344CB8AC3E}">
        <p14:creationId xmlns:p14="http://schemas.microsoft.com/office/powerpoint/2010/main" val="249781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218</Words>
  <Application>Microsoft Office PowerPoint</Application>
  <PresentationFormat>Custom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Verdana</vt:lpstr>
      <vt:lpstr>Office Theme</vt:lpstr>
      <vt:lpstr>PATÓGENOS MÁS FRECUENTES ENCONTRADOS EN LAS EXACERBACIONES AGUDAS DE EPOC EN LA REGIÓN DE MURCIA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sheyla ruiz</dc:creator>
  <cp:lastModifiedBy>sheyla ruiz</cp:lastModifiedBy>
  <cp:revision>16</cp:revision>
  <dcterms:created xsi:type="dcterms:W3CDTF">2019-03-06T20:11:25Z</dcterms:created>
  <dcterms:modified xsi:type="dcterms:W3CDTF">2019-03-07T20:47:47Z</dcterms:modified>
</cp:coreProperties>
</file>