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</p:sldIdLst>
  <p:sldSz cx="8820150" cy="6943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4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1511" y="1136393"/>
            <a:ext cx="7497128" cy="2417445"/>
          </a:xfrm>
        </p:spPr>
        <p:txBody>
          <a:bodyPr anchor="b"/>
          <a:lstStyle>
            <a:lvl1pPr algn="ctr">
              <a:defRPr sz="57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2519" y="3647063"/>
            <a:ext cx="6615113" cy="1676459"/>
          </a:xfrm>
        </p:spPr>
        <p:txBody>
          <a:bodyPr/>
          <a:lstStyle>
            <a:lvl1pPr marL="0" indent="0" algn="ctr">
              <a:buNone/>
              <a:defRPr sz="2315"/>
            </a:lvl1pPr>
            <a:lvl2pPr marL="441015" indent="0" algn="ctr">
              <a:buNone/>
              <a:defRPr sz="1929"/>
            </a:lvl2pPr>
            <a:lvl3pPr marL="882030" indent="0" algn="ctr">
              <a:buNone/>
              <a:defRPr sz="1736"/>
            </a:lvl3pPr>
            <a:lvl4pPr marL="1323045" indent="0" algn="ctr">
              <a:buNone/>
              <a:defRPr sz="1543"/>
            </a:lvl4pPr>
            <a:lvl5pPr marL="1764060" indent="0" algn="ctr">
              <a:buNone/>
              <a:defRPr sz="1543"/>
            </a:lvl5pPr>
            <a:lvl6pPr marL="2205076" indent="0" algn="ctr">
              <a:buNone/>
              <a:defRPr sz="1543"/>
            </a:lvl6pPr>
            <a:lvl7pPr marL="2646091" indent="0" algn="ctr">
              <a:buNone/>
              <a:defRPr sz="1543"/>
            </a:lvl7pPr>
            <a:lvl8pPr marL="3087106" indent="0" algn="ctr">
              <a:buNone/>
              <a:defRPr sz="1543"/>
            </a:lvl8pPr>
            <a:lvl9pPr marL="3528121" indent="0" algn="ctr">
              <a:buNone/>
              <a:defRPr sz="154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C74EC-20A9-46C8-B3E4-47930239505B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EB80-0BC6-4DC4-9DF4-D1EA3E3E5A99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474940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C74EC-20A9-46C8-B3E4-47930239505B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EB80-0BC6-4DC4-9DF4-D1EA3E3E5A99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703804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792" y="1731111"/>
            <a:ext cx="7607379" cy="2888396"/>
          </a:xfrm>
        </p:spPr>
        <p:txBody>
          <a:bodyPr anchor="b"/>
          <a:lstStyle>
            <a:lvl1pPr>
              <a:defRPr sz="57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792" y="4646833"/>
            <a:ext cx="7607379" cy="1518939"/>
          </a:xfrm>
        </p:spPr>
        <p:txBody>
          <a:bodyPr/>
          <a:lstStyle>
            <a:lvl1pPr marL="0" indent="0">
              <a:buNone/>
              <a:defRPr sz="2315">
                <a:solidFill>
                  <a:schemeClr val="tx1"/>
                </a:solidFill>
              </a:defRPr>
            </a:lvl1pPr>
            <a:lvl2pPr marL="441015" indent="0">
              <a:buNone/>
              <a:defRPr sz="1929">
                <a:solidFill>
                  <a:schemeClr val="tx1">
                    <a:tint val="75000"/>
                  </a:schemeClr>
                </a:solidFill>
              </a:defRPr>
            </a:lvl2pPr>
            <a:lvl3pPr marL="882030" indent="0">
              <a:buNone/>
              <a:defRPr sz="1736">
                <a:solidFill>
                  <a:schemeClr val="tx1">
                    <a:tint val="75000"/>
                  </a:schemeClr>
                </a:solidFill>
              </a:defRPr>
            </a:lvl3pPr>
            <a:lvl4pPr marL="132304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1764060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20507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264609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08710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352812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C74EC-20A9-46C8-B3E4-47930239505B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EB80-0BC6-4DC4-9DF4-D1EA3E3E5A99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73537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6385" y="1848445"/>
            <a:ext cx="3748564" cy="440573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5201" y="1848445"/>
            <a:ext cx="3748564" cy="440573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C74EC-20A9-46C8-B3E4-47930239505B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EB80-0BC6-4DC4-9DF4-D1EA3E3E5A99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876416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34" y="369690"/>
            <a:ext cx="7607379" cy="13421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35" y="1702177"/>
            <a:ext cx="3731336" cy="834211"/>
          </a:xfrm>
        </p:spPr>
        <p:txBody>
          <a:bodyPr anchor="b"/>
          <a:lstStyle>
            <a:lvl1pPr marL="0" indent="0">
              <a:buNone/>
              <a:defRPr sz="2315" b="1"/>
            </a:lvl1pPr>
            <a:lvl2pPr marL="441015" indent="0">
              <a:buNone/>
              <a:defRPr sz="1929" b="1"/>
            </a:lvl2pPr>
            <a:lvl3pPr marL="882030" indent="0">
              <a:buNone/>
              <a:defRPr sz="1736" b="1"/>
            </a:lvl3pPr>
            <a:lvl4pPr marL="1323045" indent="0">
              <a:buNone/>
              <a:defRPr sz="1543" b="1"/>
            </a:lvl4pPr>
            <a:lvl5pPr marL="1764060" indent="0">
              <a:buNone/>
              <a:defRPr sz="1543" b="1"/>
            </a:lvl5pPr>
            <a:lvl6pPr marL="2205076" indent="0">
              <a:buNone/>
              <a:defRPr sz="1543" b="1"/>
            </a:lvl6pPr>
            <a:lvl7pPr marL="2646091" indent="0">
              <a:buNone/>
              <a:defRPr sz="1543" b="1"/>
            </a:lvl7pPr>
            <a:lvl8pPr marL="3087106" indent="0">
              <a:buNone/>
              <a:defRPr sz="1543" b="1"/>
            </a:lvl8pPr>
            <a:lvl9pPr marL="3528121" indent="0">
              <a:buNone/>
              <a:defRPr sz="154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535" y="2536389"/>
            <a:ext cx="3731336" cy="37306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65201" y="1702177"/>
            <a:ext cx="3749713" cy="834211"/>
          </a:xfrm>
        </p:spPr>
        <p:txBody>
          <a:bodyPr anchor="b"/>
          <a:lstStyle>
            <a:lvl1pPr marL="0" indent="0">
              <a:buNone/>
              <a:defRPr sz="2315" b="1"/>
            </a:lvl1pPr>
            <a:lvl2pPr marL="441015" indent="0">
              <a:buNone/>
              <a:defRPr sz="1929" b="1"/>
            </a:lvl2pPr>
            <a:lvl3pPr marL="882030" indent="0">
              <a:buNone/>
              <a:defRPr sz="1736" b="1"/>
            </a:lvl3pPr>
            <a:lvl4pPr marL="1323045" indent="0">
              <a:buNone/>
              <a:defRPr sz="1543" b="1"/>
            </a:lvl4pPr>
            <a:lvl5pPr marL="1764060" indent="0">
              <a:buNone/>
              <a:defRPr sz="1543" b="1"/>
            </a:lvl5pPr>
            <a:lvl6pPr marL="2205076" indent="0">
              <a:buNone/>
              <a:defRPr sz="1543" b="1"/>
            </a:lvl6pPr>
            <a:lvl7pPr marL="2646091" indent="0">
              <a:buNone/>
              <a:defRPr sz="1543" b="1"/>
            </a:lvl7pPr>
            <a:lvl8pPr marL="3087106" indent="0">
              <a:buNone/>
              <a:defRPr sz="1543" b="1"/>
            </a:lvl8pPr>
            <a:lvl9pPr marL="3528121" indent="0">
              <a:buNone/>
              <a:defRPr sz="154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65201" y="2536389"/>
            <a:ext cx="3749713" cy="37306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C74EC-20A9-46C8-B3E4-47930239505B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EB80-0BC6-4DC4-9DF4-D1EA3E3E5A99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756634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C74EC-20A9-46C8-B3E4-47930239505B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EB80-0BC6-4DC4-9DF4-D1EA3E3E5A99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539540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C74EC-20A9-46C8-B3E4-47930239505B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EB80-0BC6-4DC4-9DF4-D1EA3E3E5A99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243525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34" y="462915"/>
            <a:ext cx="2844728" cy="1620203"/>
          </a:xfrm>
        </p:spPr>
        <p:txBody>
          <a:bodyPr anchor="b"/>
          <a:lstStyle>
            <a:lvl1pPr>
              <a:defRPr sz="30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9713" y="999769"/>
            <a:ext cx="4465201" cy="4934545"/>
          </a:xfrm>
        </p:spPr>
        <p:txBody>
          <a:bodyPr/>
          <a:lstStyle>
            <a:lvl1pPr>
              <a:defRPr sz="3087"/>
            </a:lvl1pPr>
            <a:lvl2pPr>
              <a:defRPr sz="2701"/>
            </a:lvl2pPr>
            <a:lvl3pPr>
              <a:defRPr sz="2315"/>
            </a:lvl3pPr>
            <a:lvl4pPr>
              <a:defRPr sz="1929"/>
            </a:lvl4pPr>
            <a:lvl5pPr>
              <a:defRPr sz="1929"/>
            </a:lvl5pPr>
            <a:lvl6pPr>
              <a:defRPr sz="1929"/>
            </a:lvl6pPr>
            <a:lvl7pPr>
              <a:defRPr sz="1929"/>
            </a:lvl7pPr>
            <a:lvl8pPr>
              <a:defRPr sz="1929"/>
            </a:lvl8pPr>
            <a:lvl9pPr>
              <a:defRPr sz="192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534" y="2083117"/>
            <a:ext cx="2844728" cy="3859233"/>
          </a:xfrm>
        </p:spPr>
        <p:txBody>
          <a:bodyPr/>
          <a:lstStyle>
            <a:lvl1pPr marL="0" indent="0">
              <a:buNone/>
              <a:defRPr sz="1543"/>
            </a:lvl1pPr>
            <a:lvl2pPr marL="441015" indent="0">
              <a:buNone/>
              <a:defRPr sz="1350"/>
            </a:lvl2pPr>
            <a:lvl3pPr marL="882030" indent="0">
              <a:buNone/>
              <a:defRPr sz="1158"/>
            </a:lvl3pPr>
            <a:lvl4pPr marL="1323045" indent="0">
              <a:buNone/>
              <a:defRPr sz="965"/>
            </a:lvl4pPr>
            <a:lvl5pPr marL="1764060" indent="0">
              <a:buNone/>
              <a:defRPr sz="965"/>
            </a:lvl5pPr>
            <a:lvl6pPr marL="2205076" indent="0">
              <a:buNone/>
              <a:defRPr sz="965"/>
            </a:lvl6pPr>
            <a:lvl7pPr marL="2646091" indent="0">
              <a:buNone/>
              <a:defRPr sz="965"/>
            </a:lvl7pPr>
            <a:lvl8pPr marL="3087106" indent="0">
              <a:buNone/>
              <a:defRPr sz="965"/>
            </a:lvl8pPr>
            <a:lvl9pPr marL="3528121" indent="0">
              <a:buNone/>
              <a:defRPr sz="96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C74EC-20A9-46C8-B3E4-47930239505B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EB80-0BC6-4DC4-9DF4-D1EA3E3E5A99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79455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34" y="462915"/>
            <a:ext cx="2844728" cy="1620203"/>
          </a:xfrm>
        </p:spPr>
        <p:txBody>
          <a:bodyPr anchor="b"/>
          <a:lstStyle>
            <a:lvl1pPr>
              <a:defRPr sz="30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749713" y="999769"/>
            <a:ext cx="4465201" cy="4934545"/>
          </a:xfrm>
        </p:spPr>
        <p:txBody>
          <a:bodyPr anchor="t"/>
          <a:lstStyle>
            <a:lvl1pPr marL="0" indent="0">
              <a:buNone/>
              <a:defRPr sz="3087"/>
            </a:lvl1pPr>
            <a:lvl2pPr marL="441015" indent="0">
              <a:buNone/>
              <a:defRPr sz="2701"/>
            </a:lvl2pPr>
            <a:lvl3pPr marL="882030" indent="0">
              <a:buNone/>
              <a:defRPr sz="2315"/>
            </a:lvl3pPr>
            <a:lvl4pPr marL="1323045" indent="0">
              <a:buNone/>
              <a:defRPr sz="1929"/>
            </a:lvl4pPr>
            <a:lvl5pPr marL="1764060" indent="0">
              <a:buNone/>
              <a:defRPr sz="1929"/>
            </a:lvl5pPr>
            <a:lvl6pPr marL="2205076" indent="0">
              <a:buNone/>
              <a:defRPr sz="1929"/>
            </a:lvl6pPr>
            <a:lvl7pPr marL="2646091" indent="0">
              <a:buNone/>
              <a:defRPr sz="1929"/>
            </a:lvl7pPr>
            <a:lvl8pPr marL="3087106" indent="0">
              <a:buNone/>
              <a:defRPr sz="1929"/>
            </a:lvl8pPr>
            <a:lvl9pPr marL="3528121" indent="0">
              <a:buNone/>
              <a:defRPr sz="192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534" y="2083117"/>
            <a:ext cx="2844728" cy="3859233"/>
          </a:xfrm>
        </p:spPr>
        <p:txBody>
          <a:bodyPr/>
          <a:lstStyle>
            <a:lvl1pPr marL="0" indent="0">
              <a:buNone/>
              <a:defRPr sz="1543"/>
            </a:lvl1pPr>
            <a:lvl2pPr marL="441015" indent="0">
              <a:buNone/>
              <a:defRPr sz="1350"/>
            </a:lvl2pPr>
            <a:lvl3pPr marL="882030" indent="0">
              <a:buNone/>
              <a:defRPr sz="1158"/>
            </a:lvl3pPr>
            <a:lvl4pPr marL="1323045" indent="0">
              <a:buNone/>
              <a:defRPr sz="965"/>
            </a:lvl4pPr>
            <a:lvl5pPr marL="1764060" indent="0">
              <a:buNone/>
              <a:defRPr sz="965"/>
            </a:lvl5pPr>
            <a:lvl6pPr marL="2205076" indent="0">
              <a:buNone/>
              <a:defRPr sz="965"/>
            </a:lvl6pPr>
            <a:lvl7pPr marL="2646091" indent="0">
              <a:buNone/>
              <a:defRPr sz="965"/>
            </a:lvl7pPr>
            <a:lvl8pPr marL="3087106" indent="0">
              <a:buNone/>
              <a:defRPr sz="965"/>
            </a:lvl8pPr>
            <a:lvl9pPr marL="3528121" indent="0">
              <a:buNone/>
              <a:defRPr sz="96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C74EC-20A9-46C8-B3E4-47930239505B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EB80-0BC6-4DC4-9DF4-D1EA3E3E5A99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46413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C74EC-20A9-46C8-B3E4-47930239505B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EB80-0BC6-4DC4-9DF4-D1EA3E3E5A99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535932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11920" y="369689"/>
            <a:ext cx="1901845" cy="58844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6386" y="369689"/>
            <a:ext cx="5595283" cy="588448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C74EC-20A9-46C8-B3E4-47930239505B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EB80-0BC6-4DC4-9DF4-D1EA3E3E5A99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641721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6386" y="369690"/>
            <a:ext cx="7607379" cy="1342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6386" y="1848445"/>
            <a:ext cx="7607379" cy="4405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6385" y="6435806"/>
            <a:ext cx="1984534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C74EC-20A9-46C8-B3E4-47930239505B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1675" y="6435806"/>
            <a:ext cx="2976801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29231" y="6435806"/>
            <a:ext cx="1984534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3EB80-0BC6-4DC4-9DF4-D1EA3E3E5A99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1083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82030" rtl="0" eaLnBrk="1" latinLnBrk="0" hangingPunct="1">
        <a:lnSpc>
          <a:spcPct val="90000"/>
        </a:lnSpc>
        <a:spcBef>
          <a:spcPct val="0"/>
        </a:spcBef>
        <a:buNone/>
        <a:defRPr sz="42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0508" indent="-220508" algn="l" defTabSz="882030" rtl="0" eaLnBrk="1" latinLnBrk="0" hangingPunct="1">
        <a:lnSpc>
          <a:spcPct val="90000"/>
        </a:lnSpc>
        <a:spcBef>
          <a:spcPts val="965"/>
        </a:spcBef>
        <a:buFont typeface="Arial" panose="020B0604020202020204" pitchFamily="34" charset="0"/>
        <a:buChar char="•"/>
        <a:defRPr sz="2701" kern="1200">
          <a:solidFill>
            <a:schemeClr val="tx1"/>
          </a:solidFill>
          <a:latin typeface="+mn-lt"/>
          <a:ea typeface="+mn-ea"/>
          <a:cs typeface="+mn-cs"/>
        </a:defRPr>
      </a:lvl1pPr>
      <a:lvl2pPr marL="661523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2pPr>
      <a:lvl3pPr marL="1102538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929" kern="1200">
          <a:solidFill>
            <a:schemeClr val="tx1"/>
          </a:solidFill>
          <a:latin typeface="+mn-lt"/>
          <a:ea typeface="+mn-ea"/>
          <a:cs typeface="+mn-cs"/>
        </a:defRPr>
      </a:lvl3pPr>
      <a:lvl4pPr marL="1543553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984568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425583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866598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307613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748629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4101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2pPr>
      <a:lvl3pPr marL="88203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76406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20507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64609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08710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52812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CF21BE-4ADE-4659-BD5E-B97851470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162" y="336355"/>
            <a:ext cx="3697447" cy="13885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3D7788-4D4C-499E-8745-317C344599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0256" y="1238120"/>
            <a:ext cx="8986307" cy="1982898"/>
          </a:xfrm>
        </p:spPr>
        <p:txBody>
          <a:bodyPr>
            <a:noAutofit/>
          </a:bodyPr>
          <a:lstStyle/>
          <a:p>
            <a:r>
              <a:rPr lang="es-419" sz="2813" dirty="0">
                <a:latin typeface="Verdana" panose="020B0604030504040204" pitchFamily="34" charset="0"/>
                <a:ea typeface="Verdana" panose="020B0604030504040204" pitchFamily="34" charset="0"/>
              </a:rPr>
              <a:t>UTILIDAD DEL REGISTRO DE CÓDIGOS POSTALES PARA DETERMINAR POBLACIONES CON MAYOR EXPOSICIÓN DE ENFERMEDAD TUBERCULOSA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C348B3-31EA-4639-81E8-C61C551712FF}"/>
              </a:ext>
            </a:extLst>
          </p:cNvPr>
          <p:cNvSpPr/>
          <p:nvPr/>
        </p:nvSpPr>
        <p:spPr>
          <a:xfrm rot="10800000" flipV="1">
            <a:off x="63368" y="66960"/>
            <a:ext cx="8693419" cy="512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4"/>
              </a:spcAft>
            </a:pPr>
            <a:r>
              <a:rPr lang="x-none" sz="1306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 Ruiz Martínez, M Aparicio Vicente, J</a:t>
            </a:r>
            <a:r>
              <a:rPr lang="es-419" sz="1306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306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s-419" sz="1306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uardio</a:t>
            </a:r>
            <a:r>
              <a:rPr lang="x-none" sz="1306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Martínez, B Fernández Suárez, JA Ros Lucas, R</a:t>
            </a:r>
            <a:r>
              <a:rPr lang="es-419" sz="1306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306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Andújar Espinosa, C Peñalver Mellado, MD Sánchez Caro, J</a:t>
            </a:r>
            <a:r>
              <a:rPr lang="es-419" sz="1306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306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Andújar Blesa, MI Parra Parra, MC</a:t>
            </a:r>
            <a:r>
              <a:rPr lang="es-419" sz="1306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306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Soto Fernández, FJ Ruiz López</a:t>
            </a:r>
            <a:endParaRPr lang="en-GB" sz="1306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B1469A-62FE-48EA-BCFA-43E5986EE25B}"/>
              </a:ext>
            </a:extLst>
          </p:cNvPr>
          <p:cNvSpPr txBox="1"/>
          <p:nvPr/>
        </p:nvSpPr>
        <p:spPr>
          <a:xfrm>
            <a:off x="133672" y="3289008"/>
            <a:ext cx="8653481" cy="139135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419" sz="2411" u="sng" dirty="0">
                <a:latin typeface="Arial" panose="020B0604020202020204" pitchFamily="34" charset="0"/>
                <a:cs typeface="Arial" panose="020B0604020202020204" pitchFamily="34" charset="0"/>
              </a:rPr>
              <a:t>METODOLOGÍA:</a:t>
            </a:r>
          </a:p>
          <a:p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retrospectivo desde enero de 2013 hasta junio de 2018, como variables se utilizaron códigos postales, cultivos, y determinación resistencia a tratamiento antituberculoso.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CA0BEF-4634-4103-8DD5-7B79B7891875}"/>
              </a:ext>
            </a:extLst>
          </p:cNvPr>
          <p:cNvSpPr txBox="1"/>
          <p:nvPr/>
        </p:nvSpPr>
        <p:spPr>
          <a:xfrm>
            <a:off x="133679" y="4840374"/>
            <a:ext cx="8653481" cy="200973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419" sz="2411" u="sng" dirty="0">
                <a:latin typeface="Arial" panose="020B0604020202020204" pitchFamily="34" charset="0"/>
                <a:cs typeface="Arial" panose="020B0604020202020204" pitchFamily="34" charset="0"/>
              </a:rPr>
              <a:t>RESULTADOS:</a:t>
            </a:r>
          </a:p>
          <a:p>
            <a:pPr marL="344490" indent="-344490">
              <a:buFont typeface="Arial" panose="020B0604020202020204" pitchFamily="34" charset="0"/>
              <a:buChar char="•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175.</a:t>
            </a:r>
          </a:p>
          <a:p>
            <a:pPr marL="344490" indent="-344490">
              <a:buFont typeface="Arial" panose="020B0604020202020204" pitchFamily="34" charset="0"/>
              <a:buChar char="•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Se encontró una mayor población de TBC con CP 30820 perteneciendo al área de Alcantarilla con 16.6%, seguido del área de El Palmar 30120 con 8%, CP 30170 del área de Mula 5.1%y CP 30004 que pertenece a una área urbana del centro de Murcia 4.6%.</a:t>
            </a:r>
          </a:p>
        </p:txBody>
      </p:sp>
    </p:spTree>
    <p:extLst>
      <p:ext uri="{BB962C8B-B14F-4D97-AF65-F5344CB8AC3E}">
        <p14:creationId xmlns:p14="http://schemas.microsoft.com/office/powerpoint/2010/main" val="1435233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5C0D5A-9A05-48E4-8959-5973C853C588}"/>
              </a:ext>
            </a:extLst>
          </p:cNvPr>
          <p:cNvSpPr txBox="1"/>
          <p:nvPr/>
        </p:nvSpPr>
        <p:spPr>
          <a:xfrm>
            <a:off x="83336" y="114240"/>
            <a:ext cx="8653481" cy="108216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419" sz="2411" u="sng" dirty="0">
                <a:latin typeface="Arial" panose="020B0604020202020204" pitchFamily="34" charset="0"/>
                <a:cs typeface="Arial" panose="020B0604020202020204" pitchFamily="34" charset="0"/>
              </a:rPr>
              <a:t>RESULTADOS:</a:t>
            </a:r>
          </a:p>
          <a:p>
            <a:pPr marL="344490" indent="-344490">
              <a:buFont typeface="Arial" panose="020B0604020202020204" pitchFamily="34" charset="0"/>
              <a:buChar char="•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El resto de áreas se distribuyen de manera homogénea con casos aislados representando un 1.1% por cada zona.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5FD26A-FA62-46F0-A030-9F39196F373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12569" y="1621353"/>
          <a:ext cx="8134271" cy="223417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00613">
                  <a:extLst>
                    <a:ext uri="{9D8B030D-6E8A-4147-A177-3AD203B41FA5}">
                      <a16:colId xmlns:a16="http://schemas.microsoft.com/office/drawing/2014/main" val="2750203994"/>
                    </a:ext>
                  </a:extLst>
                </a:gridCol>
                <a:gridCol w="2504012">
                  <a:extLst>
                    <a:ext uri="{9D8B030D-6E8A-4147-A177-3AD203B41FA5}">
                      <a16:colId xmlns:a16="http://schemas.microsoft.com/office/drawing/2014/main" val="2235303250"/>
                    </a:ext>
                  </a:extLst>
                </a:gridCol>
                <a:gridCol w="3129646">
                  <a:extLst>
                    <a:ext uri="{9D8B030D-6E8A-4147-A177-3AD203B41FA5}">
                      <a16:colId xmlns:a16="http://schemas.microsoft.com/office/drawing/2014/main" val="3015462112"/>
                    </a:ext>
                  </a:extLst>
                </a:gridCol>
              </a:tblGrid>
              <a:tr h="33466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Resistencia al </a:t>
                      </a:r>
                      <a:r>
                        <a:rPr lang="en-GB" sz="2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Tratamiento</a:t>
                      </a:r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2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Antituberculoso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72879"/>
                  </a:ext>
                </a:extLst>
              </a:tr>
              <a:tr h="31817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Cultivo</a:t>
                      </a:r>
                      <a:endParaRPr lang="en-GB" sz="2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Frecuencia</a:t>
                      </a:r>
                      <a:endParaRPr lang="en-GB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</a:t>
                      </a:r>
                      <a:endParaRPr lang="en-GB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666668"/>
                  </a:ext>
                </a:extLst>
              </a:tr>
              <a:tr h="318179"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Negativo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26.3%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/>
                </a:tc>
                <a:extLst>
                  <a:ext uri="{0D108BD9-81ED-4DB2-BD59-A6C34878D82A}">
                    <a16:rowId xmlns:a16="http://schemas.microsoft.com/office/drawing/2014/main" val="2629588120"/>
                  </a:ext>
                </a:extLst>
              </a:tr>
              <a:tr h="318179"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Sensible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70.9%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/>
                </a:tc>
                <a:extLst>
                  <a:ext uri="{0D108BD9-81ED-4DB2-BD59-A6C34878D82A}">
                    <a16:rowId xmlns:a16="http://schemas.microsoft.com/office/drawing/2014/main" val="1961317055"/>
                  </a:ext>
                </a:extLst>
              </a:tr>
              <a:tr h="626789"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Resistencia </a:t>
                      </a:r>
                      <a:r>
                        <a:rPr lang="en-GB" sz="2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Isoniacida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2.9%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/>
                </a:tc>
                <a:extLst>
                  <a:ext uri="{0D108BD9-81ED-4DB2-BD59-A6C34878D82A}">
                    <a16:rowId xmlns:a16="http://schemas.microsoft.com/office/drawing/2014/main" val="1375868343"/>
                  </a:ext>
                </a:extLst>
              </a:tr>
              <a:tr h="318179"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69" marR="9569" marT="9569" marB="0"/>
                </a:tc>
                <a:extLst>
                  <a:ext uri="{0D108BD9-81ED-4DB2-BD59-A6C34878D82A}">
                    <a16:rowId xmlns:a16="http://schemas.microsoft.com/office/drawing/2014/main" val="211204398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D279DE2-9C93-451A-85BA-05EFD541398A}"/>
              </a:ext>
            </a:extLst>
          </p:cNvPr>
          <p:cNvSpPr txBox="1"/>
          <p:nvPr/>
        </p:nvSpPr>
        <p:spPr>
          <a:xfrm>
            <a:off x="83336" y="4264248"/>
            <a:ext cx="8653481" cy="238076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419" sz="2411" u="sng" dirty="0">
                <a:latin typeface="Arial" panose="020B0604020202020204" pitchFamily="34" charset="0"/>
                <a:cs typeface="Arial" panose="020B0604020202020204" pitchFamily="34" charset="0"/>
              </a:rPr>
              <a:t>CONCLUSIONES:</a:t>
            </a:r>
          </a:p>
          <a:p>
            <a:endParaRPr lang="es-419" sz="241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490" indent="-344490">
              <a:buFont typeface="Arial" panose="020B0604020202020204" pitchFamily="34" charset="0"/>
              <a:buChar char="•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Por medio de CP podemos determinar zonas con mayor exposición a Tuberculosis y así de esta forma poder enfocar intervenciones preventivas mas directas y mejorar estudios de contacto. </a:t>
            </a:r>
          </a:p>
          <a:p>
            <a:pPr marL="344490" indent="-344490">
              <a:buFont typeface="Arial" panose="020B0604020202020204" pitchFamily="34" charset="0"/>
              <a:buChar char="•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La presencia de resistencia al tratamiento antibiótico se encuentra  por debajo del 5%, siendo sensible las cepas al tratamiento.</a:t>
            </a:r>
          </a:p>
        </p:txBody>
      </p:sp>
    </p:spTree>
    <p:extLst>
      <p:ext uri="{BB962C8B-B14F-4D97-AF65-F5344CB8AC3E}">
        <p14:creationId xmlns:p14="http://schemas.microsoft.com/office/powerpoint/2010/main" val="3197385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247</Words>
  <Application>Microsoft Office PowerPoint</Application>
  <PresentationFormat>Custom</PresentationFormat>
  <Paragraphs>29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Verdana</vt:lpstr>
      <vt:lpstr>Office Theme</vt:lpstr>
      <vt:lpstr>UTILIDAD DEL REGISTRO DE CÓDIGOS POSTALES PARA DETERMINAR POBLACIONES CON MAYOR EXPOSICIÓN DE ENFERMEDAD TUBERCULOSA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UTILIDAD DEL REGISTRO DE CÓDIGOS POSTALES PARA DETERMINAR POBLACIONES CON MAYOR EXPOSICIÓN DE ENFERMEDAD TUBERCULOSA</dc:title>
  <dc:creator>sheyla ruiz</dc:creator>
  <cp:lastModifiedBy>sheyla ruiz</cp:lastModifiedBy>
  <cp:revision>2</cp:revision>
  <dcterms:created xsi:type="dcterms:W3CDTF">2019-03-07T20:55:01Z</dcterms:created>
  <dcterms:modified xsi:type="dcterms:W3CDTF">2019-03-07T21:00:53Z</dcterms:modified>
</cp:coreProperties>
</file>