
<file path=[Content_Types].xml><?xml version="1.0" encoding="utf-8"?>
<Types xmlns="http://schemas.openxmlformats.org/package/2006/content-types">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5143500" type="screen16x9"/>
  <p:notesSz cx="7559675" cy="10691813"/>
  <p:defaultTextStyle>
    <a:defPPr>
      <a:defRPr lang="es-ES_tradnl"/>
    </a:defPPr>
    <a:lvl1pPr marL="0" algn="l" defTabSz="176936" rtl="0" eaLnBrk="1" latinLnBrk="0" hangingPunct="1">
      <a:defRPr sz="300" kern="1200">
        <a:solidFill>
          <a:schemeClr val="tx1"/>
        </a:solidFill>
        <a:latin typeface="+mn-lt"/>
        <a:ea typeface="+mn-ea"/>
        <a:cs typeface="+mn-cs"/>
      </a:defRPr>
    </a:lvl1pPr>
    <a:lvl2pPr marL="88468" algn="l" defTabSz="176936" rtl="0" eaLnBrk="1" latinLnBrk="0" hangingPunct="1">
      <a:defRPr sz="300" kern="1200">
        <a:solidFill>
          <a:schemeClr val="tx1"/>
        </a:solidFill>
        <a:latin typeface="+mn-lt"/>
        <a:ea typeface="+mn-ea"/>
        <a:cs typeface="+mn-cs"/>
      </a:defRPr>
    </a:lvl2pPr>
    <a:lvl3pPr marL="176936" algn="l" defTabSz="176936" rtl="0" eaLnBrk="1" latinLnBrk="0" hangingPunct="1">
      <a:defRPr sz="300" kern="1200">
        <a:solidFill>
          <a:schemeClr val="tx1"/>
        </a:solidFill>
        <a:latin typeface="+mn-lt"/>
        <a:ea typeface="+mn-ea"/>
        <a:cs typeface="+mn-cs"/>
      </a:defRPr>
    </a:lvl3pPr>
    <a:lvl4pPr marL="265405" algn="l" defTabSz="176936" rtl="0" eaLnBrk="1" latinLnBrk="0" hangingPunct="1">
      <a:defRPr sz="300" kern="1200">
        <a:solidFill>
          <a:schemeClr val="tx1"/>
        </a:solidFill>
        <a:latin typeface="+mn-lt"/>
        <a:ea typeface="+mn-ea"/>
        <a:cs typeface="+mn-cs"/>
      </a:defRPr>
    </a:lvl4pPr>
    <a:lvl5pPr marL="353873" algn="l" defTabSz="176936" rtl="0" eaLnBrk="1" latinLnBrk="0" hangingPunct="1">
      <a:defRPr sz="300" kern="1200">
        <a:solidFill>
          <a:schemeClr val="tx1"/>
        </a:solidFill>
        <a:latin typeface="+mn-lt"/>
        <a:ea typeface="+mn-ea"/>
        <a:cs typeface="+mn-cs"/>
      </a:defRPr>
    </a:lvl5pPr>
    <a:lvl6pPr marL="442341" algn="l" defTabSz="176936" rtl="0" eaLnBrk="1" latinLnBrk="0" hangingPunct="1">
      <a:defRPr sz="300" kern="1200">
        <a:solidFill>
          <a:schemeClr val="tx1"/>
        </a:solidFill>
        <a:latin typeface="+mn-lt"/>
        <a:ea typeface="+mn-ea"/>
        <a:cs typeface="+mn-cs"/>
      </a:defRPr>
    </a:lvl6pPr>
    <a:lvl7pPr marL="530809" algn="l" defTabSz="176936" rtl="0" eaLnBrk="1" latinLnBrk="0" hangingPunct="1">
      <a:defRPr sz="300" kern="1200">
        <a:solidFill>
          <a:schemeClr val="tx1"/>
        </a:solidFill>
        <a:latin typeface="+mn-lt"/>
        <a:ea typeface="+mn-ea"/>
        <a:cs typeface="+mn-cs"/>
      </a:defRPr>
    </a:lvl7pPr>
    <a:lvl8pPr marL="619277" algn="l" defTabSz="176936" rtl="0" eaLnBrk="1" latinLnBrk="0" hangingPunct="1">
      <a:defRPr sz="300" kern="1200">
        <a:solidFill>
          <a:schemeClr val="tx1"/>
        </a:solidFill>
        <a:latin typeface="+mn-lt"/>
        <a:ea typeface="+mn-ea"/>
        <a:cs typeface="+mn-cs"/>
      </a:defRPr>
    </a:lvl8pPr>
    <a:lvl9pPr marL="707746" algn="l" defTabSz="176936" rtl="0" eaLnBrk="1" latinLnBrk="0" hangingPunct="1">
      <a:defRPr sz="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D1FF"/>
    <a:srgbClr val="E4CEE6"/>
    <a:srgbClr val="F2B8F9"/>
    <a:srgbClr val="EBEAEB"/>
    <a:srgbClr val="BD40C5"/>
    <a:srgbClr val="D9F9FF"/>
    <a:srgbClr val="D8D7D9"/>
    <a:srgbClr val="FF3748"/>
    <a:srgbClr val="F9EFB9"/>
    <a:srgbClr val="EC5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2362" autoAdjust="0"/>
    <p:restoredTop sz="93695"/>
  </p:normalViewPr>
  <p:slideViewPr>
    <p:cSldViewPr snapToGrid="0" snapToObjects="1">
      <p:cViewPr varScale="1">
        <p:scale>
          <a:sx n="96" d="100"/>
          <a:sy n="96" d="100"/>
        </p:scale>
        <p:origin x="1062" y="6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5" name="PlaceHolder 2"/>
          <p:cNvSpPr>
            <a:spLocks noGrp="1"/>
          </p:cNvSpPr>
          <p:nvPr>
            <p:ph type="subTitle"/>
          </p:nvPr>
        </p:nvSpPr>
        <p:spPr>
          <a:xfrm>
            <a:off x="457143" y="1203558"/>
            <a:ext cx="8229486" cy="2983178"/>
          </a:xfrm>
          <a:prstGeom prst="rect">
            <a:avLst/>
          </a:prstGeom>
        </p:spPr>
        <p:txBody>
          <a:bodyPr lIns="0" tIns="0" rIns="0" bIns="0" anchor="ctr"/>
          <a:lstStyle/>
          <a:p>
            <a:pPr algn="ctr"/>
            <a:endParaRPr lang="es-ES" sz="600" b="0" strike="noStrike" spc="0">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7" name="PlaceHolder 2"/>
          <p:cNvSpPr>
            <a:spLocks noGrp="1"/>
          </p:cNvSpPr>
          <p:nvPr>
            <p:ph type="body"/>
          </p:nvPr>
        </p:nvSpPr>
        <p:spPr>
          <a:xfrm>
            <a:off x="457143" y="1203558"/>
            <a:ext cx="8229486" cy="2983178"/>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9" name="PlaceHolder 2"/>
          <p:cNvSpPr>
            <a:spLocks noGrp="1"/>
          </p:cNvSpPr>
          <p:nvPr>
            <p:ph type="body"/>
          </p:nvPr>
        </p:nvSpPr>
        <p:spPr>
          <a:xfrm>
            <a:off x="457143" y="1203558"/>
            <a:ext cx="4015886" cy="2983178"/>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10" name="PlaceHolder 3"/>
          <p:cNvSpPr>
            <a:spLocks noGrp="1"/>
          </p:cNvSpPr>
          <p:nvPr>
            <p:ph type="body"/>
          </p:nvPr>
        </p:nvSpPr>
        <p:spPr>
          <a:xfrm>
            <a:off x="4673943" y="1203558"/>
            <a:ext cx="4015886" cy="2983178"/>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685943" y="1597777"/>
            <a:ext cx="7772114" cy="5110638"/>
          </a:xfrm>
          <a:prstGeom prst="rect">
            <a:avLst/>
          </a:prstGeom>
        </p:spPr>
        <p:txBody>
          <a:bodyPr lIns="0" tIns="0" rIns="0" bIns="0" anchor="ctr"/>
          <a:lstStyle/>
          <a:p>
            <a:pPr algn="ctr"/>
            <a:endParaRPr lang="es-ES" sz="600" b="0" strike="noStrike" spc="0">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14" name="PlaceHolder 2"/>
          <p:cNvSpPr>
            <a:spLocks noGrp="1"/>
          </p:cNvSpPr>
          <p:nvPr>
            <p:ph type="body"/>
          </p:nvPr>
        </p:nvSpPr>
        <p:spPr>
          <a:xfrm>
            <a:off x="4571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15" name="PlaceHolder 3"/>
          <p:cNvSpPr>
            <a:spLocks noGrp="1"/>
          </p:cNvSpPr>
          <p:nvPr>
            <p:ph type="body"/>
          </p:nvPr>
        </p:nvSpPr>
        <p:spPr>
          <a:xfrm>
            <a:off x="4673943" y="1203558"/>
            <a:ext cx="4015886" cy="2983178"/>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16" name="PlaceHolder 4"/>
          <p:cNvSpPr>
            <a:spLocks noGrp="1"/>
          </p:cNvSpPr>
          <p:nvPr>
            <p:ph type="body"/>
          </p:nvPr>
        </p:nvSpPr>
        <p:spPr>
          <a:xfrm>
            <a:off x="457143" y="276174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18" name="PlaceHolder 2"/>
          <p:cNvSpPr>
            <a:spLocks noGrp="1"/>
          </p:cNvSpPr>
          <p:nvPr>
            <p:ph type="body"/>
          </p:nvPr>
        </p:nvSpPr>
        <p:spPr>
          <a:xfrm>
            <a:off x="457143" y="1203558"/>
            <a:ext cx="4015886" cy="2983178"/>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19" name="PlaceHolder 3"/>
          <p:cNvSpPr>
            <a:spLocks noGrp="1"/>
          </p:cNvSpPr>
          <p:nvPr>
            <p:ph type="body"/>
          </p:nvPr>
        </p:nvSpPr>
        <p:spPr>
          <a:xfrm>
            <a:off x="46739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20" name="PlaceHolder 4"/>
          <p:cNvSpPr>
            <a:spLocks noGrp="1"/>
          </p:cNvSpPr>
          <p:nvPr>
            <p:ph type="body"/>
          </p:nvPr>
        </p:nvSpPr>
        <p:spPr>
          <a:xfrm>
            <a:off x="4673943" y="276174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22" name="PlaceHolder 2"/>
          <p:cNvSpPr>
            <a:spLocks noGrp="1"/>
          </p:cNvSpPr>
          <p:nvPr>
            <p:ph type="body"/>
          </p:nvPr>
        </p:nvSpPr>
        <p:spPr>
          <a:xfrm>
            <a:off x="4571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23" name="PlaceHolder 3"/>
          <p:cNvSpPr>
            <a:spLocks noGrp="1"/>
          </p:cNvSpPr>
          <p:nvPr>
            <p:ph type="body"/>
          </p:nvPr>
        </p:nvSpPr>
        <p:spPr>
          <a:xfrm>
            <a:off x="46739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24" name="PlaceHolder 4"/>
          <p:cNvSpPr>
            <a:spLocks noGrp="1"/>
          </p:cNvSpPr>
          <p:nvPr>
            <p:ph type="body"/>
          </p:nvPr>
        </p:nvSpPr>
        <p:spPr>
          <a:xfrm>
            <a:off x="457143" y="2761749"/>
            <a:ext cx="82294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26" name="PlaceHolder 2"/>
          <p:cNvSpPr>
            <a:spLocks noGrp="1"/>
          </p:cNvSpPr>
          <p:nvPr>
            <p:ph type="body"/>
          </p:nvPr>
        </p:nvSpPr>
        <p:spPr>
          <a:xfrm>
            <a:off x="457143" y="1203559"/>
            <a:ext cx="82294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27" name="PlaceHolder 3"/>
          <p:cNvSpPr>
            <a:spLocks noGrp="1"/>
          </p:cNvSpPr>
          <p:nvPr>
            <p:ph type="body"/>
          </p:nvPr>
        </p:nvSpPr>
        <p:spPr>
          <a:xfrm>
            <a:off x="457143" y="2761749"/>
            <a:ext cx="82294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29" name="PlaceHolder 2"/>
          <p:cNvSpPr>
            <a:spLocks noGrp="1"/>
          </p:cNvSpPr>
          <p:nvPr>
            <p:ph type="body"/>
          </p:nvPr>
        </p:nvSpPr>
        <p:spPr>
          <a:xfrm>
            <a:off x="4571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0" name="PlaceHolder 3"/>
          <p:cNvSpPr>
            <a:spLocks noGrp="1"/>
          </p:cNvSpPr>
          <p:nvPr>
            <p:ph type="body"/>
          </p:nvPr>
        </p:nvSpPr>
        <p:spPr>
          <a:xfrm>
            <a:off x="4673943" y="120355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1" name="PlaceHolder 4"/>
          <p:cNvSpPr>
            <a:spLocks noGrp="1"/>
          </p:cNvSpPr>
          <p:nvPr>
            <p:ph type="body"/>
          </p:nvPr>
        </p:nvSpPr>
        <p:spPr>
          <a:xfrm>
            <a:off x="457143" y="276174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2" name="PlaceHolder 5"/>
          <p:cNvSpPr>
            <a:spLocks noGrp="1"/>
          </p:cNvSpPr>
          <p:nvPr>
            <p:ph type="body"/>
          </p:nvPr>
        </p:nvSpPr>
        <p:spPr>
          <a:xfrm>
            <a:off x="4673943" y="2761749"/>
            <a:ext cx="4015886"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685943" y="1597777"/>
            <a:ext cx="7772114" cy="1102494"/>
          </a:xfrm>
          <a:prstGeom prst="rect">
            <a:avLst/>
          </a:prstGeom>
        </p:spPr>
        <p:txBody>
          <a:bodyPr lIns="0" tIns="0" rIns="0" bIns="0" anchor="ctr"/>
          <a:lstStyle/>
          <a:p>
            <a:endParaRPr lang="en-US" sz="4200" b="0" strike="noStrike" spc="0">
              <a:solidFill>
                <a:srgbClr val="000000"/>
              </a:solidFill>
              <a:latin typeface="Times New Roman"/>
            </a:endParaRPr>
          </a:p>
        </p:txBody>
      </p:sp>
      <p:sp>
        <p:nvSpPr>
          <p:cNvPr id="34" name="PlaceHolder 2"/>
          <p:cNvSpPr>
            <a:spLocks noGrp="1"/>
          </p:cNvSpPr>
          <p:nvPr>
            <p:ph type="body"/>
          </p:nvPr>
        </p:nvSpPr>
        <p:spPr>
          <a:xfrm>
            <a:off x="457144" y="120355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5" name="PlaceHolder 3"/>
          <p:cNvSpPr>
            <a:spLocks noGrp="1"/>
          </p:cNvSpPr>
          <p:nvPr>
            <p:ph type="body"/>
          </p:nvPr>
        </p:nvSpPr>
        <p:spPr>
          <a:xfrm>
            <a:off x="3239544" y="120355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6" name="PlaceHolder 4"/>
          <p:cNvSpPr>
            <a:spLocks noGrp="1"/>
          </p:cNvSpPr>
          <p:nvPr>
            <p:ph type="body"/>
          </p:nvPr>
        </p:nvSpPr>
        <p:spPr>
          <a:xfrm>
            <a:off x="6022058" y="120355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7" name="PlaceHolder 5"/>
          <p:cNvSpPr>
            <a:spLocks noGrp="1"/>
          </p:cNvSpPr>
          <p:nvPr>
            <p:ph type="body"/>
          </p:nvPr>
        </p:nvSpPr>
        <p:spPr>
          <a:xfrm>
            <a:off x="457144" y="276174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8" name="PlaceHolder 6"/>
          <p:cNvSpPr>
            <a:spLocks noGrp="1"/>
          </p:cNvSpPr>
          <p:nvPr>
            <p:ph type="body"/>
          </p:nvPr>
        </p:nvSpPr>
        <p:spPr>
          <a:xfrm>
            <a:off x="3239544" y="276174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
        <p:nvSpPr>
          <p:cNvPr id="39" name="PlaceHolder 7"/>
          <p:cNvSpPr>
            <a:spLocks noGrp="1"/>
          </p:cNvSpPr>
          <p:nvPr>
            <p:ph type="body"/>
          </p:nvPr>
        </p:nvSpPr>
        <p:spPr>
          <a:xfrm>
            <a:off x="6022058" y="2761749"/>
            <a:ext cx="2649829" cy="1422971"/>
          </a:xfrm>
          <a:prstGeom prst="rect">
            <a:avLst/>
          </a:prstGeom>
        </p:spPr>
        <p:txBody>
          <a:bodyPr lIns="0" tIns="0" rIns="0" bIns="0">
            <a:normAutofit/>
          </a:bodyPr>
          <a:lstStyle/>
          <a:p>
            <a:endParaRPr lang="en-US" sz="5500" b="0" strike="noStrike" spc="0">
              <a:solidFill>
                <a:srgbClr val="000000"/>
              </a:solidFill>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AEB"/>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685943" y="1597777"/>
            <a:ext cx="7772114" cy="1102494"/>
          </a:xfrm>
          <a:prstGeom prst="rect">
            <a:avLst/>
          </a:prstGeom>
        </p:spPr>
        <p:txBody>
          <a:bodyPr lIns="158477" tIns="79273" rIns="158477" bIns="79273" anchor="ctr"/>
          <a:lstStyle/>
          <a:p>
            <a:pPr algn="ctr">
              <a:lnSpc>
                <a:spcPct val="100000"/>
              </a:lnSpc>
            </a:pPr>
            <a:r>
              <a:rPr lang="en-US" sz="7700" b="0" strike="noStrike" spc="0">
                <a:solidFill>
                  <a:srgbClr val="000000"/>
                </a:solidFill>
                <a:latin typeface="Times New Roman"/>
              </a:rPr>
              <a:t>Haga clic para modificar el estilo de título del patrón</a:t>
            </a:r>
          </a:p>
        </p:txBody>
      </p:sp>
      <p:sp>
        <p:nvSpPr>
          <p:cNvPr id="5" name="PlaceHolder 2"/>
          <p:cNvSpPr>
            <a:spLocks noGrp="1"/>
          </p:cNvSpPr>
          <p:nvPr>
            <p:ph type="dt"/>
          </p:nvPr>
        </p:nvSpPr>
        <p:spPr>
          <a:xfrm>
            <a:off x="683886" y="4686052"/>
            <a:ext cx="1904914" cy="342904"/>
          </a:xfrm>
          <a:prstGeom prst="rect">
            <a:avLst/>
          </a:prstGeom>
        </p:spPr>
        <p:txBody>
          <a:bodyPr lIns="158477" tIns="79273" rIns="158477" bIns="79273"/>
          <a:lstStyle/>
          <a:p>
            <a:endParaRPr lang="es-ES" sz="500" b="0" strike="noStrike" spc="0">
              <a:latin typeface="Times New Roman"/>
            </a:endParaRPr>
          </a:p>
        </p:txBody>
      </p:sp>
      <p:sp>
        <p:nvSpPr>
          <p:cNvPr id="2" name="PlaceHolder 3"/>
          <p:cNvSpPr>
            <a:spLocks noGrp="1"/>
          </p:cNvSpPr>
          <p:nvPr>
            <p:ph type="ftr"/>
          </p:nvPr>
        </p:nvSpPr>
        <p:spPr>
          <a:xfrm>
            <a:off x="3128687" y="4686052"/>
            <a:ext cx="2889143" cy="342904"/>
          </a:xfrm>
          <a:prstGeom prst="rect">
            <a:avLst/>
          </a:prstGeom>
        </p:spPr>
        <p:txBody>
          <a:bodyPr lIns="158477" tIns="79273" rIns="158477" bIns="79273"/>
          <a:lstStyle/>
          <a:p>
            <a:endParaRPr lang="es-ES" sz="500" b="0" strike="noStrike" spc="0">
              <a:latin typeface="Times New Roman"/>
            </a:endParaRPr>
          </a:p>
        </p:txBody>
      </p:sp>
      <p:sp>
        <p:nvSpPr>
          <p:cNvPr id="3" name="PlaceHolder 4"/>
          <p:cNvSpPr>
            <a:spLocks noGrp="1"/>
          </p:cNvSpPr>
          <p:nvPr>
            <p:ph type="sldNum"/>
          </p:nvPr>
        </p:nvSpPr>
        <p:spPr>
          <a:xfrm>
            <a:off x="6557600" y="4686052"/>
            <a:ext cx="1904914" cy="342904"/>
          </a:xfrm>
          <a:prstGeom prst="rect">
            <a:avLst/>
          </a:prstGeom>
        </p:spPr>
        <p:txBody>
          <a:bodyPr lIns="158477" tIns="79273" rIns="158477" bIns="79273"/>
          <a:lstStyle/>
          <a:p>
            <a:pPr algn="r">
              <a:lnSpc>
                <a:spcPct val="100000"/>
              </a:lnSpc>
            </a:pPr>
            <a:fld id="{25C62757-F1CD-4DC0-B22C-B0E158A1A79B}" type="slidenum">
              <a:rPr lang="es-ES" sz="2400" b="0" strike="noStrike" spc="0">
                <a:solidFill>
                  <a:srgbClr val="000000"/>
                </a:solidFill>
                <a:latin typeface="Times New Roman"/>
              </a:rPr>
              <a:t>‹Nº›</a:t>
            </a:fld>
            <a:endParaRPr lang="es-ES" sz="2400" b="0" strike="noStrike" spc="0">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76936" rtl="0" eaLnBrk="1" latinLnBrk="0" hangingPunct="1">
        <a:lnSpc>
          <a:spcPct val="90000"/>
        </a:lnSpc>
        <a:spcBef>
          <a:spcPct val="0"/>
        </a:spcBef>
        <a:buNone/>
        <a:defRPr sz="900" kern="1200">
          <a:solidFill>
            <a:schemeClr val="tx1"/>
          </a:solidFill>
          <a:latin typeface="+mj-lt"/>
          <a:ea typeface="+mj-ea"/>
          <a:cs typeface="+mj-cs"/>
        </a:defRPr>
      </a:lvl1pPr>
    </p:titleStyle>
    <p:bodyStyle>
      <a:lvl1pPr marL="44234" indent="-44234" algn="l" defTabSz="176936" rtl="0" eaLnBrk="1" latinLnBrk="0" hangingPunct="1">
        <a:lnSpc>
          <a:spcPct val="90000"/>
        </a:lnSpc>
        <a:spcBef>
          <a:spcPts val="194"/>
        </a:spcBef>
        <a:buFont typeface="Arial"/>
        <a:buChar char="•"/>
        <a:defRPr sz="500" kern="1200">
          <a:solidFill>
            <a:schemeClr val="tx1"/>
          </a:solidFill>
          <a:latin typeface="+mn-lt"/>
          <a:ea typeface="+mn-ea"/>
          <a:cs typeface="+mn-cs"/>
        </a:defRPr>
      </a:lvl1pPr>
      <a:lvl2pPr marL="132702" indent="-44234" algn="l" defTabSz="176936" rtl="0" eaLnBrk="1" latinLnBrk="0" hangingPunct="1">
        <a:lnSpc>
          <a:spcPct val="90000"/>
        </a:lnSpc>
        <a:spcBef>
          <a:spcPts val="97"/>
        </a:spcBef>
        <a:buFont typeface="Arial"/>
        <a:buChar char="•"/>
        <a:defRPr sz="500" kern="1200">
          <a:solidFill>
            <a:schemeClr val="tx1"/>
          </a:solidFill>
          <a:latin typeface="+mn-lt"/>
          <a:ea typeface="+mn-ea"/>
          <a:cs typeface="+mn-cs"/>
        </a:defRPr>
      </a:lvl2pPr>
      <a:lvl3pPr marL="221171" indent="-44234" algn="l" defTabSz="176936" rtl="0" eaLnBrk="1" latinLnBrk="0" hangingPunct="1">
        <a:lnSpc>
          <a:spcPct val="90000"/>
        </a:lnSpc>
        <a:spcBef>
          <a:spcPts val="97"/>
        </a:spcBef>
        <a:buFont typeface="Arial"/>
        <a:buChar char="•"/>
        <a:defRPr sz="400" kern="1200">
          <a:solidFill>
            <a:schemeClr val="tx1"/>
          </a:solidFill>
          <a:latin typeface="+mn-lt"/>
          <a:ea typeface="+mn-ea"/>
          <a:cs typeface="+mn-cs"/>
        </a:defRPr>
      </a:lvl3pPr>
      <a:lvl4pPr marL="309639"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4pPr>
      <a:lvl5pPr marL="398107"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5pPr>
      <a:lvl6pPr marL="486575"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6pPr>
      <a:lvl7pPr marL="575043"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7pPr>
      <a:lvl8pPr marL="663512"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8pPr>
      <a:lvl9pPr marL="751980" indent="-44234" algn="l" defTabSz="176936" rtl="0" eaLnBrk="1" latinLnBrk="0" hangingPunct="1">
        <a:lnSpc>
          <a:spcPct val="90000"/>
        </a:lnSpc>
        <a:spcBef>
          <a:spcPts val="97"/>
        </a:spcBef>
        <a:buFont typeface="Arial"/>
        <a:buChar char="•"/>
        <a:defRPr sz="300" kern="1200">
          <a:solidFill>
            <a:schemeClr val="tx1"/>
          </a:solidFill>
          <a:latin typeface="+mn-lt"/>
          <a:ea typeface="+mn-ea"/>
          <a:cs typeface="+mn-cs"/>
        </a:defRPr>
      </a:lvl9pPr>
    </p:bodyStyle>
    <p:otherStyle>
      <a:defPPr>
        <a:defRPr lang="es-ES_tradnl"/>
      </a:defPPr>
      <a:lvl1pPr marL="0" algn="l" defTabSz="176936" rtl="0" eaLnBrk="1" latinLnBrk="0" hangingPunct="1">
        <a:defRPr sz="300" kern="1200">
          <a:solidFill>
            <a:schemeClr val="tx1"/>
          </a:solidFill>
          <a:latin typeface="+mn-lt"/>
          <a:ea typeface="+mn-ea"/>
          <a:cs typeface="+mn-cs"/>
        </a:defRPr>
      </a:lvl1pPr>
      <a:lvl2pPr marL="88468" algn="l" defTabSz="176936" rtl="0" eaLnBrk="1" latinLnBrk="0" hangingPunct="1">
        <a:defRPr sz="300" kern="1200">
          <a:solidFill>
            <a:schemeClr val="tx1"/>
          </a:solidFill>
          <a:latin typeface="+mn-lt"/>
          <a:ea typeface="+mn-ea"/>
          <a:cs typeface="+mn-cs"/>
        </a:defRPr>
      </a:lvl2pPr>
      <a:lvl3pPr marL="176936" algn="l" defTabSz="176936" rtl="0" eaLnBrk="1" latinLnBrk="0" hangingPunct="1">
        <a:defRPr sz="300" kern="1200">
          <a:solidFill>
            <a:schemeClr val="tx1"/>
          </a:solidFill>
          <a:latin typeface="+mn-lt"/>
          <a:ea typeface="+mn-ea"/>
          <a:cs typeface="+mn-cs"/>
        </a:defRPr>
      </a:lvl3pPr>
      <a:lvl4pPr marL="265405" algn="l" defTabSz="176936" rtl="0" eaLnBrk="1" latinLnBrk="0" hangingPunct="1">
        <a:defRPr sz="300" kern="1200">
          <a:solidFill>
            <a:schemeClr val="tx1"/>
          </a:solidFill>
          <a:latin typeface="+mn-lt"/>
          <a:ea typeface="+mn-ea"/>
          <a:cs typeface="+mn-cs"/>
        </a:defRPr>
      </a:lvl4pPr>
      <a:lvl5pPr marL="353873" algn="l" defTabSz="176936" rtl="0" eaLnBrk="1" latinLnBrk="0" hangingPunct="1">
        <a:defRPr sz="300" kern="1200">
          <a:solidFill>
            <a:schemeClr val="tx1"/>
          </a:solidFill>
          <a:latin typeface="+mn-lt"/>
          <a:ea typeface="+mn-ea"/>
          <a:cs typeface="+mn-cs"/>
        </a:defRPr>
      </a:lvl5pPr>
      <a:lvl6pPr marL="442341" algn="l" defTabSz="176936" rtl="0" eaLnBrk="1" latinLnBrk="0" hangingPunct="1">
        <a:defRPr sz="300" kern="1200">
          <a:solidFill>
            <a:schemeClr val="tx1"/>
          </a:solidFill>
          <a:latin typeface="+mn-lt"/>
          <a:ea typeface="+mn-ea"/>
          <a:cs typeface="+mn-cs"/>
        </a:defRPr>
      </a:lvl6pPr>
      <a:lvl7pPr marL="530809" algn="l" defTabSz="176936" rtl="0" eaLnBrk="1" latinLnBrk="0" hangingPunct="1">
        <a:defRPr sz="300" kern="1200">
          <a:solidFill>
            <a:schemeClr val="tx1"/>
          </a:solidFill>
          <a:latin typeface="+mn-lt"/>
          <a:ea typeface="+mn-ea"/>
          <a:cs typeface="+mn-cs"/>
        </a:defRPr>
      </a:lvl7pPr>
      <a:lvl8pPr marL="619277" algn="l" defTabSz="176936" rtl="0" eaLnBrk="1" latinLnBrk="0" hangingPunct="1">
        <a:defRPr sz="300" kern="1200">
          <a:solidFill>
            <a:schemeClr val="tx1"/>
          </a:solidFill>
          <a:latin typeface="+mn-lt"/>
          <a:ea typeface="+mn-ea"/>
          <a:cs typeface="+mn-cs"/>
        </a:defRPr>
      </a:lvl8pPr>
      <a:lvl9pPr marL="707746" algn="l" defTabSz="176936" rtl="0" eaLnBrk="1" latinLnBrk="0" hangingPunct="1">
        <a:defRPr sz="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CustomShape 1"/>
          <p:cNvSpPr/>
          <p:nvPr/>
        </p:nvSpPr>
        <p:spPr>
          <a:xfrm>
            <a:off x="261024" y="709060"/>
            <a:ext cx="1510286" cy="148388"/>
          </a:xfrm>
          <a:prstGeom prst="rect">
            <a:avLst/>
          </a:prstGeom>
          <a:noFill/>
          <a:ln w="9360">
            <a:noFill/>
          </a:ln>
        </p:spPr>
        <p:style>
          <a:lnRef idx="0">
            <a:scrgbClr r="0" g="0" b="0"/>
          </a:lnRef>
          <a:fillRef idx="0">
            <a:scrgbClr r="0" g="0" b="0"/>
          </a:fillRef>
          <a:effectRef idx="0">
            <a:scrgbClr r="0" g="0" b="0"/>
          </a:effectRef>
          <a:fontRef idx="minor"/>
        </p:style>
        <p:txBody>
          <a:bodyPr lIns="77810" tIns="38870" rIns="77810" bIns="38870" anchor="ctr"/>
          <a:lstStyle/>
          <a:p>
            <a:pPr>
              <a:lnSpc>
                <a:spcPct val="100000"/>
              </a:lnSpc>
            </a:pPr>
            <a:r>
              <a:rPr lang="es-ES" sz="1200" b="1" dirty="0">
                <a:solidFill>
                  <a:srgbClr val="BD40C5"/>
                </a:solidFill>
                <a:latin typeface="Calibri"/>
              </a:rPr>
              <a:t>INTRODUCCIÓN</a:t>
            </a:r>
            <a:endParaRPr lang="es-ES" sz="1200" dirty="0">
              <a:solidFill>
                <a:srgbClr val="BD40C5"/>
              </a:solidFill>
              <a:latin typeface="Arial"/>
            </a:endParaRPr>
          </a:p>
        </p:txBody>
      </p:sp>
      <p:sp>
        <p:nvSpPr>
          <p:cNvPr id="41" name="CustomShape 2"/>
          <p:cNvSpPr/>
          <p:nvPr/>
        </p:nvSpPr>
        <p:spPr>
          <a:xfrm>
            <a:off x="263276" y="1012771"/>
            <a:ext cx="3314185" cy="149128"/>
          </a:xfrm>
          <a:prstGeom prst="rect">
            <a:avLst/>
          </a:prstGeom>
          <a:noFill/>
          <a:ln w="9360">
            <a:noFill/>
          </a:ln>
        </p:spPr>
        <p:style>
          <a:lnRef idx="0">
            <a:scrgbClr r="0" g="0" b="0"/>
          </a:lnRef>
          <a:fillRef idx="0">
            <a:scrgbClr r="0" g="0" b="0"/>
          </a:fillRef>
          <a:effectRef idx="0">
            <a:scrgbClr r="0" g="0" b="0"/>
          </a:effectRef>
          <a:fontRef idx="minor"/>
        </p:style>
        <p:txBody>
          <a:bodyPr lIns="77810" tIns="38870" rIns="77810" bIns="38870" anchor="ctr"/>
          <a:lstStyle/>
          <a:p>
            <a:pPr>
              <a:lnSpc>
                <a:spcPct val="100000"/>
              </a:lnSpc>
            </a:pPr>
            <a:r>
              <a:rPr lang="es-ES" sz="1200" b="1" dirty="0">
                <a:solidFill>
                  <a:srgbClr val="BD40C5"/>
                </a:solidFill>
                <a:latin typeface="Calibri"/>
              </a:rPr>
              <a:t>MATERIAL Y MÉTODOS</a:t>
            </a:r>
            <a:endParaRPr lang="es-ES" sz="1200" dirty="0">
              <a:solidFill>
                <a:srgbClr val="BD40C5"/>
              </a:solidFill>
              <a:latin typeface="Arial"/>
            </a:endParaRPr>
          </a:p>
        </p:txBody>
      </p:sp>
      <p:sp>
        <p:nvSpPr>
          <p:cNvPr id="42" name="CustomShape 3"/>
          <p:cNvSpPr/>
          <p:nvPr/>
        </p:nvSpPr>
        <p:spPr>
          <a:xfrm>
            <a:off x="267697" y="1516949"/>
            <a:ext cx="1646400" cy="148388"/>
          </a:xfrm>
          <a:prstGeom prst="rect">
            <a:avLst/>
          </a:prstGeom>
          <a:noFill/>
          <a:ln w="9360">
            <a:noFill/>
          </a:ln>
        </p:spPr>
        <p:style>
          <a:lnRef idx="0">
            <a:scrgbClr r="0" g="0" b="0"/>
          </a:lnRef>
          <a:fillRef idx="0">
            <a:scrgbClr r="0" g="0" b="0"/>
          </a:fillRef>
          <a:effectRef idx="0">
            <a:scrgbClr r="0" g="0" b="0"/>
          </a:effectRef>
          <a:fontRef idx="minor"/>
        </p:style>
        <p:txBody>
          <a:bodyPr lIns="77810" tIns="38870" rIns="77810" bIns="38870" anchor="ctr"/>
          <a:lstStyle/>
          <a:p>
            <a:pPr>
              <a:lnSpc>
                <a:spcPct val="100000"/>
              </a:lnSpc>
            </a:pPr>
            <a:r>
              <a:rPr lang="es-ES" sz="1200" b="1" dirty="0">
                <a:solidFill>
                  <a:srgbClr val="BD40C5"/>
                </a:solidFill>
                <a:latin typeface="Calibri"/>
              </a:rPr>
              <a:t>RESULTADOS</a:t>
            </a:r>
            <a:endParaRPr lang="es-ES" sz="1200" dirty="0">
              <a:solidFill>
                <a:srgbClr val="BD40C5"/>
              </a:solidFill>
              <a:latin typeface="Arial"/>
            </a:endParaRPr>
          </a:p>
        </p:txBody>
      </p:sp>
      <p:sp>
        <p:nvSpPr>
          <p:cNvPr id="43" name="CustomShape 4"/>
          <p:cNvSpPr/>
          <p:nvPr/>
        </p:nvSpPr>
        <p:spPr>
          <a:xfrm>
            <a:off x="254514" y="4594691"/>
            <a:ext cx="1916914" cy="130419"/>
          </a:xfrm>
          <a:prstGeom prst="rect">
            <a:avLst/>
          </a:prstGeom>
          <a:noFill/>
          <a:ln w="9360">
            <a:noFill/>
          </a:ln>
        </p:spPr>
        <p:style>
          <a:lnRef idx="0">
            <a:scrgbClr r="0" g="0" b="0"/>
          </a:lnRef>
          <a:fillRef idx="0">
            <a:scrgbClr r="0" g="0" b="0"/>
          </a:fillRef>
          <a:effectRef idx="0">
            <a:scrgbClr r="0" g="0" b="0"/>
          </a:effectRef>
          <a:fontRef idx="minor"/>
        </p:style>
        <p:txBody>
          <a:bodyPr lIns="77810" tIns="38870" rIns="77810" bIns="38870" anchor="ctr"/>
          <a:lstStyle/>
          <a:p>
            <a:pPr>
              <a:lnSpc>
                <a:spcPct val="100000"/>
              </a:lnSpc>
            </a:pPr>
            <a:r>
              <a:rPr lang="es-ES" sz="1200" b="1" dirty="0">
                <a:solidFill>
                  <a:srgbClr val="BD40C5"/>
                </a:solidFill>
                <a:latin typeface="Calibri"/>
              </a:rPr>
              <a:t>CONCLUSIONES</a:t>
            </a:r>
            <a:endParaRPr lang="es-ES" sz="1200" dirty="0">
              <a:solidFill>
                <a:srgbClr val="BD40C5"/>
              </a:solidFill>
              <a:latin typeface="Arial"/>
            </a:endParaRPr>
          </a:p>
        </p:txBody>
      </p:sp>
      <p:pic>
        <p:nvPicPr>
          <p:cNvPr id="47" name="Picture 310"/>
          <p:cNvPicPr/>
          <p:nvPr/>
        </p:nvPicPr>
        <p:blipFill>
          <a:blip r:embed="rId2"/>
          <a:stretch/>
        </p:blipFill>
        <p:spPr>
          <a:xfrm>
            <a:off x="3712687" y="3313819"/>
            <a:ext cx="1717943" cy="35512"/>
          </a:xfrm>
          <a:prstGeom prst="rect">
            <a:avLst/>
          </a:prstGeom>
          <a:ln w="9360">
            <a:noFill/>
          </a:ln>
        </p:spPr>
      </p:pic>
      <p:sp>
        <p:nvSpPr>
          <p:cNvPr id="48" name="CustomShape 8"/>
          <p:cNvSpPr/>
          <p:nvPr/>
        </p:nvSpPr>
        <p:spPr>
          <a:xfrm>
            <a:off x="210567" y="4773073"/>
            <a:ext cx="5372914" cy="349433"/>
          </a:xfrm>
          <a:prstGeom prst="roundRect">
            <a:avLst>
              <a:gd name="adj" fmla="val 16667"/>
            </a:avLst>
          </a:prstGeom>
          <a:solidFill>
            <a:srgbClr val="00B0F0"/>
          </a:solidFill>
          <a:ln w="9360">
            <a:noFill/>
          </a:ln>
        </p:spPr>
        <p:style>
          <a:lnRef idx="0">
            <a:scrgbClr r="0" g="0" b="0"/>
          </a:lnRef>
          <a:fillRef idx="0">
            <a:scrgbClr r="0" g="0" b="0"/>
          </a:fillRef>
          <a:effectRef idx="0">
            <a:scrgbClr r="0" g="0" b="0"/>
          </a:effectRef>
          <a:fontRef idx="minor"/>
        </p:style>
        <p:txBody>
          <a:bodyPr lIns="17694" tIns="8847" rIns="17694" bIns="8847" anchor="ctr"/>
          <a:lstStyle/>
          <a:p>
            <a:pPr>
              <a:buFont typeface="Arial" charset="0"/>
              <a:buNone/>
            </a:pPr>
            <a:r>
              <a:rPr lang="es-ES_tradnl" altLang="x-none" sz="700" dirty="0">
                <a:latin typeface="Arial" charset="0"/>
              </a:rPr>
              <a:t>1.- El abandono del hábito tabáquico en familiares de pacientes con reciente diagnóstico de neoplasia pulmonar fue bajo.</a:t>
            </a:r>
          </a:p>
          <a:p>
            <a:pPr>
              <a:buFont typeface="Arial" charset="0"/>
              <a:buNone/>
            </a:pPr>
            <a:r>
              <a:rPr lang="es-ES_tradnl" altLang="x-none" sz="700" dirty="0">
                <a:latin typeface="Arial" charset="0"/>
              </a:rPr>
              <a:t>2.- Es más frecuente el abandono en hijos. </a:t>
            </a:r>
          </a:p>
          <a:p>
            <a:pPr>
              <a:buFont typeface="Arial" charset="0"/>
              <a:buNone/>
            </a:pPr>
            <a:r>
              <a:rPr lang="es-ES_tradnl" altLang="x-none" sz="700" dirty="0">
                <a:latin typeface="Arial" charset="0"/>
              </a:rPr>
              <a:t>3.- La única variable asociada de forma independiente al abandono fue la motivación alta</a:t>
            </a:r>
            <a:r>
              <a:rPr lang="es-ES_tradnl" altLang="x-none" sz="800" dirty="0">
                <a:latin typeface="Arial" charset="0"/>
              </a:rPr>
              <a:t>.</a:t>
            </a:r>
          </a:p>
        </p:txBody>
      </p:sp>
      <p:sp>
        <p:nvSpPr>
          <p:cNvPr id="51" name="TextShape 9"/>
          <p:cNvSpPr txBox="1"/>
          <p:nvPr/>
        </p:nvSpPr>
        <p:spPr>
          <a:xfrm>
            <a:off x="357497" y="510716"/>
            <a:ext cx="8601200" cy="216348"/>
          </a:xfrm>
          <a:prstGeom prst="rect">
            <a:avLst/>
          </a:prstGeom>
          <a:noFill/>
          <a:ln>
            <a:noFill/>
          </a:ln>
        </p:spPr>
        <p:txBody>
          <a:bodyPr lIns="17415" tIns="8708" rIns="17415" bIns="8708"/>
          <a:lstStyle/>
          <a:p>
            <a:r>
              <a:rPr lang="es-ES_tradnl" sz="600" dirty="0"/>
              <a:t> J. Santos Morano(1), S. Rodríguez Hernández (2), M. Romero Correa (3), M  García Fraile(4) </a:t>
            </a:r>
          </a:p>
          <a:p>
            <a:r>
              <a:rPr lang="es-ES_tradnl" sz="600" dirty="0"/>
              <a:t>(1)Neumología, (3) Medicina Interna, (4)Medicina de Familia. Hospital de </a:t>
            </a:r>
            <a:r>
              <a:rPr lang="es-ES_tradnl" sz="600" dirty="0" err="1"/>
              <a:t>Riotinto</a:t>
            </a:r>
            <a:r>
              <a:rPr lang="es-ES_tradnl" sz="600" dirty="0"/>
              <a:t>. Minas de </a:t>
            </a:r>
            <a:r>
              <a:rPr lang="es-ES_tradnl" sz="600" dirty="0" err="1"/>
              <a:t>Riotinto</a:t>
            </a:r>
            <a:r>
              <a:rPr lang="es-ES_tradnl" sz="600" dirty="0"/>
              <a:t> (Huelva). (2) UGC Urgencias y </a:t>
            </a:r>
            <a:r>
              <a:rPr lang="es-ES_tradnl" sz="600" dirty="0" err="1"/>
              <a:t>C.Críticos</a:t>
            </a:r>
            <a:r>
              <a:rPr lang="es-ES_tradnl" sz="600" dirty="0"/>
              <a:t>. Hospital Nuestra Señora de </a:t>
            </a:r>
            <a:r>
              <a:rPr lang="es-ES_tradnl" sz="600" dirty="0" err="1"/>
              <a:t>Valme</a:t>
            </a:r>
            <a:r>
              <a:rPr lang="es-ES_tradnl" sz="600" dirty="0"/>
              <a:t>. Sevilla (Sevilla).</a:t>
            </a:r>
            <a:endParaRPr lang="es-ES" sz="600" dirty="0">
              <a:latin typeface="FreeSerif"/>
              <a:ea typeface="FreeSerif"/>
            </a:endParaRPr>
          </a:p>
        </p:txBody>
      </p:sp>
      <p:sp>
        <p:nvSpPr>
          <p:cNvPr id="52" name="CustomShape 10"/>
          <p:cNvSpPr/>
          <p:nvPr/>
        </p:nvSpPr>
        <p:spPr>
          <a:xfrm>
            <a:off x="310994" y="1180799"/>
            <a:ext cx="6038642" cy="298136"/>
          </a:xfrm>
          <a:prstGeom prst="roundRect">
            <a:avLst>
              <a:gd name="adj" fmla="val 16667"/>
            </a:avLst>
          </a:prstGeom>
          <a:solidFill>
            <a:srgbClr val="A9D1FF"/>
          </a:solidFill>
          <a:ln w="9360">
            <a:noFill/>
          </a:ln>
        </p:spPr>
        <p:style>
          <a:lnRef idx="0">
            <a:scrgbClr r="0" g="0" b="0"/>
          </a:lnRef>
          <a:fillRef idx="0">
            <a:scrgbClr r="0" g="0" b="0"/>
          </a:fillRef>
          <a:effectRef idx="0">
            <a:scrgbClr r="0" g="0" b="0"/>
          </a:effectRef>
          <a:fontRef idx="minor"/>
        </p:style>
        <p:txBody>
          <a:bodyPr lIns="17694" tIns="8847" rIns="17694" bIns="8847" anchor="ctr"/>
          <a:lstStyle/>
          <a:p>
            <a:pPr marL="88468" indent="-88468">
              <a:spcBef>
                <a:spcPct val="0"/>
              </a:spcBef>
              <a:buFont typeface="Arial" charset="0"/>
              <a:buChar char="•"/>
            </a:pPr>
            <a:r>
              <a:rPr lang="es-ES_tradnl" altLang="x-none" sz="600" dirty="0">
                <a:latin typeface="Arial" charset="0"/>
              </a:rPr>
              <a:t>Estudio observacional descriptivo en el que se incluyeron 43 familiares de pacientes diagnosticados en el Hospital de </a:t>
            </a:r>
            <a:r>
              <a:rPr lang="es-ES_tradnl" altLang="x-none" sz="600" dirty="0" err="1">
                <a:latin typeface="Arial" charset="0"/>
              </a:rPr>
              <a:t>Riotinto</a:t>
            </a:r>
            <a:r>
              <a:rPr lang="es-ES_tradnl" altLang="x-none" sz="600" dirty="0">
                <a:latin typeface="Arial" charset="0"/>
              </a:rPr>
              <a:t> (Huelva) desde Junio 2017 hasta Abril 2019. </a:t>
            </a:r>
          </a:p>
          <a:p>
            <a:pPr marL="88468" indent="-88468">
              <a:spcBef>
                <a:spcPct val="0"/>
              </a:spcBef>
              <a:buFont typeface="Arial" charset="0"/>
              <a:buChar char="•"/>
            </a:pPr>
            <a:r>
              <a:rPr lang="es-ES_tradnl" altLang="x-none" sz="600" dirty="0">
                <a:latin typeface="Arial" charset="0"/>
              </a:rPr>
              <a:t>Tras el diagnóstico de cáncer se citaba a los participantes en la consulta de Neumología donde se realizaba una intervención mínima.</a:t>
            </a:r>
          </a:p>
          <a:p>
            <a:pPr marL="88468" indent="-88468">
              <a:spcBef>
                <a:spcPct val="0"/>
              </a:spcBef>
              <a:buFont typeface="Arial" charset="0"/>
              <a:buChar char="•"/>
            </a:pPr>
            <a:r>
              <a:rPr lang="es-ES_tradnl" altLang="x-none" sz="600" dirty="0">
                <a:latin typeface="Arial" charset="0"/>
              </a:rPr>
              <a:t>Al mes se contactaba telefónicamente con el paciente valorando si se había producido el abandono.</a:t>
            </a:r>
          </a:p>
        </p:txBody>
      </p:sp>
      <p:sp>
        <p:nvSpPr>
          <p:cNvPr id="57" name="CustomShape 15"/>
          <p:cNvSpPr/>
          <p:nvPr/>
        </p:nvSpPr>
        <p:spPr>
          <a:xfrm>
            <a:off x="331012" y="857448"/>
            <a:ext cx="8372723" cy="155323"/>
          </a:xfrm>
          <a:prstGeom prst="roundRect">
            <a:avLst>
              <a:gd name="adj" fmla="val 16667"/>
            </a:avLst>
          </a:prstGeom>
          <a:solidFill>
            <a:srgbClr val="A9D1FF"/>
          </a:solidFill>
          <a:ln w="9360">
            <a:noFill/>
          </a:ln>
        </p:spPr>
        <p:style>
          <a:lnRef idx="0">
            <a:scrgbClr r="0" g="0" b="0"/>
          </a:lnRef>
          <a:fillRef idx="0">
            <a:scrgbClr r="0" g="0" b="0"/>
          </a:fillRef>
          <a:effectRef idx="0">
            <a:scrgbClr r="0" g="0" b="0"/>
          </a:effectRef>
          <a:fontRef idx="minor"/>
        </p:style>
        <p:txBody>
          <a:bodyPr lIns="17694" tIns="8847" rIns="17694" bIns="8847" anchor="ctr"/>
          <a:lstStyle/>
          <a:p>
            <a:pPr>
              <a:spcBef>
                <a:spcPct val="0"/>
              </a:spcBef>
              <a:buFontTx/>
              <a:buNone/>
            </a:pPr>
            <a:r>
              <a:rPr lang="es-ES_tradnl" altLang="x-none" sz="600" dirty="0">
                <a:latin typeface="Arial" charset="0"/>
              </a:rPr>
              <a:t>El tabaco es el responsable de la mayoría de los canceres de pulmón. Los familiares de las personas que han padecido cáncer de pulmón tienen un riesgo mayor de padecerlo. El objetivo de nuestro trabajo fue analizar cómo influye el impacto del diagnóstico de un cáncer de pulmón en un familiar directo fumador, junto con una intervención mínima por un neumólogo en el abandono del tabaco. </a:t>
            </a:r>
          </a:p>
        </p:txBody>
      </p:sp>
      <p:sp>
        <p:nvSpPr>
          <p:cNvPr id="60" name="CustomShape 18"/>
          <p:cNvSpPr/>
          <p:nvPr/>
        </p:nvSpPr>
        <p:spPr>
          <a:xfrm>
            <a:off x="292509" y="121168"/>
            <a:ext cx="7631416" cy="389134"/>
          </a:xfrm>
          <a:prstGeom prst="roundRect">
            <a:avLst>
              <a:gd name="adj" fmla="val 16667"/>
            </a:avLst>
          </a:prstGeom>
          <a:solidFill>
            <a:srgbClr val="00B0F0"/>
          </a:solidFill>
          <a:ln w="9360">
            <a:noFill/>
          </a:ln>
        </p:spPr>
        <p:style>
          <a:lnRef idx="0">
            <a:scrgbClr r="0" g="0" b="0"/>
          </a:lnRef>
          <a:fillRef idx="0">
            <a:scrgbClr r="0" g="0" b="0"/>
          </a:fillRef>
          <a:effectRef idx="0">
            <a:scrgbClr r="0" g="0" b="0"/>
          </a:effectRef>
          <a:fontRef idx="minor"/>
        </p:style>
        <p:txBody>
          <a:bodyPr wrap="none" lIns="17694" tIns="8847" rIns="17694" bIns="8847" anchor="ctr"/>
          <a:lstStyle/>
          <a:p>
            <a:pPr algn="ctr">
              <a:lnSpc>
                <a:spcPct val="100000"/>
              </a:lnSpc>
            </a:pPr>
            <a:endParaRPr lang="es-ES" sz="900" dirty="0">
              <a:latin typeface="Arial"/>
            </a:endParaRPr>
          </a:p>
        </p:txBody>
      </p:sp>
      <p:sp>
        <p:nvSpPr>
          <p:cNvPr id="3" name="CuadroTexto 2"/>
          <p:cNvSpPr txBox="1"/>
          <p:nvPr/>
        </p:nvSpPr>
        <p:spPr>
          <a:xfrm>
            <a:off x="342388" y="121168"/>
            <a:ext cx="7581537" cy="387199"/>
          </a:xfrm>
          <a:prstGeom prst="rect">
            <a:avLst/>
          </a:prstGeom>
          <a:noFill/>
        </p:spPr>
        <p:txBody>
          <a:bodyPr wrap="square" lIns="17694" tIns="8847" rIns="17694" bIns="8847" rtlCol="0">
            <a:spAutoFit/>
          </a:bodyPr>
          <a:lstStyle/>
          <a:p>
            <a:r>
              <a:rPr lang="es-ES_tradnl" altLang="x-none" sz="1200" b="1" dirty="0">
                <a:latin typeface="Arial" charset="0"/>
                <a:ea typeface="ＭＳ Ｐゴシック" charset="-128"/>
                <a:cs typeface="ＭＳ Ｐゴシック" charset="-128"/>
              </a:rPr>
              <a:t>ESTUDIO DE INTERVENCIÓN PARA EL ABANDONO DEL HÁBITO TABÁQUICO ENTRE FAMILIARES DE PACIENTES DIAGNOSTICADOS DE NEOPLASIA PULMONAR.</a:t>
            </a:r>
            <a:endParaRPr lang="es-ES_tradnl" sz="1200" dirty="0"/>
          </a:p>
        </p:txBody>
      </p:sp>
      <p:graphicFrame>
        <p:nvGraphicFramePr>
          <p:cNvPr id="21" name="Marcador de contenido 3">
            <a:extLst>
              <a:ext uri="{FF2B5EF4-FFF2-40B4-BE49-F238E27FC236}">
                <a16:creationId xmlns:a16="http://schemas.microsoft.com/office/drawing/2014/main" id="{12A3ED61-C41E-4B87-BC8E-E3AB5D0DA14D}"/>
              </a:ext>
            </a:extLst>
          </p:cNvPr>
          <p:cNvGraphicFramePr>
            <a:graphicFrameLocks/>
          </p:cNvGraphicFramePr>
          <p:nvPr>
            <p:extLst>
              <p:ext uri="{D42A27DB-BD31-4B8C-83A1-F6EECF244321}">
                <p14:modId xmlns:p14="http://schemas.microsoft.com/office/powerpoint/2010/main" val="3697534960"/>
              </p:ext>
            </p:extLst>
          </p:nvPr>
        </p:nvGraphicFramePr>
        <p:xfrm>
          <a:off x="2463801" y="1541458"/>
          <a:ext cx="5586067" cy="1499696"/>
        </p:xfrm>
        <a:graphic>
          <a:graphicData uri="http://schemas.openxmlformats.org/drawingml/2006/table">
            <a:tbl>
              <a:tblPr firstRow="1" bandRow="1">
                <a:tableStyleId>{5C22544A-7EE6-4342-B048-85BDC9FD1C3A}</a:tableStyleId>
              </a:tblPr>
              <a:tblGrid>
                <a:gridCol w="1118848">
                  <a:extLst>
                    <a:ext uri="{9D8B030D-6E8A-4147-A177-3AD203B41FA5}">
                      <a16:colId xmlns:a16="http://schemas.microsoft.com/office/drawing/2014/main" val="3202693764"/>
                    </a:ext>
                  </a:extLst>
                </a:gridCol>
                <a:gridCol w="1765866">
                  <a:extLst>
                    <a:ext uri="{9D8B030D-6E8A-4147-A177-3AD203B41FA5}">
                      <a16:colId xmlns:a16="http://schemas.microsoft.com/office/drawing/2014/main" val="158318557"/>
                    </a:ext>
                  </a:extLst>
                </a:gridCol>
                <a:gridCol w="1443296">
                  <a:extLst>
                    <a:ext uri="{9D8B030D-6E8A-4147-A177-3AD203B41FA5}">
                      <a16:colId xmlns:a16="http://schemas.microsoft.com/office/drawing/2014/main" val="1891214707"/>
                    </a:ext>
                  </a:extLst>
                </a:gridCol>
                <a:gridCol w="1258057">
                  <a:extLst>
                    <a:ext uri="{9D8B030D-6E8A-4147-A177-3AD203B41FA5}">
                      <a16:colId xmlns:a16="http://schemas.microsoft.com/office/drawing/2014/main" val="1425969367"/>
                    </a:ext>
                  </a:extLst>
                </a:gridCol>
              </a:tblGrid>
              <a:tr h="94214">
                <a:tc>
                  <a:txBody>
                    <a:bodyPr/>
                    <a:lstStyle/>
                    <a:p>
                      <a:r>
                        <a:rPr lang="es-ES" sz="500" baseline="0" dirty="0"/>
                        <a:t>Variables</a:t>
                      </a:r>
                    </a:p>
                  </a:txBody>
                  <a:tcPr marL="29029" marR="29029" marT="5226" marB="5226">
                    <a:solidFill>
                      <a:schemeClr val="accent6">
                        <a:lumMod val="75000"/>
                      </a:schemeClr>
                    </a:solidFill>
                  </a:tcPr>
                </a:tc>
                <a:tc>
                  <a:txBody>
                    <a:bodyPr/>
                    <a:lstStyle/>
                    <a:p>
                      <a:pPr algn="ctr"/>
                      <a:r>
                        <a:rPr lang="es-ES" sz="500" baseline="0" dirty="0"/>
                        <a:t>Hijos (n=23)</a:t>
                      </a:r>
                    </a:p>
                  </a:txBody>
                  <a:tcPr marL="29029" marR="29029" marT="5226" marB="5226">
                    <a:solidFill>
                      <a:schemeClr val="accent6">
                        <a:lumMod val="75000"/>
                      </a:schemeClr>
                    </a:solidFill>
                  </a:tcPr>
                </a:tc>
                <a:tc>
                  <a:txBody>
                    <a:bodyPr/>
                    <a:lstStyle/>
                    <a:p>
                      <a:pPr algn="ctr"/>
                      <a:r>
                        <a:rPr lang="es-ES" sz="500" baseline="0" dirty="0"/>
                        <a:t>Hermanos (n=20)</a:t>
                      </a:r>
                    </a:p>
                  </a:txBody>
                  <a:tcPr marL="29029" marR="29029" marT="5226" marB="5226">
                    <a:solidFill>
                      <a:schemeClr val="accent6">
                        <a:lumMod val="75000"/>
                      </a:schemeClr>
                    </a:solidFill>
                  </a:tcPr>
                </a:tc>
                <a:tc>
                  <a:txBody>
                    <a:bodyPr/>
                    <a:lstStyle/>
                    <a:p>
                      <a:pPr algn="ctr"/>
                      <a:r>
                        <a:rPr lang="es-ES" sz="500" baseline="0" dirty="0"/>
                        <a:t>p</a:t>
                      </a:r>
                    </a:p>
                  </a:txBody>
                  <a:tcPr marL="29029" marR="29029" marT="5226" marB="5226">
                    <a:solidFill>
                      <a:schemeClr val="accent6">
                        <a:lumMod val="75000"/>
                      </a:schemeClr>
                    </a:solidFill>
                  </a:tcPr>
                </a:tc>
                <a:extLst>
                  <a:ext uri="{0D108BD9-81ED-4DB2-BD59-A6C34878D82A}">
                    <a16:rowId xmlns:a16="http://schemas.microsoft.com/office/drawing/2014/main" val="4062397459"/>
                  </a:ext>
                </a:extLst>
              </a:tr>
              <a:tr h="69681">
                <a:tc>
                  <a:txBody>
                    <a:bodyPr/>
                    <a:lstStyle/>
                    <a:p>
                      <a:r>
                        <a:rPr lang="es-ES" sz="500" baseline="0" dirty="0">
                          <a:solidFill>
                            <a:schemeClr val="bg1"/>
                          </a:solidFill>
                        </a:rPr>
                        <a:t>Varones</a:t>
                      </a:r>
                    </a:p>
                  </a:txBody>
                  <a:tcPr marL="29029" marR="29029" marT="5226" marB="5226">
                    <a:solidFill>
                      <a:schemeClr val="accent6">
                        <a:lumMod val="75000"/>
                      </a:schemeClr>
                    </a:solidFill>
                  </a:tcPr>
                </a:tc>
                <a:tc>
                  <a:txBody>
                    <a:bodyPr/>
                    <a:lstStyle/>
                    <a:p>
                      <a:pPr algn="ctr"/>
                      <a:r>
                        <a:rPr lang="es-ES" sz="500" baseline="0" dirty="0"/>
                        <a:t>15 (65%)</a:t>
                      </a:r>
                    </a:p>
                  </a:txBody>
                  <a:tcPr marL="29029" marR="29029" marT="5226" marB="5226">
                    <a:solidFill>
                      <a:srgbClr val="EBEAE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500" baseline="0" dirty="0"/>
                        <a:t>12 (60%)</a:t>
                      </a:r>
                    </a:p>
                  </a:txBody>
                  <a:tcPr marL="29029" marR="29029" marT="5226" marB="5226">
                    <a:solidFill>
                      <a:srgbClr val="EBEAEB"/>
                    </a:solidFill>
                  </a:tcPr>
                </a:tc>
                <a:tc>
                  <a:txBody>
                    <a:bodyPr/>
                    <a:lstStyle/>
                    <a:p>
                      <a:pPr algn="ctr"/>
                      <a:r>
                        <a:rPr lang="es-ES" sz="500" baseline="0" dirty="0"/>
                        <a:t>0,724</a:t>
                      </a:r>
                    </a:p>
                  </a:txBody>
                  <a:tcPr marL="29029" marR="29029" marT="5226" marB="5226">
                    <a:solidFill>
                      <a:srgbClr val="EBEAEB"/>
                    </a:solidFill>
                  </a:tcPr>
                </a:tc>
                <a:extLst>
                  <a:ext uri="{0D108BD9-81ED-4DB2-BD59-A6C34878D82A}">
                    <a16:rowId xmlns:a16="http://schemas.microsoft.com/office/drawing/2014/main" val="4155031512"/>
                  </a:ext>
                </a:extLst>
              </a:tr>
              <a:tr h="54064">
                <a:tc>
                  <a:txBody>
                    <a:bodyPr/>
                    <a:lstStyle/>
                    <a:p>
                      <a:r>
                        <a:rPr lang="es-ES" sz="500" b="1" baseline="0" dirty="0">
                          <a:solidFill>
                            <a:schemeClr val="bg1"/>
                          </a:solidFill>
                        </a:rPr>
                        <a:t>Edad (años)</a:t>
                      </a:r>
                    </a:p>
                  </a:txBody>
                  <a:tcPr marL="29029" marR="29029" marT="5226" marB="5226">
                    <a:solidFill>
                      <a:schemeClr val="accent6">
                        <a:lumMod val="75000"/>
                      </a:schemeClr>
                    </a:solidFill>
                  </a:tcPr>
                </a:tc>
                <a:tc>
                  <a:txBody>
                    <a:bodyPr/>
                    <a:lstStyle/>
                    <a:p>
                      <a:pPr algn="ctr"/>
                      <a:r>
                        <a:rPr lang="es-ES" sz="500" b="1" baseline="0" dirty="0"/>
                        <a:t>34 (29-39)</a:t>
                      </a:r>
                    </a:p>
                  </a:txBody>
                  <a:tcPr marL="29029" marR="29029" marT="5226" marB="5226">
                    <a:solidFill>
                      <a:srgbClr val="EBEAEB"/>
                    </a:solidFill>
                  </a:tcPr>
                </a:tc>
                <a:tc>
                  <a:txBody>
                    <a:bodyPr/>
                    <a:lstStyle/>
                    <a:p>
                      <a:pPr algn="ctr"/>
                      <a:r>
                        <a:rPr lang="es-ES" sz="500" b="1" baseline="0" dirty="0">
                          <a:solidFill>
                            <a:srgbClr val="FF0000"/>
                          </a:solidFill>
                        </a:rPr>
                        <a:t>52 </a:t>
                      </a:r>
                      <a:r>
                        <a:rPr lang="es-ES" sz="500" b="1" baseline="0" dirty="0"/>
                        <a:t>(50-57)</a:t>
                      </a:r>
                    </a:p>
                  </a:txBody>
                  <a:tcPr marL="29029" marR="29029" marT="5226" marB="5226">
                    <a:solidFill>
                      <a:srgbClr val="EBEAEB"/>
                    </a:solidFill>
                  </a:tcPr>
                </a:tc>
                <a:tc>
                  <a:txBody>
                    <a:bodyPr/>
                    <a:lstStyle/>
                    <a:p>
                      <a:pPr algn="ctr"/>
                      <a:r>
                        <a:rPr lang="es-ES" sz="500" b="1" baseline="0" dirty="0"/>
                        <a:t>&lt;0,001</a:t>
                      </a:r>
                    </a:p>
                  </a:txBody>
                  <a:tcPr marL="29029" marR="29029" marT="5226" marB="5226">
                    <a:solidFill>
                      <a:srgbClr val="EBEAEB"/>
                    </a:solidFill>
                  </a:tcPr>
                </a:tc>
                <a:extLst>
                  <a:ext uri="{0D108BD9-81ED-4DB2-BD59-A6C34878D82A}">
                    <a16:rowId xmlns:a16="http://schemas.microsoft.com/office/drawing/2014/main" val="2765128939"/>
                  </a:ext>
                </a:extLst>
              </a:tr>
              <a:tr h="53315">
                <a:tc>
                  <a:txBody>
                    <a:bodyPr/>
                    <a:lstStyle/>
                    <a:p>
                      <a:r>
                        <a:rPr lang="es-ES" sz="500" b="1" baseline="0" dirty="0">
                          <a:solidFill>
                            <a:schemeClr val="bg1"/>
                          </a:solidFill>
                        </a:rPr>
                        <a:t>Paquetes año</a:t>
                      </a:r>
                    </a:p>
                  </a:txBody>
                  <a:tcPr marL="29029" marR="29029" marT="5226" marB="5226">
                    <a:solidFill>
                      <a:schemeClr val="accent6">
                        <a:lumMod val="75000"/>
                      </a:schemeClr>
                    </a:solidFill>
                  </a:tcPr>
                </a:tc>
                <a:tc>
                  <a:txBody>
                    <a:bodyPr/>
                    <a:lstStyle/>
                    <a:p>
                      <a:pPr algn="ctr"/>
                      <a:r>
                        <a:rPr lang="es-ES" sz="500" b="1" baseline="0" dirty="0"/>
                        <a:t>10 (7-16) </a:t>
                      </a:r>
                      <a:r>
                        <a:rPr lang="es-ES" sz="500" b="1" baseline="0" dirty="0" err="1"/>
                        <a:t>paq</a:t>
                      </a:r>
                      <a:r>
                        <a:rPr lang="es-ES" sz="500" b="1" baseline="0" dirty="0"/>
                        <a:t>/año</a:t>
                      </a:r>
                    </a:p>
                  </a:txBody>
                  <a:tcPr marL="29029" marR="29029" marT="5226" marB="5226">
                    <a:solidFill>
                      <a:srgbClr val="EBEAEB"/>
                    </a:solidFill>
                  </a:tcPr>
                </a:tc>
                <a:tc>
                  <a:txBody>
                    <a:bodyPr/>
                    <a:lstStyle/>
                    <a:p>
                      <a:pPr algn="ctr"/>
                      <a:r>
                        <a:rPr lang="es-ES" sz="500" b="1" baseline="0" dirty="0">
                          <a:solidFill>
                            <a:srgbClr val="FF0000"/>
                          </a:solidFill>
                        </a:rPr>
                        <a:t>24</a:t>
                      </a:r>
                      <a:r>
                        <a:rPr lang="es-ES" sz="500" b="1" baseline="0" dirty="0"/>
                        <a:t> (12-33) </a:t>
                      </a:r>
                      <a:r>
                        <a:rPr lang="es-ES" sz="500" b="1" baseline="0" dirty="0" err="1"/>
                        <a:t>paq</a:t>
                      </a:r>
                      <a:r>
                        <a:rPr lang="es-ES" sz="500" b="1" baseline="0" dirty="0"/>
                        <a:t>/año</a:t>
                      </a:r>
                    </a:p>
                  </a:txBody>
                  <a:tcPr marL="29029" marR="29029" marT="5226" marB="5226">
                    <a:solidFill>
                      <a:srgbClr val="EBEAEB"/>
                    </a:solidFill>
                  </a:tcPr>
                </a:tc>
                <a:tc>
                  <a:txBody>
                    <a:bodyPr/>
                    <a:lstStyle/>
                    <a:p>
                      <a:pPr algn="ctr"/>
                      <a:r>
                        <a:rPr lang="es-ES" sz="500" b="1" baseline="0" dirty="0"/>
                        <a:t>0,004</a:t>
                      </a:r>
                    </a:p>
                  </a:txBody>
                  <a:tcPr marL="29029" marR="29029" marT="5226" marB="5226">
                    <a:solidFill>
                      <a:srgbClr val="EBEAEB"/>
                    </a:solidFill>
                  </a:tcPr>
                </a:tc>
                <a:extLst>
                  <a:ext uri="{0D108BD9-81ED-4DB2-BD59-A6C34878D82A}">
                    <a16:rowId xmlns:a16="http://schemas.microsoft.com/office/drawing/2014/main" val="906604137"/>
                  </a:ext>
                </a:extLst>
              </a:tr>
              <a:tr h="78481">
                <a:tc>
                  <a:txBody>
                    <a:bodyPr/>
                    <a:lstStyle/>
                    <a:p>
                      <a:r>
                        <a:rPr lang="es-ES" sz="500" baseline="0" dirty="0">
                          <a:solidFill>
                            <a:schemeClr val="bg1"/>
                          </a:solidFill>
                        </a:rPr>
                        <a:t>Edad inicio tabaco</a:t>
                      </a:r>
                    </a:p>
                  </a:txBody>
                  <a:tcPr marL="29029" marR="29029" marT="5226" marB="5226">
                    <a:solidFill>
                      <a:schemeClr val="accent6">
                        <a:lumMod val="75000"/>
                      </a:schemeClr>
                    </a:solidFill>
                  </a:tcPr>
                </a:tc>
                <a:tc>
                  <a:txBody>
                    <a:bodyPr/>
                    <a:lstStyle/>
                    <a:p>
                      <a:pPr algn="ctr"/>
                      <a:r>
                        <a:rPr lang="es-ES" sz="500" baseline="0" dirty="0"/>
                        <a:t>16 (14-17) años</a:t>
                      </a:r>
                    </a:p>
                  </a:txBody>
                  <a:tcPr marL="29029" marR="29029" marT="5226" marB="5226">
                    <a:solidFill>
                      <a:srgbClr val="EBEAEB"/>
                    </a:solidFill>
                  </a:tcPr>
                </a:tc>
                <a:tc>
                  <a:txBody>
                    <a:bodyPr/>
                    <a:lstStyle/>
                    <a:p>
                      <a:pPr algn="ctr"/>
                      <a:r>
                        <a:rPr lang="es-ES" sz="500" baseline="0" dirty="0"/>
                        <a:t>16 (14-21) años</a:t>
                      </a:r>
                    </a:p>
                  </a:txBody>
                  <a:tcPr marL="29029" marR="29029" marT="5226" marB="5226">
                    <a:solidFill>
                      <a:srgbClr val="EBEAEB"/>
                    </a:solidFill>
                  </a:tcPr>
                </a:tc>
                <a:tc>
                  <a:txBody>
                    <a:bodyPr/>
                    <a:lstStyle/>
                    <a:p>
                      <a:pPr algn="ctr"/>
                      <a:r>
                        <a:rPr lang="es-ES" sz="500" baseline="0" dirty="0"/>
                        <a:t>0,920</a:t>
                      </a:r>
                    </a:p>
                  </a:txBody>
                  <a:tcPr marL="29029" marR="29029" marT="5226" marB="5226">
                    <a:solidFill>
                      <a:srgbClr val="EBEAEB"/>
                    </a:solidFill>
                  </a:tcPr>
                </a:tc>
                <a:extLst>
                  <a:ext uri="{0D108BD9-81ED-4DB2-BD59-A6C34878D82A}">
                    <a16:rowId xmlns:a16="http://schemas.microsoft.com/office/drawing/2014/main" val="3932523014"/>
                  </a:ext>
                </a:extLst>
              </a:tr>
              <a:tr h="54064">
                <a:tc>
                  <a:txBody>
                    <a:bodyPr/>
                    <a:lstStyle/>
                    <a:p>
                      <a:r>
                        <a:rPr lang="es-ES" sz="500" baseline="0" dirty="0">
                          <a:solidFill>
                            <a:schemeClr val="bg1"/>
                          </a:solidFill>
                        </a:rPr>
                        <a:t>Adenocarcinoma</a:t>
                      </a:r>
                    </a:p>
                  </a:txBody>
                  <a:tcPr marL="29029" marR="29029" marT="5226" marB="5226">
                    <a:solidFill>
                      <a:schemeClr val="accent6">
                        <a:lumMod val="75000"/>
                      </a:schemeClr>
                    </a:solidFill>
                  </a:tcPr>
                </a:tc>
                <a:tc>
                  <a:txBody>
                    <a:bodyPr/>
                    <a:lstStyle/>
                    <a:p>
                      <a:pPr algn="ctr"/>
                      <a:r>
                        <a:rPr lang="es-ES" sz="500" baseline="0" dirty="0"/>
                        <a:t>11 (48%)</a:t>
                      </a:r>
                    </a:p>
                  </a:txBody>
                  <a:tcPr marL="29029" marR="29029" marT="5226" marB="5226">
                    <a:solidFill>
                      <a:srgbClr val="EBEAEB"/>
                    </a:solidFill>
                  </a:tcPr>
                </a:tc>
                <a:tc>
                  <a:txBody>
                    <a:bodyPr/>
                    <a:lstStyle/>
                    <a:p>
                      <a:pPr algn="ctr"/>
                      <a:r>
                        <a:rPr lang="es-ES" sz="500" baseline="0" dirty="0"/>
                        <a:t>12 (60%)</a:t>
                      </a:r>
                    </a:p>
                  </a:txBody>
                  <a:tcPr marL="29029" marR="29029" marT="5226" marB="5226">
                    <a:solidFill>
                      <a:srgbClr val="EBEAEB"/>
                    </a:solidFill>
                  </a:tcPr>
                </a:tc>
                <a:tc>
                  <a:txBody>
                    <a:bodyPr/>
                    <a:lstStyle/>
                    <a:p>
                      <a:pPr algn="ctr"/>
                      <a:r>
                        <a:rPr lang="es-ES" sz="500" baseline="0" dirty="0"/>
                        <a:t>0,285</a:t>
                      </a:r>
                    </a:p>
                  </a:txBody>
                  <a:tcPr marL="29029" marR="29029" marT="5226" marB="5226">
                    <a:solidFill>
                      <a:srgbClr val="EBEAEB"/>
                    </a:solidFill>
                  </a:tcPr>
                </a:tc>
                <a:extLst>
                  <a:ext uri="{0D108BD9-81ED-4DB2-BD59-A6C34878D82A}">
                    <a16:rowId xmlns:a16="http://schemas.microsoft.com/office/drawing/2014/main" val="1673264448"/>
                  </a:ext>
                </a:extLst>
              </a:tr>
              <a:tr h="96177">
                <a:tc>
                  <a:txBody>
                    <a:bodyPr/>
                    <a:lstStyle/>
                    <a:p>
                      <a:r>
                        <a:rPr lang="es-ES" sz="500" baseline="0" dirty="0">
                          <a:solidFill>
                            <a:schemeClr val="bg1"/>
                          </a:solidFill>
                        </a:rPr>
                        <a:t>Sin estudios superiores</a:t>
                      </a:r>
                    </a:p>
                  </a:txBody>
                  <a:tcPr marL="29029" marR="29029" marT="5226" marB="5226">
                    <a:solidFill>
                      <a:schemeClr val="accent6">
                        <a:lumMod val="75000"/>
                      </a:schemeClr>
                    </a:solidFill>
                  </a:tcPr>
                </a:tc>
                <a:tc>
                  <a:txBody>
                    <a:bodyPr/>
                    <a:lstStyle/>
                    <a:p>
                      <a:pPr algn="ctr"/>
                      <a:r>
                        <a:rPr lang="es-ES" sz="500" baseline="0" dirty="0"/>
                        <a:t>20 (87%)</a:t>
                      </a:r>
                    </a:p>
                  </a:txBody>
                  <a:tcPr marL="29029" marR="29029" marT="5226" marB="5226">
                    <a:solidFill>
                      <a:srgbClr val="EBEAEB"/>
                    </a:solidFill>
                  </a:tcPr>
                </a:tc>
                <a:tc>
                  <a:txBody>
                    <a:bodyPr/>
                    <a:lstStyle/>
                    <a:p>
                      <a:pPr algn="ctr"/>
                      <a:r>
                        <a:rPr lang="es-ES" sz="500" baseline="0" dirty="0"/>
                        <a:t>13 (65%)</a:t>
                      </a:r>
                    </a:p>
                  </a:txBody>
                  <a:tcPr marL="29029" marR="29029" marT="5226" marB="5226">
                    <a:solidFill>
                      <a:srgbClr val="EBEAEB"/>
                    </a:solidFill>
                  </a:tcPr>
                </a:tc>
                <a:tc>
                  <a:txBody>
                    <a:bodyPr/>
                    <a:lstStyle/>
                    <a:p>
                      <a:pPr algn="ctr"/>
                      <a:r>
                        <a:rPr lang="es-ES" sz="500" baseline="0" dirty="0"/>
                        <a:t>0,193</a:t>
                      </a:r>
                    </a:p>
                  </a:txBody>
                  <a:tcPr marL="29029" marR="29029" marT="5226" marB="5226">
                    <a:solidFill>
                      <a:srgbClr val="EBEAEB"/>
                    </a:solidFill>
                  </a:tcPr>
                </a:tc>
                <a:extLst>
                  <a:ext uri="{0D108BD9-81ED-4DB2-BD59-A6C34878D82A}">
                    <a16:rowId xmlns:a16="http://schemas.microsoft.com/office/drawing/2014/main" val="3179986963"/>
                  </a:ext>
                </a:extLst>
              </a:tr>
              <a:tr h="78481">
                <a:tc>
                  <a:txBody>
                    <a:bodyPr/>
                    <a:lstStyle/>
                    <a:p>
                      <a:r>
                        <a:rPr lang="es-ES" sz="500" baseline="0" dirty="0">
                          <a:solidFill>
                            <a:schemeClr val="bg1"/>
                          </a:solidFill>
                        </a:rPr>
                        <a:t>Enfermedad vascular</a:t>
                      </a:r>
                    </a:p>
                  </a:txBody>
                  <a:tcPr marL="29029" marR="29029" marT="5226" marB="5226">
                    <a:solidFill>
                      <a:schemeClr val="accent6">
                        <a:lumMod val="75000"/>
                      </a:schemeClr>
                    </a:solidFill>
                  </a:tcPr>
                </a:tc>
                <a:tc>
                  <a:txBody>
                    <a:bodyPr/>
                    <a:lstStyle/>
                    <a:p>
                      <a:pPr algn="ctr"/>
                      <a:r>
                        <a:rPr lang="es-ES" sz="500" baseline="0" dirty="0"/>
                        <a:t>1 (4%)</a:t>
                      </a:r>
                    </a:p>
                  </a:txBody>
                  <a:tcPr marL="29029" marR="29029" marT="5226" marB="5226">
                    <a:solidFill>
                      <a:srgbClr val="EBEAEB"/>
                    </a:solidFill>
                  </a:tcPr>
                </a:tc>
                <a:tc>
                  <a:txBody>
                    <a:bodyPr/>
                    <a:lstStyle/>
                    <a:p>
                      <a:pPr algn="ctr"/>
                      <a:r>
                        <a:rPr lang="es-ES" sz="500" baseline="0" dirty="0"/>
                        <a:t>4 (20%)</a:t>
                      </a:r>
                    </a:p>
                  </a:txBody>
                  <a:tcPr marL="29029" marR="29029" marT="5226" marB="5226">
                    <a:solidFill>
                      <a:srgbClr val="EBEAEB"/>
                    </a:solidFill>
                  </a:tcPr>
                </a:tc>
                <a:tc>
                  <a:txBody>
                    <a:bodyPr/>
                    <a:lstStyle/>
                    <a:p>
                      <a:pPr algn="ctr"/>
                      <a:r>
                        <a:rPr lang="es-ES" sz="500" baseline="0" dirty="0"/>
                        <a:t>0,110</a:t>
                      </a:r>
                    </a:p>
                  </a:txBody>
                  <a:tcPr marL="29029" marR="29029" marT="5226" marB="5226">
                    <a:solidFill>
                      <a:srgbClr val="EBEAEB"/>
                    </a:solidFill>
                  </a:tcPr>
                </a:tc>
                <a:extLst>
                  <a:ext uri="{0D108BD9-81ED-4DB2-BD59-A6C34878D82A}">
                    <a16:rowId xmlns:a16="http://schemas.microsoft.com/office/drawing/2014/main" val="1475347195"/>
                  </a:ext>
                </a:extLst>
              </a:tr>
              <a:tr h="68062">
                <a:tc>
                  <a:txBody>
                    <a:bodyPr/>
                    <a:lstStyle/>
                    <a:p>
                      <a:r>
                        <a:rPr lang="es-ES" sz="500" b="1" baseline="0" dirty="0">
                          <a:solidFill>
                            <a:schemeClr val="bg1"/>
                          </a:solidFill>
                        </a:rPr>
                        <a:t>Factores de riesgo cardiovascular</a:t>
                      </a:r>
                    </a:p>
                  </a:txBody>
                  <a:tcPr marL="29029" marR="29029" marT="5226" marB="5226">
                    <a:solidFill>
                      <a:schemeClr val="accent6">
                        <a:lumMod val="75000"/>
                      </a:schemeClr>
                    </a:solidFill>
                  </a:tcPr>
                </a:tc>
                <a:tc>
                  <a:txBody>
                    <a:bodyPr/>
                    <a:lstStyle/>
                    <a:p>
                      <a:pPr algn="ctr"/>
                      <a:r>
                        <a:rPr lang="es-ES" sz="500" b="1" baseline="0" dirty="0"/>
                        <a:t>0</a:t>
                      </a:r>
                    </a:p>
                  </a:txBody>
                  <a:tcPr marL="29029" marR="29029" marT="5226" marB="5226">
                    <a:solidFill>
                      <a:srgbClr val="EBEAEB"/>
                    </a:solidFill>
                  </a:tcPr>
                </a:tc>
                <a:tc>
                  <a:txBody>
                    <a:bodyPr/>
                    <a:lstStyle/>
                    <a:p>
                      <a:pPr algn="ctr"/>
                      <a:r>
                        <a:rPr lang="es-ES" sz="500" b="1" baseline="0" dirty="0">
                          <a:solidFill>
                            <a:srgbClr val="FF0000"/>
                          </a:solidFill>
                        </a:rPr>
                        <a:t>6</a:t>
                      </a:r>
                      <a:r>
                        <a:rPr lang="es-ES" sz="500" b="1" baseline="0" dirty="0"/>
                        <a:t> (30%)</a:t>
                      </a:r>
                    </a:p>
                  </a:txBody>
                  <a:tcPr marL="29029" marR="29029" marT="5226" marB="5226">
                    <a:solidFill>
                      <a:srgbClr val="EBEAEB"/>
                    </a:solidFill>
                  </a:tcPr>
                </a:tc>
                <a:tc>
                  <a:txBody>
                    <a:bodyPr/>
                    <a:lstStyle/>
                    <a:p>
                      <a:pPr algn="ctr"/>
                      <a:r>
                        <a:rPr lang="es-ES" sz="500" b="1" baseline="0" dirty="0"/>
                        <a:t>0,005</a:t>
                      </a:r>
                    </a:p>
                  </a:txBody>
                  <a:tcPr marL="29029" marR="29029" marT="5226" marB="5226">
                    <a:solidFill>
                      <a:srgbClr val="EBEAEB"/>
                    </a:solidFill>
                  </a:tcPr>
                </a:tc>
                <a:extLst>
                  <a:ext uri="{0D108BD9-81ED-4DB2-BD59-A6C34878D82A}">
                    <a16:rowId xmlns:a16="http://schemas.microsoft.com/office/drawing/2014/main" val="3242779847"/>
                  </a:ext>
                </a:extLst>
              </a:tr>
              <a:tr h="54064">
                <a:tc>
                  <a:txBody>
                    <a:bodyPr/>
                    <a:lstStyle/>
                    <a:p>
                      <a:r>
                        <a:rPr lang="es-ES" sz="500" baseline="0" dirty="0">
                          <a:solidFill>
                            <a:schemeClr val="bg1"/>
                          </a:solidFill>
                        </a:rPr>
                        <a:t>Alcohol</a:t>
                      </a:r>
                    </a:p>
                  </a:txBody>
                  <a:tcPr marL="29029" marR="29029" marT="5226" marB="5226">
                    <a:solidFill>
                      <a:schemeClr val="accent6">
                        <a:lumMod val="75000"/>
                      </a:schemeClr>
                    </a:solidFill>
                  </a:tcPr>
                </a:tc>
                <a:tc>
                  <a:txBody>
                    <a:bodyPr/>
                    <a:lstStyle/>
                    <a:p>
                      <a:pPr algn="ctr"/>
                      <a:r>
                        <a:rPr lang="es-ES" sz="500" baseline="0" dirty="0"/>
                        <a:t>1 (4%)</a:t>
                      </a:r>
                    </a:p>
                  </a:txBody>
                  <a:tcPr marL="29029" marR="29029" marT="5226" marB="5226">
                    <a:solidFill>
                      <a:srgbClr val="EBEAEB"/>
                    </a:solidFill>
                  </a:tcPr>
                </a:tc>
                <a:tc>
                  <a:txBody>
                    <a:bodyPr/>
                    <a:lstStyle/>
                    <a:p>
                      <a:pPr algn="ctr"/>
                      <a:r>
                        <a:rPr lang="es-ES" sz="500" baseline="0" dirty="0"/>
                        <a:t>3 (15%)</a:t>
                      </a:r>
                    </a:p>
                  </a:txBody>
                  <a:tcPr marL="29029" marR="29029" marT="5226" marB="5226">
                    <a:solidFill>
                      <a:srgbClr val="EBEAEB"/>
                    </a:solidFill>
                  </a:tcPr>
                </a:tc>
                <a:tc>
                  <a:txBody>
                    <a:bodyPr/>
                    <a:lstStyle/>
                    <a:p>
                      <a:pPr algn="ctr"/>
                      <a:r>
                        <a:rPr lang="es-ES" sz="500" baseline="0" dirty="0"/>
                        <a:t>0,230</a:t>
                      </a:r>
                    </a:p>
                  </a:txBody>
                  <a:tcPr marL="29029" marR="29029" marT="5226" marB="5226">
                    <a:solidFill>
                      <a:srgbClr val="EBEAEB"/>
                    </a:solidFill>
                  </a:tcPr>
                </a:tc>
                <a:extLst>
                  <a:ext uri="{0D108BD9-81ED-4DB2-BD59-A6C34878D82A}">
                    <a16:rowId xmlns:a16="http://schemas.microsoft.com/office/drawing/2014/main" val="2132906582"/>
                  </a:ext>
                </a:extLst>
              </a:tr>
              <a:tr h="78481">
                <a:tc>
                  <a:txBody>
                    <a:bodyPr/>
                    <a:lstStyle/>
                    <a:p>
                      <a:r>
                        <a:rPr lang="es-ES" sz="500" baseline="0" dirty="0">
                          <a:solidFill>
                            <a:schemeClr val="bg1"/>
                          </a:solidFill>
                        </a:rPr>
                        <a:t>Ansiedad-depresión</a:t>
                      </a:r>
                    </a:p>
                  </a:txBody>
                  <a:tcPr marL="29029" marR="29029" marT="5226" marB="5226">
                    <a:solidFill>
                      <a:schemeClr val="accent6">
                        <a:lumMod val="75000"/>
                      </a:schemeClr>
                    </a:solidFill>
                  </a:tcPr>
                </a:tc>
                <a:tc>
                  <a:txBody>
                    <a:bodyPr/>
                    <a:lstStyle/>
                    <a:p>
                      <a:pPr algn="ctr"/>
                      <a:r>
                        <a:rPr lang="es-ES" sz="500" baseline="0" dirty="0"/>
                        <a:t>8 (35%)</a:t>
                      </a:r>
                    </a:p>
                  </a:txBody>
                  <a:tcPr marL="29029" marR="29029" marT="5226" marB="5226">
                    <a:solidFill>
                      <a:srgbClr val="EBEAEB"/>
                    </a:solidFill>
                  </a:tcPr>
                </a:tc>
                <a:tc>
                  <a:txBody>
                    <a:bodyPr/>
                    <a:lstStyle/>
                    <a:p>
                      <a:pPr algn="ctr"/>
                      <a:r>
                        <a:rPr lang="es-ES" sz="500" baseline="0" dirty="0"/>
                        <a:t>6 (30%)</a:t>
                      </a:r>
                    </a:p>
                  </a:txBody>
                  <a:tcPr marL="29029" marR="29029" marT="5226" marB="5226">
                    <a:solidFill>
                      <a:srgbClr val="EBEAEB"/>
                    </a:solidFill>
                  </a:tcPr>
                </a:tc>
                <a:tc>
                  <a:txBody>
                    <a:bodyPr/>
                    <a:lstStyle/>
                    <a:p>
                      <a:pPr algn="ctr"/>
                      <a:r>
                        <a:rPr lang="es-ES" sz="500" baseline="0" dirty="0"/>
                        <a:t>0,739</a:t>
                      </a:r>
                    </a:p>
                  </a:txBody>
                  <a:tcPr marL="29029" marR="29029" marT="5226" marB="5226">
                    <a:solidFill>
                      <a:srgbClr val="EBEAEB"/>
                    </a:solidFill>
                  </a:tcPr>
                </a:tc>
                <a:extLst>
                  <a:ext uri="{0D108BD9-81ED-4DB2-BD59-A6C34878D82A}">
                    <a16:rowId xmlns:a16="http://schemas.microsoft.com/office/drawing/2014/main" val="100839002"/>
                  </a:ext>
                </a:extLst>
              </a:tr>
              <a:tr h="78481">
                <a:tc>
                  <a:txBody>
                    <a:bodyPr/>
                    <a:lstStyle/>
                    <a:p>
                      <a:r>
                        <a:rPr lang="es-ES" sz="500" baseline="0" dirty="0">
                          <a:solidFill>
                            <a:schemeClr val="bg1"/>
                          </a:solidFill>
                        </a:rPr>
                        <a:t>Entorno fumadores</a:t>
                      </a:r>
                    </a:p>
                  </a:txBody>
                  <a:tcPr marL="29029" marR="29029" marT="5226" marB="5226">
                    <a:solidFill>
                      <a:schemeClr val="accent6">
                        <a:lumMod val="75000"/>
                      </a:schemeClr>
                    </a:solidFill>
                  </a:tcPr>
                </a:tc>
                <a:tc>
                  <a:txBody>
                    <a:bodyPr/>
                    <a:lstStyle/>
                    <a:p>
                      <a:pPr algn="ctr"/>
                      <a:r>
                        <a:rPr lang="es-ES" sz="500" baseline="0" dirty="0"/>
                        <a:t>14 (61%)</a:t>
                      </a:r>
                    </a:p>
                  </a:txBody>
                  <a:tcPr marL="29029" marR="29029" marT="5226" marB="5226">
                    <a:solidFill>
                      <a:srgbClr val="EBEAEB"/>
                    </a:solidFill>
                  </a:tcPr>
                </a:tc>
                <a:tc>
                  <a:txBody>
                    <a:bodyPr/>
                    <a:lstStyle/>
                    <a:p>
                      <a:pPr algn="ctr"/>
                      <a:r>
                        <a:rPr lang="es-ES" sz="500" baseline="0" dirty="0"/>
                        <a:t>12 (60%)</a:t>
                      </a:r>
                    </a:p>
                  </a:txBody>
                  <a:tcPr marL="29029" marR="29029" marT="5226" marB="5226">
                    <a:solidFill>
                      <a:srgbClr val="EBEAEB"/>
                    </a:solidFill>
                  </a:tcPr>
                </a:tc>
                <a:tc>
                  <a:txBody>
                    <a:bodyPr/>
                    <a:lstStyle/>
                    <a:p>
                      <a:pPr algn="ctr"/>
                      <a:r>
                        <a:rPr lang="es-ES" sz="500" baseline="0" dirty="0"/>
                        <a:t>0,954</a:t>
                      </a:r>
                    </a:p>
                  </a:txBody>
                  <a:tcPr marL="29029" marR="29029" marT="5226" marB="5226">
                    <a:solidFill>
                      <a:srgbClr val="EBEAEB"/>
                    </a:solidFill>
                  </a:tcPr>
                </a:tc>
                <a:extLst>
                  <a:ext uri="{0D108BD9-81ED-4DB2-BD59-A6C34878D82A}">
                    <a16:rowId xmlns:a16="http://schemas.microsoft.com/office/drawing/2014/main" val="613769255"/>
                  </a:ext>
                </a:extLst>
              </a:tr>
              <a:tr h="78481">
                <a:tc>
                  <a:txBody>
                    <a:bodyPr/>
                    <a:lstStyle/>
                    <a:p>
                      <a:r>
                        <a:rPr lang="es-ES" sz="500" baseline="0" dirty="0">
                          <a:solidFill>
                            <a:schemeClr val="bg1"/>
                          </a:solidFill>
                        </a:rPr>
                        <a:t>≥ 2 intentos previos</a:t>
                      </a:r>
                    </a:p>
                  </a:txBody>
                  <a:tcPr marL="29029" marR="29029" marT="5226" marB="5226">
                    <a:solidFill>
                      <a:schemeClr val="accent6">
                        <a:lumMod val="75000"/>
                      </a:schemeClr>
                    </a:solidFill>
                  </a:tcPr>
                </a:tc>
                <a:tc>
                  <a:txBody>
                    <a:bodyPr/>
                    <a:lstStyle/>
                    <a:p>
                      <a:pPr algn="ctr"/>
                      <a:r>
                        <a:rPr lang="es-ES" sz="500" baseline="0" dirty="0"/>
                        <a:t>7 (30%)</a:t>
                      </a:r>
                    </a:p>
                  </a:txBody>
                  <a:tcPr marL="29029" marR="29029" marT="5226" marB="5226">
                    <a:solidFill>
                      <a:srgbClr val="EBEAEB"/>
                    </a:solidFill>
                  </a:tcPr>
                </a:tc>
                <a:tc>
                  <a:txBody>
                    <a:bodyPr/>
                    <a:lstStyle/>
                    <a:p>
                      <a:pPr algn="ctr"/>
                      <a:r>
                        <a:rPr lang="es-ES" sz="500" baseline="0" dirty="0"/>
                        <a:t>5 (25%)</a:t>
                      </a:r>
                    </a:p>
                  </a:txBody>
                  <a:tcPr marL="29029" marR="29029" marT="5226" marB="5226">
                    <a:solidFill>
                      <a:srgbClr val="EBEAEB"/>
                    </a:solidFill>
                  </a:tcPr>
                </a:tc>
                <a:tc>
                  <a:txBody>
                    <a:bodyPr/>
                    <a:lstStyle/>
                    <a:p>
                      <a:pPr algn="ctr"/>
                      <a:r>
                        <a:rPr lang="es-ES" sz="500" baseline="0" dirty="0"/>
                        <a:t>0,988</a:t>
                      </a:r>
                    </a:p>
                  </a:txBody>
                  <a:tcPr marL="29029" marR="29029" marT="5226" marB="5226">
                    <a:solidFill>
                      <a:srgbClr val="EBEAEB"/>
                    </a:solidFill>
                  </a:tcPr>
                </a:tc>
                <a:extLst>
                  <a:ext uri="{0D108BD9-81ED-4DB2-BD59-A6C34878D82A}">
                    <a16:rowId xmlns:a16="http://schemas.microsoft.com/office/drawing/2014/main" val="3740318480"/>
                  </a:ext>
                </a:extLst>
              </a:tr>
              <a:tr h="96177">
                <a:tc>
                  <a:txBody>
                    <a:bodyPr/>
                    <a:lstStyle/>
                    <a:p>
                      <a:r>
                        <a:rPr lang="es-ES" sz="500" baseline="0" dirty="0">
                          <a:solidFill>
                            <a:schemeClr val="bg1"/>
                          </a:solidFill>
                        </a:rPr>
                        <a:t>Dependencia mod-alta</a:t>
                      </a:r>
                    </a:p>
                  </a:txBody>
                  <a:tcPr marL="29029" marR="29029" marT="5226" marB="5226">
                    <a:solidFill>
                      <a:schemeClr val="accent6">
                        <a:lumMod val="75000"/>
                      </a:schemeClr>
                    </a:solidFill>
                  </a:tcPr>
                </a:tc>
                <a:tc>
                  <a:txBody>
                    <a:bodyPr/>
                    <a:lstStyle/>
                    <a:p>
                      <a:pPr algn="ctr"/>
                      <a:r>
                        <a:rPr lang="es-ES" sz="500" baseline="0" dirty="0"/>
                        <a:t>6 (26%)</a:t>
                      </a:r>
                    </a:p>
                  </a:txBody>
                  <a:tcPr marL="29029" marR="29029" marT="5226" marB="5226">
                    <a:solidFill>
                      <a:srgbClr val="EBEAEB"/>
                    </a:solidFill>
                  </a:tcPr>
                </a:tc>
                <a:tc>
                  <a:txBody>
                    <a:bodyPr/>
                    <a:lstStyle/>
                    <a:p>
                      <a:pPr algn="ctr"/>
                      <a:r>
                        <a:rPr lang="es-ES" sz="500" baseline="0" dirty="0"/>
                        <a:t>3 (15%)</a:t>
                      </a:r>
                    </a:p>
                  </a:txBody>
                  <a:tcPr marL="29029" marR="29029" marT="5226" marB="5226">
                    <a:solidFill>
                      <a:srgbClr val="EBEAEB"/>
                    </a:solidFill>
                  </a:tcPr>
                </a:tc>
                <a:tc>
                  <a:txBody>
                    <a:bodyPr/>
                    <a:lstStyle/>
                    <a:p>
                      <a:pPr algn="ctr"/>
                      <a:r>
                        <a:rPr lang="es-ES" sz="500" baseline="0" dirty="0"/>
                        <a:t>0,373</a:t>
                      </a:r>
                    </a:p>
                  </a:txBody>
                  <a:tcPr marL="29029" marR="29029" marT="5226" marB="5226">
                    <a:solidFill>
                      <a:srgbClr val="EBEAEB"/>
                    </a:solidFill>
                  </a:tcPr>
                </a:tc>
                <a:extLst>
                  <a:ext uri="{0D108BD9-81ED-4DB2-BD59-A6C34878D82A}">
                    <a16:rowId xmlns:a16="http://schemas.microsoft.com/office/drawing/2014/main" val="3673763074"/>
                  </a:ext>
                </a:extLst>
              </a:tr>
              <a:tr h="54064">
                <a:tc>
                  <a:txBody>
                    <a:bodyPr/>
                    <a:lstStyle/>
                    <a:p>
                      <a:r>
                        <a:rPr lang="es-ES" sz="500" baseline="0" dirty="0">
                          <a:solidFill>
                            <a:schemeClr val="bg1"/>
                          </a:solidFill>
                        </a:rPr>
                        <a:t>Motivación alta</a:t>
                      </a:r>
                    </a:p>
                  </a:txBody>
                  <a:tcPr marL="29029" marR="29029" marT="5226" marB="5226">
                    <a:solidFill>
                      <a:schemeClr val="accent6">
                        <a:lumMod val="75000"/>
                      </a:schemeClr>
                    </a:solidFill>
                  </a:tcPr>
                </a:tc>
                <a:tc>
                  <a:txBody>
                    <a:bodyPr/>
                    <a:lstStyle/>
                    <a:p>
                      <a:pPr algn="ctr"/>
                      <a:r>
                        <a:rPr lang="es-ES" sz="500" baseline="0" dirty="0"/>
                        <a:t>13 (56%)</a:t>
                      </a:r>
                    </a:p>
                  </a:txBody>
                  <a:tcPr marL="29029" marR="29029" marT="5226" marB="5226">
                    <a:solidFill>
                      <a:srgbClr val="EBEAEB"/>
                    </a:solidFill>
                  </a:tcPr>
                </a:tc>
                <a:tc>
                  <a:txBody>
                    <a:bodyPr/>
                    <a:lstStyle/>
                    <a:p>
                      <a:pPr algn="ctr"/>
                      <a:r>
                        <a:rPr lang="es-ES" sz="500" baseline="0" dirty="0"/>
                        <a:t>11 (55%)</a:t>
                      </a:r>
                    </a:p>
                  </a:txBody>
                  <a:tcPr marL="29029" marR="29029" marT="5226" marB="5226">
                    <a:solidFill>
                      <a:srgbClr val="EBEAEB"/>
                    </a:solidFill>
                  </a:tcPr>
                </a:tc>
                <a:tc>
                  <a:txBody>
                    <a:bodyPr/>
                    <a:lstStyle/>
                    <a:p>
                      <a:pPr algn="ctr"/>
                      <a:r>
                        <a:rPr lang="es-ES" sz="500" baseline="0" dirty="0"/>
                        <a:t>0,920</a:t>
                      </a:r>
                    </a:p>
                  </a:txBody>
                  <a:tcPr marL="29029" marR="29029" marT="5226" marB="5226">
                    <a:solidFill>
                      <a:srgbClr val="EBEAEB"/>
                    </a:solidFill>
                  </a:tcPr>
                </a:tc>
                <a:extLst>
                  <a:ext uri="{0D108BD9-81ED-4DB2-BD59-A6C34878D82A}">
                    <a16:rowId xmlns:a16="http://schemas.microsoft.com/office/drawing/2014/main" val="1330106013"/>
                  </a:ext>
                </a:extLst>
              </a:tr>
              <a:tr h="78481">
                <a:tc>
                  <a:txBody>
                    <a:bodyPr/>
                    <a:lstStyle/>
                    <a:p>
                      <a:r>
                        <a:rPr lang="es-ES" sz="500" baseline="0" dirty="0">
                          <a:solidFill>
                            <a:schemeClr val="bg1"/>
                          </a:solidFill>
                        </a:rPr>
                        <a:t>Fase abandono 2-3</a:t>
                      </a:r>
                    </a:p>
                  </a:txBody>
                  <a:tcPr marL="29029" marR="29029" marT="5226" marB="5226">
                    <a:solidFill>
                      <a:schemeClr val="accent6">
                        <a:lumMod val="75000"/>
                      </a:schemeClr>
                    </a:solidFill>
                  </a:tcPr>
                </a:tc>
                <a:tc>
                  <a:txBody>
                    <a:bodyPr/>
                    <a:lstStyle/>
                    <a:p>
                      <a:pPr algn="ctr"/>
                      <a:r>
                        <a:rPr lang="es-ES" sz="500" baseline="0" dirty="0"/>
                        <a:t>28 (42%)</a:t>
                      </a:r>
                    </a:p>
                  </a:txBody>
                  <a:tcPr marL="29029" marR="29029" marT="5226" marB="5226">
                    <a:solidFill>
                      <a:srgbClr val="EBEAEB"/>
                    </a:solidFill>
                  </a:tcPr>
                </a:tc>
                <a:tc>
                  <a:txBody>
                    <a:bodyPr/>
                    <a:lstStyle/>
                    <a:p>
                      <a:pPr algn="ctr"/>
                      <a:r>
                        <a:rPr lang="es-ES" sz="500" baseline="0" dirty="0"/>
                        <a:t>6 (30%)</a:t>
                      </a:r>
                    </a:p>
                  </a:txBody>
                  <a:tcPr marL="29029" marR="29029" marT="5226" marB="5226">
                    <a:solidFill>
                      <a:srgbClr val="EBEAEB"/>
                    </a:solidFill>
                  </a:tcPr>
                </a:tc>
                <a:tc>
                  <a:txBody>
                    <a:bodyPr/>
                    <a:lstStyle/>
                    <a:p>
                      <a:pPr algn="ctr"/>
                      <a:r>
                        <a:rPr lang="es-ES" sz="500" baseline="0" dirty="0"/>
                        <a:t>0,108</a:t>
                      </a:r>
                    </a:p>
                  </a:txBody>
                  <a:tcPr marL="29029" marR="29029" marT="5226" marB="5226">
                    <a:solidFill>
                      <a:srgbClr val="EBEAEB"/>
                    </a:solidFill>
                  </a:tcPr>
                </a:tc>
                <a:extLst>
                  <a:ext uri="{0D108BD9-81ED-4DB2-BD59-A6C34878D82A}">
                    <a16:rowId xmlns:a16="http://schemas.microsoft.com/office/drawing/2014/main" val="1345996768"/>
                  </a:ext>
                </a:extLst>
              </a:tr>
              <a:tr h="78481">
                <a:tc>
                  <a:txBody>
                    <a:bodyPr/>
                    <a:lstStyle/>
                    <a:p>
                      <a:r>
                        <a:rPr lang="es-ES" sz="500" b="1" baseline="0" dirty="0">
                          <a:solidFill>
                            <a:schemeClr val="bg1"/>
                          </a:solidFill>
                        </a:rPr>
                        <a:t>Abandono tabaco</a:t>
                      </a:r>
                    </a:p>
                  </a:txBody>
                  <a:tcPr marL="29029" marR="29029" marT="5226" marB="5226">
                    <a:solidFill>
                      <a:schemeClr val="accent6">
                        <a:lumMod val="75000"/>
                      </a:schemeClr>
                    </a:solidFill>
                  </a:tcPr>
                </a:tc>
                <a:tc>
                  <a:txBody>
                    <a:bodyPr/>
                    <a:lstStyle/>
                    <a:p>
                      <a:pPr algn="ctr"/>
                      <a:r>
                        <a:rPr lang="es-ES" sz="500" b="1" baseline="0" dirty="0">
                          <a:solidFill>
                            <a:srgbClr val="FF0000"/>
                          </a:solidFill>
                        </a:rPr>
                        <a:t>7</a:t>
                      </a:r>
                      <a:r>
                        <a:rPr lang="es-ES" sz="500" b="1" baseline="0" dirty="0"/>
                        <a:t> (30%)</a:t>
                      </a:r>
                    </a:p>
                  </a:txBody>
                  <a:tcPr marL="29029" marR="29029" marT="5226" marB="5226">
                    <a:solidFill>
                      <a:srgbClr val="EBEAEB"/>
                    </a:solidFill>
                  </a:tcPr>
                </a:tc>
                <a:tc>
                  <a:txBody>
                    <a:bodyPr/>
                    <a:lstStyle/>
                    <a:p>
                      <a:pPr algn="ctr"/>
                      <a:r>
                        <a:rPr lang="es-ES" sz="500" b="1" baseline="0" dirty="0"/>
                        <a:t>1 (5%)</a:t>
                      </a:r>
                    </a:p>
                  </a:txBody>
                  <a:tcPr marL="29029" marR="29029" marT="5226" marB="5226">
                    <a:solidFill>
                      <a:srgbClr val="EBEAEB"/>
                    </a:solidFill>
                  </a:tcPr>
                </a:tc>
                <a:tc>
                  <a:txBody>
                    <a:bodyPr/>
                    <a:lstStyle/>
                    <a:p>
                      <a:pPr algn="ctr"/>
                      <a:r>
                        <a:rPr lang="es-ES" sz="500" b="1" baseline="0" dirty="0"/>
                        <a:t>0,033</a:t>
                      </a:r>
                    </a:p>
                  </a:txBody>
                  <a:tcPr marL="29029" marR="29029" marT="5226" marB="5226">
                    <a:solidFill>
                      <a:srgbClr val="EBEAEB"/>
                    </a:solidFill>
                  </a:tcPr>
                </a:tc>
                <a:extLst>
                  <a:ext uri="{0D108BD9-81ED-4DB2-BD59-A6C34878D82A}">
                    <a16:rowId xmlns:a16="http://schemas.microsoft.com/office/drawing/2014/main" val="3162714436"/>
                  </a:ext>
                </a:extLst>
              </a:tr>
            </a:tbl>
          </a:graphicData>
        </a:graphic>
      </p:graphicFrame>
      <p:graphicFrame>
        <p:nvGraphicFramePr>
          <p:cNvPr id="22" name="Marcador de contenido 3">
            <a:extLst>
              <a:ext uri="{FF2B5EF4-FFF2-40B4-BE49-F238E27FC236}">
                <a16:creationId xmlns:a16="http://schemas.microsoft.com/office/drawing/2014/main" id="{12A3ED61-C41E-4B87-BC8E-E3AB5D0DA14D}"/>
              </a:ext>
            </a:extLst>
          </p:cNvPr>
          <p:cNvGraphicFramePr>
            <a:graphicFrameLocks/>
          </p:cNvGraphicFramePr>
          <p:nvPr>
            <p:extLst>
              <p:ext uri="{D42A27DB-BD31-4B8C-83A1-F6EECF244321}">
                <p14:modId xmlns:p14="http://schemas.microsoft.com/office/powerpoint/2010/main" val="2690917990"/>
              </p:ext>
            </p:extLst>
          </p:nvPr>
        </p:nvGraphicFramePr>
        <p:xfrm>
          <a:off x="2463802" y="3187907"/>
          <a:ext cx="5586066" cy="1404608"/>
        </p:xfrm>
        <a:graphic>
          <a:graphicData uri="http://schemas.openxmlformats.org/drawingml/2006/table">
            <a:tbl>
              <a:tblPr firstRow="1" bandRow="1">
                <a:tableStyleId>{5C22544A-7EE6-4342-B048-85BDC9FD1C3A}</a:tableStyleId>
              </a:tblPr>
              <a:tblGrid>
                <a:gridCol w="1006244">
                  <a:extLst>
                    <a:ext uri="{9D8B030D-6E8A-4147-A177-3AD203B41FA5}">
                      <a16:colId xmlns:a16="http://schemas.microsoft.com/office/drawing/2014/main" val="3202693764"/>
                    </a:ext>
                  </a:extLst>
                </a:gridCol>
                <a:gridCol w="1090882">
                  <a:extLst>
                    <a:ext uri="{9D8B030D-6E8A-4147-A177-3AD203B41FA5}">
                      <a16:colId xmlns:a16="http://schemas.microsoft.com/office/drawing/2014/main" val="158318557"/>
                    </a:ext>
                  </a:extLst>
                </a:gridCol>
                <a:gridCol w="1222539">
                  <a:extLst>
                    <a:ext uri="{9D8B030D-6E8A-4147-A177-3AD203B41FA5}">
                      <a16:colId xmlns:a16="http://schemas.microsoft.com/office/drawing/2014/main" val="1891214707"/>
                    </a:ext>
                  </a:extLst>
                </a:gridCol>
                <a:gridCol w="1194328">
                  <a:extLst>
                    <a:ext uri="{9D8B030D-6E8A-4147-A177-3AD203B41FA5}">
                      <a16:colId xmlns:a16="http://schemas.microsoft.com/office/drawing/2014/main" val="1425969367"/>
                    </a:ext>
                  </a:extLst>
                </a:gridCol>
                <a:gridCol w="1072073">
                  <a:extLst>
                    <a:ext uri="{9D8B030D-6E8A-4147-A177-3AD203B41FA5}">
                      <a16:colId xmlns:a16="http://schemas.microsoft.com/office/drawing/2014/main" val="3237417749"/>
                    </a:ext>
                  </a:extLst>
                </a:gridCol>
              </a:tblGrid>
              <a:tr h="84603">
                <a:tc>
                  <a:txBody>
                    <a:bodyPr/>
                    <a:lstStyle/>
                    <a:p>
                      <a:r>
                        <a:rPr lang="es-ES" sz="500" dirty="0">
                          <a:solidFill>
                            <a:schemeClr val="bg1"/>
                          </a:solidFill>
                        </a:rPr>
                        <a:t>Variables</a:t>
                      </a:r>
                    </a:p>
                  </a:txBody>
                  <a:tcPr marL="29029" marR="29029" marT="5226" marB="5226">
                    <a:solidFill>
                      <a:schemeClr val="accent6">
                        <a:lumMod val="75000"/>
                      </a:schemeClr>
                    </a:solidFill>
                  </a:tcPr>
                </a:tc>
                <a:tc>
                  <a:txBody>
                    <a:bodyPr/>
                    <a:lstStyle/>
                    <a:p>
                      <a:pPr algn="ctr"/>
                      <a:r>
                        <a:rPr lang="es-ES" sz="500" dirty="0"/>
                        <a:t>Abandono (n=8)</a:t>
                      </a:r>
                    </a:p>
                  </a:txBody>
                  <a:tcPr marL="29029" marR="29029" marT="5226" marB="5226">
                    <a:solidFill>
                      <a:schemeClr val="accent6"/>
                    </a:solidFill>
                  </a:tcPr>
                </a:tc>
                <a:tc>
                  <a:txBody>
                    <a:bodyPr/>
                    <a:lstStyle/>
                    <a:p>
                      <a:pPr algn="ctr"/>
                      <a:r>
                        <a:rPr lang="es-ES" sz="500" dirty="0"/>
                        <a:t>No abandono (n=35)</a:t>
                      </a:r>
                    </a:p>
                  </a:txBody>
                  <a:tcPr marL="29029" marR="29029" marT="5226" marB="5226">
                    <a:solidFill>
                      <a:schemeClr val="accent6"/>
                    </a:solidFill>
                  </a:tcPr>
                </a:tc>
                <a:tc>
                  <a:txBody>
                    <a:bodyPr/>
                    <a:lstStyle/>
                    <a:p>
                      <a:pPr algn="ctr"/>
                      <a:r>
                        <a:rPr lang="es-ES" sz="500" dirty="0"/>
                        <a:t>P univariante</a:t>
                      </a:r>
                    </a:p>
                  </a:txBody>
                  <a:tcPr marL="29029" marR="29029" marT="5226" marB="5226">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500" dirty="0"/>
                        <a:t>P </a:t>
                      </a:r>
                      <a:r>
                        <a:rPr lang="es-ES" sz="500" dirty="0" err="1"/>
                        <a:t>multinivariante</a:t>
                      </a:r>
                      <a:endParaRPr lang="es-ES" sz="500" dirty="0"/>
                    </a:p>
                  </a:txBody>
                  <a:tcPr marL="29029" marR="29029" marT="5226" marB="5226">
                    <a:solidFill>
                      <a:schemeClr val="accent6"/>
                    </a:solidFill>
                  </a:tcPr>
                </a:tc>
                <a:extLst>
                  <a:ext uri="{0D108BD9-81ED-4DB2-BD59-A6C34878D82A}">
                    <a16:rowId xmlns:a16="http://schemas.microsoft.com/office/drawing/2014/main" val="4062397459"/>
                  </a:ext>
                </a:extLst>
              </a:tr>
              <a:tr h="84603">
                <a:tc>
                  <a:txBody>
                    <a:bodyPr/>
                    <a:lstStyle/>
                    <a:p>
                      <a:r>
                        <a:rPr lang="es-ES" sz="500" dirty="0">
                          <a:solidFill>
                            <a:schemeClr val="bg1"/>
                          </a:solidFill>
                        </a:rPr>
                        <a:t>Varones</a:t>
                      </a:r>
                    </a:p>
                  </a:txBody>
                  <a:tcPr marL="29029" marR="29029" marT="5226" marB="5226">
                    <a:solidFill>
                      <a:schemeClr val="accent6">
                        <a:lumMod val="75000"/>
                      </a:schemeClr>
                    </a:solidFill>
                  </a:tcPr>
                </a:tc>
                <a:tc>
                  <a:txBody>
                    <a:bodyPr/>
                    <a:lstStyle/>
                    <a:p>
                      <a:pPr algn="ctr"/>
                      <a:r>
                        <a:rPr lang="es-ES" sz="500" dirty="0"/>
                        <a:t>5 (62%)</a:t>
                      </a:r>
                    </a:p>
                  </a:txBody>
                  <a:tcPr marL="29029" marR="29029" marT="5226" marB="5226">
                    <a:solidFill>
                      <a:srgbClr val="EBEAE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500" dirty="0"/>
                        <a:t>22 (63%)</a:t>
                      </a:r>
                    </a:p>
                  </a:txBody>
                  <a:tcPr marL="29029" marR="29029" marT="5226" marB="5226">
                    <a:solidFill>
                      <a:srgbClr val="EBEAEB"/>
                    </a:solidFill>
                  </a:tcPr>
                </a:tc>
                <a:tc>
                  <a:txBody>
                    <a:bodyPr/>
                    <a:lstStyle/>
                    <a:p>
                      <a:pPr algn="ctr"/>
                      <a:r>
                        <a:rPr lang="es-ES" sz="500" dirty="0"/>
                        <a:t>0,985</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4155031512"/>
                  </a:ext>
                </a:extLst>
              </a:tr>
              <a:tr h="84603">
                <a:tc>
                  <a:txBody>
                    <a:bodyPr/>
                    <a:lstStyle/>
                    <a:p>
                      <a:r>
                        <a:rPr lang="es-ES" sz="500" b="1" dirty="0">
                          <a:solidFill>
                            <a:schemeClr val="bg1"/>
                          </a:solidFill>
                        </a:rPr>
                        <a:t>Parentesco hijo</a:t>
                      </a:r>
                    </a:p>
                  </a:txBody>
                  <a:tcPr marL="29029" marR="29029" marT="5226" marB="5226">
                    <a:solidFill>
                      <a:schemeClr val="accent6">
                        <a:lumMod val="75000"/>
                      </a:schemeClr>
                    </a:solidFill>
                  </a:tcPr>
                </a:tc>
                <a:tc>
                  <a:txBody>
                    <a:bodyPr/>
                    <a:lstStyle/>
                    <a:p>
                      <a:pPr algn="ctr"/>
                      <a:r>
                        <a:rPr lang="es-ES" sz="500" b="1" dirty="0"/>
                        <a:t>7 (87%)</a:t>
                      </a:r>
                    </a:p>
                  </a:txBody>
                  <a:tcPr marL="29029" marR="29029" marT="5226" marB="5226">
                    <a:solidFill>
                      <a:srgbClr val="EBEAEB"/>
                    </a:solidFill>
                  </a:tcPr>
                </a:tc>
                <a:tc>
                  <a:txBody>
                    <a:bodyPr/>
                    <a:lstStyle/>
                    <a:p>
                      <a:pPr algn="ctr"/>
                      <a:r>
                        <a:rPr lang="es-ES" sz="500" b="1" dirty="0"/>
                        <a:t>16 (46%)</a:t>
                      </a:r>
                    </a:p>
                  </a:txBody>
                  <a:tcPr marL="29029" marR="29029" marT="5226" marB="5226">
                    <a:solidFill>
                      <a:srgbClr val="EBEAEB"/>
                    </a:solidFill>
                  </a:tcPr>
                </a:tc>
                <a:tc>
                  <a:txBody>
                    <a:bodyPr/>
                    <a:lstStyle/>
                    <a:p>
                      <a:pPr algn="ctr"/>
                      <a:r>
                        <a:rPr lang="es-ES" sz="500" b="1" dirty="0"/>
                        <a:t>0,033</a:t>
                      </a:r>
                    </a:p>
                  </a:txBody>
                  <a:tcPr marL="29029" marR="29029" marT="5226" marB="5226">
                    <a:solidFill>
                      <a:srgbClr val="EBEAEB"/>
                    </a:solidFill>
                  </a:tcPr>
                </a:tc>
                <a:tc>
                  <a:txBody>
                    <a:bodyPr/>
                    <a:lstStyle/>
                    <a:p>
                      <a:pPr algn="ctr"/>
                      <a:r>
                        <a:rPr lang="es-ES" sz="500" b="0" dirty="0"/>
                        <a:t>0,099</a:t>
                      </a:r>
                    </a:p>
                  </a:txBody>
                  <a:tcPr marL="29029" marR="29029" marT="5226" marB="5226">
                    <a:solidFill>
                      <a:srgbClr val="EBEAEB"/>
                    </a:solidFill>
                  </a:tcPr>
                </a:tc>
                <a:extLst>
                  <a:ext uri="{0D108BD9-81ED-4DB2-BD59-A6C34878D82A}">
                    <a16:rowId xmlns:a16="http://schemas.microsoft.com/office/drawing/2014/main" val="2765128939"/>
                  </a:ext>
                </a:extLst>
              </a:tr>
              <a:tr h="84603">
                <a:tc>
                  <a:txBody>
                    <a:bodyPr/>
                    <a:lstStyle/>
                    <a:p>
                      <a:r>
                        <a:rPr lang="es-ES" sz="500" b="0" dirty="0">
                          <a:solidFill>
                            <a:schemeClr val="bg1"/>
                          </a:solidFill>
                        </a:rPr>
                        <a:t>Edad</a:t>
                      </a:r>
                    </a:p>
                  </a:txBody>
                  <a:tcPr marL="29029" marR="29029" marT="5226" marB="5226">
                    <a:solidFill>
                      <a:schemeClr val="accent6">
                        <a:lumMod val="75000"/>
                      </a:schemeClr>
                    </a:solidFill>
                  </a:tcPr>
                </a:tc>
                <a:tc>
                  <a:txBody>
                    <a:bodyPr/>
                    <a:lstStyle/>
                    <a:p>
                      <a:pPr algn="ctr"/>
                      <a:r>
                        <a:rPr lang="es-ES" sz="500" b="0" dirty="0"/>
                        <a:t>35 (24-34) años</a:t>
                      </a:r>
                    </a:p>
                  </a:txBody>
                  <a:tcPr marL="29029" marR="29029" marT="5226" marB="5226">
                    <a:solidFill>
                      <a:srgbClr val="EBEAEB"/>
                    </a:solidFill>
                  </a:tcPr>
                </a:tc>
                <a:tc>
                  <a:txBody>
                    <a:bodyPr/>
                    <a:lstStyle/>
                    <a:p>
                      <a:pPr algn="ctr"/>
                      <a:r>
                        <a:rPr lang="es-ES" sz="500" b="0" dirty="0"/>
                        <a:t>42 (34-52) años</a:t>
                      </a:r>
                    </a:p>
                  </a:txBody>
                  <a:tcPr marL="29029" marR="29029" marT="5226" marB="5226">
                    <a:solidFill>
                      <a:srgbClr val="EBEAEB"/>
                    </a:solidFill>
                  </a:tcPr>
                </a:tc>
                <a:tc>
                  <a:txBody>
                    <a:bodyPr/>
                    <a:lstStyle/>
                    <a:p>
                      <a:pPr algn="ctr"/>
                      <a:r>
                        <a:rPr lang="es-ES" sz="500" b="0" dirty="0"/>
                        <a:t>0,101</a:t>
                      </a:r>
                    </a:p>
                  </a:txBody>
                  <a:tcPr marL="29029" marR="29029" marT="5226" marB="5226">
                    <a:solidFill>
                      <a:srgbClr val="EBEAEB"/>
                    </a:solidFill>
                  </a:tcPr>
                </a:tc>
                <a:tc>
                  <a:txBody>
                    <a:bodyPr/>
                    <a:lstStyle/>
                    <a:p>
                      <a:pPr algn="ctr"/>
                      <a:endParaRPr lang="es-ES" sz="500" b="1" dirty="0"/>
                    </a:p>
                  </a:txBody>
                  <a:tcPr marL="29029" marR="29029" marT="5226" marB="5226">
                    <a:solidFill>
                      <a:srgbClr val="EBEAEB"/>
                    </a:solidFill>
                  </a:tcPr>
                </a:tc>
                <a:extLst>
                  <a:ext uri="{0D108BD9-81ED-4DB2-BD59-A6C34878D82A}">
                    <a16:rowId xmlns:a16="http://schemas.microsoft.com/office/drawing/2014/main" val="906604137"/>
                  </a:ext>
                </a:extLst>
              </a:tr>
              <a:tr h="84603">
                <a:tc>
                  <a:txBody>
                    <a:bodyPr/>
                    <a:lstStyle/>
                    <a:p>
                      <a:r>
                        <a:rPr lang="es-ES" sz="500" b="0" dirty="0">
                          <a:solidFill>
                            <a:schemeClr val="bg1"/>
                          </a:solidFill>
                        </a:rPr>
                        <a:t>Paquetes año</a:t>
                      </a:r>
                    </a:p>
                  </a:txBody>
                  <a:tcPr marL="29029" marR="29029" marT="5226" marB="5226">
                    <a:solidFill>
                      <a:schemeClr val="accent6">
                        <a:lumMod val="75000"/>
                      </a:schemeClr>
                    </a:solidFill>
                  </a:tcPr>
                </a:tc>
                <a:tc>
                  <a:txBody>
                    <a:bodyPr/>
                    <a:lstStyle/>
                    <a:p>
                      <a:pPr algn="ctr"/>
                      <a:r>
                        <a:rPr lang="es-ES" sz="500" b="0" dirty="0"/>
                        <a:t>10 (7-16) </a:t>
                      </a:r>
                      <a:r>
                        <a:rPr lang="es-ES" sz="500" b="0" dirty="0" err="1"/>
                        <a:t>paq</a:t>
                      </a:r>
                      <a:r>
                        <a:rPr lang="es-ES" sz="500" b="0" dirty="0"/>
                        <a:t>/año</a:t>
                      </a:r>
                    </a:p>
                  </a:txBody>
                  <a:tcPr marL="29029" marR="29029" marT="5226" marB="5226">
                    <a:solidFill>
                      <a:srgbClr val="EBEAEB"/>
                    </a:solidFill>
                  </a:tcPr>
                </a:tc>
                <a:tc>
                  <a:txBody>
                    <a:bodyPr/>
                    <a:lstStyle/>
                    <a:p>
                      <a:pPr algn="ctr"/>
                      <a:r>
                        <a:rPr lang="es-ES" sz="500" b="0" dirty="0"/>
                        <a:t>15 (9-30) </a:t>
                      </a:r>
                      <a:r>
                        <a:rPr lang="es-ES" sz="500" b="0" dirty="0" err="1"/>
                        <a:t>paq</a:t>
                      </a:r>
                      <a:r>
                        <a:rPr lang="es-ES" sz="500" b="0" dirty="0"/>
                        <a:t>/año</a:t>
                      </a:r>
                    </a:p>
                  </a:txBody>
                  <a:tcPr marL="29029" marR="29029" marT="5226" marB="5226">
                    <a:solidFill>
                      <a:srgbClr val="EBEAEB"/>
                    </a:solidFill>
                  </a:tcPr>
                </a:tc>
                <a:tc>
                  <a:txBody>
                    <a:bodyPr/>
                    <a:lstStyle/>
                    <a:p>
                      <a:pPr algn="ctr"/>
                      <a:r>
                        <a:rPr lang="es-ES" sz="500" b="0" dirty="0"/>
                        <a:t>0,391</a:t>
                      </a:r>
                    </a:p>
                  </a:txBody>
                  <a:tcPr marL="29029" marR="29029" marT="5226" marB="5226">
                    <a:solidFill>
                      <a:srgbClr val="EBEAEB"/>
                    </a:solidFill>
                  </a:tcPr>
                </a:tc>
                <a:tc>
                  <a:txBody>
                    <a:bodyPr/>
                    <a:lstStyle/>
                    <a:p>
                      <a:pPr algn="ctr"/>
                      <a:endParaRPr lang="es-ES" sz="500" b="1" dirty="0"/>
                    </a:p>
                  </a:txBody>
                  <a:tcPr marL="29029" marR="29029" marT="5226" marB="5226">
                    <a:solidFill>
                      <a:srgbClr val="EBEAEB"/>
                    </a:solidFill>
                  </a:tcPr>
                </a:tc>
                <a:extLst>
                  <a:ext uri="{0D108BD9-81ED-4DB2-BD59-A6C34878D82A}">
                    <a16:rowId xmlns:a16="http://schemas.microsoft.com/office/drawing/2014/main" val="3932523014"/>
                  </a:ext>
                </a:extLst>
              </a:tr>
              <a:tr h="84603">
                <a:tc>
                  <a:txBody>
                    <a:bodyPr/>
                    <a:lstStyle/>
                    <a:p>
                      <a:r>
                        <a:rPr lang="es-ES" sz="500" dirty="0">
                          <a:solidFill>
                            <a:schemeClr val="bg1"/>
                          </a:solidFill>
                        </a:rPr>
                        <a:t>Edad inicio tabaco</a:t>
                      </a:r>
                    </a:p>
                  </a:txBody>
                  <a:tcPr marL="29029" marR="29029" marT="5226" marB="5226">
                    <a:solidFill>
                      <a:schemeClr val="accent6">
                        <a:lumMod val="75000"/>
                      </a:schemeClr>
                    </a:solidFill>
                  </a:tcPr>
                </a:tc>
                <a:tc>
                  <a:txBody>
                    <a:bodyPr/>
                    <a:lstStyle/>
                    <a:p>
                      <a:pPr algn="ctr"/>
                      <a:r>
                        <a:rPr lang="es-ES" sz="500" dirty="0"/>
                        <a:t>16 (15-16,7) años</a:t>
                      </a:r>
                    </a:p>
                  </a:txBody>
                  <a:tcPr marL="29029" marR="29029" marT="5226" marB="5226">
                    <a:solidFill>
                      <a:srgbClr val="EBEAEB"/>
                    </a:solidFill>
                  </a:tcPr>
                </a:tc>
                <a:tc>
                  <a:txBody>
                    <a:bodyPr/>
                    <a:lstStyle/>
                    <a:p>
                      <a:pPr algn="ctr"/>
                      <a:r>
                        <a:rPr lang="es-ES" sz="500" dirty="0"/>
                        <a:t>16 (14-20) años</a:t>
                      </a:r>
                    </a:p>
                  </a:txBody>
                  <a:tcPr marL="29029" marR="29029" marT="5226" marB="5226">
                    <a:solidFill>
                      <a:srgbClr val="EBEAEB"/>
                    </a:solidFill>
                  </a:tcPr>
                </a:tc>
                <a:tc>
                  <a:txBody>
                    <a:bodyPr/>
                    <a:lstStyle/>
                    <a:p>
                      <a:pPr algn="ctr"/>
                      <a:r>
                        <a:rPr lang="es-ES" sz="500" dirty="0"/>
                        <a:t>0,673</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1673264448"/>
                  </a:ext>
                </a:extLst>
              </a:tr>
              <a:tr h="84603">
                <a:tc>
                  <a:txBody>
                    <a:bodyPr/>
                    <a:lstStyle/>
                    <a:p>
                      <a:r>
                        <a:rPr lang="es-ES" sz="500" b="1" dirty="0">
                          <a:solidFill>
                            <a:schemeClr val="bg1"/>
                          </a:solidFill>
                        </a:rPr>
                        <a:t>Adenocarcinoma</a:t>
                      </a:r>
                    </a:p>
                  </a:txBody>
                  <a:tcPr marL="29029" marR="29029" marT="5226" marB="5226">
                    <a:solidFill>
                      <a:schemeClr val="accent6">
                        <a:lumMod val="75000"/>
                      </a:schemeClr>
                    </a:solidFill>
                  </a:tcPr>
                </a:tc>
                <a:tc>
                  <a:txBody>
                    <a:bodyPr/>
                    <a:lstStyle/>
                    <a:p>
                      <a:pPr algn="ctr"/>
                      <a:r>
                        <a:rPr lang="es-ES" sz="500" b="1" dirty="0"/>
                        <a:t>3 (37%)</a:t>
                      </a:r>
                    </a:p>
                  </a:txBody>
                  <a:tcPr marL="29029" marR="29029" marT="5226" marB="5226">
                    <a:solidFill>
                      <a:srgbClr val="EBEAEB"/>
                    </a:solidFill>
                  </a:tcPr>
                </a:tc>
                <a:tc>
                  <a:txBody>
                    <a:bodyPr/>
                    <a:lstStyle/>
                    <a:p>
                      <a:pPr algn="ctr"/>
                      <a:r>
                        <a:rPr lang="es-ES" sz="500" b="1" dirty="0"/>
                        <a:t>20 (57%)</a:t>
                      </a:r>
                    </a:p>
                  </a:txBody>
                  <a:tcPr marL="29029" marR="29029" marT="5226" marB="5226">
                    <a:solidFill>
                      <a:srgbClr val="EBEAEB"/>
                    </a:solidFill>
                  </a:tcPr>
                </a:tc>
                <a:tc>
                  <a:txBody>
                    <a:bodyPr/>
                    <a:lstStyle/>
                    <a:p>
                      <a:pPr algn="ctr"/>
                      <a:r>
                        <a:rPr lang="es-ES" sz="500" b="1" dirty="0">
                          <a:solidFill>
                            <a:srgbClr val="FF0000"/>
                          </a:solidFill>
                        </a:rPr>
                        <a:t>0,004</a:t>
                      </a:r>
                    </a:p>
                  </a:txBody>
                  <a:tcPr marL="29029" marR="29029" marT="5226" marB="5226">
                    <a:solidFill>
                      <a:srgbClr val="EBEAEB"/>
                    </a:solidFill>
                  </a:tcPr>
                </a:tc>
                <a:tc>
                  <a:txBody>
                    <a:bodyPr/>
                    <a:lstStyle/>
                    <a:p>
                      <a:pPr algn="ctr"/>
                      <a:r>
                        <a:rPr lang="es-ES" sz="500" dirty="0"/>
                        <a:t>0,821</a:t>
                      </a:r>
                    </a:p>
                  </a:txBody>
                  <a:tcPr marL="29029" marR="29029" marT="5226" marB="5226">
                    <a:solidFill>
                      <a:srgbClr val="EBEAEB"/>
                    </a:solidFill>
                  </a:tcPr>
                </a:tc>
                <a:extLst>
                  <a:ext uri="{0D108BD9-81ED-4DB2-BD59-A6C34878D82A}">
                    <a16:rowId xmlns:a16="http://schemas.microsoft.com/office/drawing/2014/main" val="3179986963"/>
                  </a:ext>
                </a:extLst>
              </a:tr>
              <a:tr h="84603">
                <a:tc>
                  <a:txBody>
                    <a:bodyPr/>
                    <a:lstStyle/>
                    <a:p>
                      <a:r>
                        <a:rPr lang="es-ES" sz="500" dirty="0">
                          <a:solidFill>
                            <a:schemeClr val="bg1"/>
                          </a:solidFill>
                        </a:rPr>
                        <a:t>Enfermedad vascular</a:t>
                      </a:r>
                    </a:p>
                  </a:txBody>
                  <a:tcPr marL="29029" marR="29029" marT="5226" marB="5226">
                    <a:solidFill>
                      <a:schemeClr val="accent6">
                        <a:lumMod val="75000"/>
                      </a:schemeClr>
                    </a:solidFill>
                  </a:tcPr>
                </a:tc>
                <a:tc>
                  <a:txBody>
                    <a:bodyPr/>
                    <a:lstStyle/>
                    <a:p>
                      <a:pPr algn="ctr"/>
                      <a:r>
                        <a:rPr lang="es-ES" sz="500" dirty="0"/>
                        <a:t>0</a:t>
                      </a:r>
                    </a:p>
                  </a:txBody>
                  <a:tcPr marL="29029" marR="29029" marT="5226" marB="5226">
                    <a:solidFill>
                      <a:srgbClr val="EBEAEB"/>
                    </a:solidFill>
                  </a:tcPr>
                </a:tc>
                <a:tc>
                  <a:txBody>
                    <a:bodyPr/>
                    <a:lstStyle/>
                    <a:p>
                      <a:pPr algn="ctr"/>
                      <a:r>
                        <a:rPr lang="es-ES" sz="500" dirty="0"/>
                        <a:t>5 (14%)</a:t>
                      </a:r>
                    </a:p>
                  </a:txBody>
                  <a:tcPr marL="29029" marR="29029" marT="5226" marB="5226">
                    <a:solidFill>
                      <a:srgbClr val="EBEAEB"/>
                    </a:solidFill>
                  </a:tcPr>
                </a:tc>
                <a:tc>
                  <a:txBody>
                    <a:bodyPr/>
                    <a:lstStyle/>
                    <a:p>
                      <a:pPr algn="ctr"/>
                      <a:r>
                        <a:rPr lang="es-ES" sz="500" dirty="0"/>
                        <a:t>0,255</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3242779847"/>
                  </a:ext>
                </a:extLst>
              </a:tr>
              <a:tr h="76223">
                <a:tc>
                  <a:txBody>
                    <a:bodyPr/>
                    <a:lstStyle/>
                    <a:p>
                      <a:r>
                        <a:rPr lang="es-ES" sz="500" b="0" dirty="0">
                          <a:solidFill>
                            <a:schemeClr val="bg1"/>
                          </a:solidFill>
                        </a:rPr>
                        <a:t>Factores</a:t>
                      </a:r>
                      <a:r>
                        <a:rPr lang="es-ES" sz="500" b="0" baseline="0" dirty="0">
                          <a:solidFill>
                            <a:schemeClr val="bg1"/>
                          </a:solidFill>
                        </a:rPr>
                        <a:t> de riesgo cardiovascular</a:t>
                      </a:r>
                      <a:endParaRPr lang="es-ES" sz="500" b="0" dirty="0">
                        <a:solidFill>
                          <a:schemeClr val="bg1"/>
                        </a:solidFill>
                      </a:endParaRPr>
                    </a:p>
                  </a:txBody>
                  <a:tcPr marL="29029" marR="29029" marT="5226" marB="5226">
                    <a:solidFill>
                      <a:schemeClr val="accent6">
                        <a:lumMod val="75000"/>
                      </a:schemeClr>
                    </a:solidFill>
                  </a:tcPr>
                </a:tc>
                <a:tc>
                  <a:txBody>
                    <a:bodyPr/>
                    <a:lstStyle/>
                    <a:p>
                      <a:pPr algn="ctr"/>
                      <a:r>
                        <a:rPr lang="es-ES" sz="500" b="0" dirty="0"/>
                        <a:t>1 (12%)</a:t>
                      </a:r>
                    </a:p>
                  </a:txBody>
                  <a:tcPr marL="29029" marR="29029" marT="5226" marB="5226">
                    <a:solidFill>
                      <a:srgbClr val="EBEAEB"/>
                    </a:solidFill>
                  </a:tcPr>
                </a:tc>
                <a:tc>
                  <a:txBody>
                    <a:bodyPr/>
                    <a:lstStyle/>
                    <a:p>
                      <a:pPr algn="ctr"/>
                      <a:r>
                        <a:rPr lang="es-ES" sz="500" b="0" dirty="0"/>
                        <a:t>5 (14%)</a:t>
                      </a:r>
                    </a:p>
                  </a:txBody>
                  <a:tcPr marL="29029" marR="29029" marT="5226" marB="5226">
                    <a:solidFill>
                      <a:srgbClr val="EBEAEB"/>
                    </a:solidFill>
                  </a:tcPr>
                </a:tc>
                <a:tc>
                  <a:txBody>
                    <a:bodyPr/>
                    <a:lstStyle/>
                    <a:p>
                      <a:pPr algn="ctr"/>
                      <a:r>
                        <a:rPr lang="es-ES" sz="500" b="0" dirty="0"/>
                        <a:t>0,895</a:t>
                      </a:r>
                    </a:p>
                  </a:txBody>
                  <a:tcPr marL="29029" marR="29029" marT="5226" marB="5226">
                    <a:solidFill>
                      <a:srgbClr val="EBEAEB"/>
                    </a:solidFill>
                  </a:tcPr>
                </a:tc>
                <a:tc>
                  <a:txBody>
                    <a:bodyPr/>
                    <a:lstStyle/>
                    <a:p>
                      <a:pPr algn="ctr"/>
                      <a:endParaRPr lang="es-ES" sz="500" b="1" dirty="0"/>
                    </a:p>
                  </a:txBody>
                  <a:tcPr marL="29029" marR="29029" marT="5226" marB="5226">
                    <a:solidFill>
                      <a:srgbClr val="EBEAEB"/>
                    </a:solidFill>
                  </a:tcPr>
                </a:tc>
                <a:extLst>
                  <a:ext uri="{0D108BD9-81ED-4DB2-BD59-A6C34878D82A}">
                    <a16:rowId xmlns:a16="http://schemas.microsoft.com/office/drawing/2014/main" val="2132906582"/>
                  </a:ext>
                </a:extLst>
              </a:tr>
              <a:tr h="84603">
                <a:tc>
                  <a:txBody>
                    <a:bodyPr/>
                    <a:lstStyle/>
                    <a:p>
                      <a:r>
                        <a:rPr lang="es-ES" sz="500" dirty="0">
                          <a:solidFill>
                            <a:schemeClr val="bg1"/>
                          </a:solidFill>
                        </a:rPr>
                        <a:t>Alcohol</a:t>
                      </a:r>
                    </a:p>
                  </a:txBody>
                  <a:tcPr marL="29029" marR="29029" marT="5226" marB="5226">
                    <a:solidFill>
                      <a:schemeClr val="accent6">
                        <a:lumMod val="75000"/>
                      </a:schemeClr>
                    </a:solidFill>
                  </a:tcPr>
                </a:tc>
                <a:tc>
                  <a:txBody>
                    <a:bodyPr/>
                    <a:lstStyle/>
                    <a:p>
                      <a:pPr algn="ctr"/>
                      <a:r>
                        <a:rPr lang="es-ES" sz="500" dirty="0"/>
                        <a:t>0</a:t>
                      </a:r>
                    </a:p>
                  </a:txBody>
                  <a:tcPr marL="29029" marR="29029" marT="5226" marB="5226">
                    <a:solidFill>
                      <a:srgbClr val="EBEAEB"/>
                    </a:solidFill>
                  </a:tcPr>
                </a:tc>
                <a:tc>
                  <a:txBody>
                    <a:bodyPr/>
                    <a:lstStyle/>
                    <a:p>
                      <a:pPr algn="ctr"/>
                      <a:r>
                        <a:rPr lang="es-ES" sz="500" dirty="0"/>
                        <a:t>4 (11%)</a:t>
                      </a:r>
                    </a:p>
                  </a:txBody>
                  <a:tcPr marL="29029" marR="29029" marT="5226" marB="5226">
                    <a:solidFill>
                      <a:srgbClr val="EBEAEB"/>
                    </a:solidFill>
                  </a:tcPr>
                </a:tc>
                <a:tc>
                  <a:txBody>
                    <a:bodyPr/>
                    <a:lstStyle/>
                    <a:p>
                      <a:pPr algn="ctr"/>
                      <a:r>
                        <a:rPr lang="es-ES" sz="500" dirty="0"/>
                        <a:t>0,315</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100839002"/>
                  </a:ext>
                </a:extLst>
              </a:tr>
              <a:tr h="84603">
                <a:tc>
                  <a:txBody>
                    <a:bodyPr/>
                    <a:lstStyle/>
                    <a:p>
                      <a:r>
                        <a:rPr lang="es-ES" sz="500" dirty="0">
                          <a:solidFill>
                            <a:schemeClr val="bg1"/>
                          </a:solidFill>
                        </a:rPr>
                        <a:t>Ansiedad-depresión</a:t>
                      </a:r>
                    </a:p>
                  </a:txBody>
                  <a:tcPr marL="29029" marR="29029" marT="5226" marB="5226">
                    <a:solidFill>
                      <a:schemeClr val="accent6">
                        <a:lumMod val="75000"/>
                      </a:schemeClr>
                    </a:solidFill>
                  </a:tcPr>
                </a:tc>
                <a:tc>
                  <a:txBody>
                    <a:bodyPr/>
                    <a:lstStyle/>
                    <a:p>
                      <a:pPr algn="ctr"/>
                      <a:r>
                        <a:rPr lang="es-ES" sz="500" dirty="0"/>
                        <a:t>2 (25%)</a:t>
                      </a:r>
                    </a:p>
                  </a:txBody>
                  <a:tcPr marL="29029" marR="29029" marT="5226" marB="5226">
                    <a:solidFill>
                      <a:srgbClr val="EBEAEB"/>
                    </a:solidFill>
                  </a:tcPr>
                </a:tc>
                <a:tc>
                  <a:txBody>
                    <a:bodyPr/>
                    <a:lstStyle/>
                    <a:p>
                      <a:pPr algn="ctr"/>
                      <a:r>
                        <a:rPr lang="es-ES" sz="500" dirty="0"/>
                        <a:t>12 (34%)</a:t>
                      </a:r>
                    </a:p>
                  </a:txBody>
                  <a:tcPr marL="29029" marR="29029" marT="5226" marB="5226">
                    <a:solidFill>
                      <a:srgbClr val="EBEAEB"/>
                    </a:solidFill>
                  </a:tcPr>
                </a:tc>
                <a:tc>
                  <a:txBody>
                    <a:bodyPr/>
                    <a:lstStyle/>
                    <a:p>
                      <a:pPr algn="ctr"/>
                      <a:r>
                        <a:rPr lang="es-ES" sz="500" dirty="0"/>
                        <a:t>0,613</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613769255"/>
                  </a:ext>
                </a:extLst>
              </a:tr>
              <a:tr h="84603">
                <a:tc>
                  <a:txBody>
                    <a:bodyPr/>
                    <a:lstStyle/>
                    <a:p>
                      <a:r>
                        <a:rPr lang="es-ES" sz="500" dirty="0">
                          <a:solidFill>
                            <a:schemeClr val="bg1"/>
                          </a:solidFill>
                        </a:rPr>
                        <a:t>Entorno fumadores</a:t>
                      </a:r>
                    </a:p>
                  </a:txBody>
                  <a:tcPr marL="29029" marR="29029" marT="5226" marB="5226">
                    <a:solidFill>
                      <a:schemeClr val="accent6">
                        <a:lumMod val="75000"/>
                      </a:schemeClr>
                    </a:solidFill>
                  </a:tcPr>
                </a:tc>
                <a:tc>
                  <a:txBody>
                    <a:bodyPr/>
                    <a:lstStyle/>
                    <a:p>
                      <a:pPr algn="ctr"/>
                      <a:r>
                        <a:rPr lang="es-ES" sz="500" dirty="0"/>
                        <a:t>4 (50%)</a:t>
                      </a:r>
                    </a:p>
                  </a:txBody>
                  <a:tcPr marL="29029" marR="29029" marT="5226" marB="5226">
                    <a:solidFill>
                      <a:srgbClr val="EBEAEB"/>
                    </a:solidFill>
                  </a:tcPr>
                </a:tc>
                <a:tc>
                  <a:txBody>
                    <a:bodyPr/>
                    <a:lstStyle/>
                    <a:p>
                      <a:pPr algn="ctr"/>
                      <a:r>
                        <a:rPr lang="es-ES" sz="500" dirty="0"/>
                        <a:t>22 (63%)</a:t>
                      </a:r>
                    </a:p>
                  </a:txBody>
                  <a:tcPr marL="29029" marR="29029" marT="5226" marB="5226">
                    <a:solidFill>
                      <a:srgbClr val="EBEAEB"/>
                    </a:solidFill>
                  </a:tcPr>
                </a:tc>
                <a:tc>
                  <a:txBody>
                    <a:bodyPr/>
                    <a:lstStyle/>
                    <a:p>
                      <a:pPr algn="ctr"/>
                      <a:r>
                        <a:rPr lang="es-ES" sz="500" dirty="0"/>
                        <a:t>0,502</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3740318480"/>
                  </a:ext>
                </a:extLst>
              </a:tr>
              <a:tr h="84603">
                <a:tc>
                  <a:txBody>
                    <a:bodyPr/>
                    <a:lstStyle/>
                    <a:p>
                      <a:r>
                        <a:rPr lang="es-ES" sz="500" dirty="0">
                          <a:solidFill>
                            <a:schemeClr val="bg1"/>
                          </a:solidFill>
                        </a:rPr>
                        <a:t>≥ 2 intentos previos</a:t>
                      </a:r>
                    </a:p>
                  </a:txBody>
                  <a:tcPr marL="29029" marR="29029" marT="5226" marB="5226">
                    <a:solidFill>
                      <a:schemeClr val="accent6">
                        <a:lumMod val="75000"/>
                      </a:schemeClr>
                    </a:solidFill>
                  </a:tcPr>
                </a:tc>
                <a:tc>
                  <a:txBody>
                    <a:bodyPr/>
                    <a:lstStyle/>
                    <a:p>
                      <a:pPr algn="ctr"/>
                      <a:r>
                        <a:rPr lang="es-ES" sz="500" dirty="0"/>
                        <a:t>4 (50%)</a:t>
                      </a:r>
                    </a:p>
                  </a:txBody>
                  <a:tcPr marL="29029" marR="29029" marT="5226" marB="5226">
                    <a:solidFill>
                      <a:srgbClr val="EBEAEB"/>
                    </a:solidFill>
                  </a:tcPr>
                </a:tc>
                <a:tc>
                  <a:txBody>
                    <a:bodyPr/>
                    <a:lstStyle/>
                    <a:p>
                      <a:pPr algn="ctr"/>
                      <a:r>
                        <a:rPr lang="es-ES" sz="500" dirty="0"/>
                        <a:t>8 (33%)</a:t>
                      </a:r>
                    </a:p>
                  </a:txBody>
                  <a:tcPr marL="29029" marR="29029" marT="5226" marB="5226">
                    <a:solidFill>
                      <a:srgbClr val="EBEAEB"/>
                    </a:solidFill>
                  </a:tcPr>
                </a:tc>
                <a:tc>
                  <a:txBody>
                    <a:bodyPr/>
                    <a:lstStyle/>
                    <a:p>
                      <a:pPr algn="ctr"/>
                      <a:r>
                        <a:rPr lang="es-ES" sz="500" dirty="0"/>
                        <a:t>0,516</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3673763074"/>
                  </a:ext>
                </a:extLst>
              </a:tr>
              <a:tr h="104828">
                <a:tc>
                  <a:txBody>
                    <a:bodyPr/>
                    <a:lstStyle/>
                    <a:p>
                      <a:r>
                        <a:rPr lang="es-ES" sz="500" dirty="0">
                          <a:solidFill>
                            <a:schemeClr val="bg1"/>
                          </a:solidFill>
                        </a:rPr>
                        <a:t>Dependencia mod-alta</a:t>
                      </a:r>
                    </a:p>
                  </a:txBody>
                  <a:tcPr marL="29029" marR="29029" marT="5226" marB="5226">
                    <a:solidFill>
                      <a:schemeClr val="accent6">
                        <a:lumMod val="75000"/>
                      </a:schemeClr>
                    </a:solidFill>
                  </a:tcPr>
                </a:tc>
                <a:tc>
                  <a:txBody>
                    <a:bodyPr/>
                    <a:lstStyle/>
                    <a:p>
                      <a:pPr algn="ctr"/>
                      <a:r>
                        <a:rPr lang="es-ES" sz="500" dirty="0"/>
                        <a:t>2 (25%)</a:t>
                      </a:r>
                    </a:p>
                  </a:txBody>
                  <a:tcPr marL="29029" marR="29029" marT="5226" marB="5226">
                    <a:solidFill>
                      <a:srgbClr val="EBEAEB"/>
                    </a:solidFill>
                  </a:tcPr>
                </a:tc>
                <a:tc>
                  <a:txBody>
                    <a:bodyPr/>
                    <a:lstStyle/>
                    <a:p>
                      <a:pPr algn="ctr"/>
                      <a:r>
                        <a:rPr lang="es-ES" sz="500" dirty="0"/>
                        <a:t>7 (20%)</a:t>
                      </a:r>
                    </a:p>
                  </a:txBody>
                  <a:tcPr marL="29029" marR="29029" marT="5226" marB="5226">
                    <a:solidFill>
                      <a:srgbClr val="EBEAEB"/>
                    </a:solidFill>
                  </a:tcPr>
                </a:tc>
                <a:tc>
                  <a:txBody>
                    <a:bodyPr/>
                    <a:lstStyle/>
                    <a:p>
                      <a:pPr algn="ctr"/>
                      <a:r>
                        <a:rPr lang="es-ES" sz="500" dirty="0"/>
                        <a:t>0,754</a:t>
                      </a:r>
                    </a:p>
                  </a:txBody>
                  <a:tcPr marL="29029" marR="29029" marT="5226" marB="5226">
                    <a:solidFill>
                      <a:srgbClr val="EBEAEB"/>
                    </a:solidFill>
                  </a:tcPr>
                </a:tc>
                <a:tc>
                  <a:txBody>
                    <a:bodyPr/>
                    <a:lstStyle/>
                    <a:p>
                      <a:pPr algn="ctr"/>
                      <a:endParaRPr lang="es-ES" sz="500" dirty="0"/>
                    </a:p>
                  </a:txBody>
                  <a:tcPr marL="29029" marR="29029" marT="5226" marB="5226">
                    <a:solidFill>
                      <a:srgbClr val="EBEAEB"/>
                    </a:solidFill>
                  </a:tcPr>
                </a:tc>
                <a:extLst>
                  <a:ext uri="{0D108BD9-81ED-4DB2-BD59-A6C34878D82A}">
                    <a16:rowId xmlns:a16="http://schemas.microsoft.com/office/drawing/2014/main" val="1330106013"/>
                  </a:ext>
                </a:extLst>
              </a:tr>
              <a:tr h="84603">
                <a:tc>
                  <a:txBody>
                    <a:bodyPr/>
                    <a:lstStyle/>
                    <a:p>
                      <a:r>
                        <a:rPr lang="es-ES" sz="500" b="1" dirty="0">
                          <a:solidFill>
                            <a:schemeClr val="bg1"/>
                          </a:solidFill>
                        </a:rPr>
                        <a:t>Motivación alta</a:t>
                      </a:r>
                    </a:p>
                  </a:txBody>
                  <a:tcPr marL="29029" marR="29029" marT="5226" marB="5226">
                    <a:solidFill>
                      <a:schemeClr val="accent6">
                        <a:lumMod val="75000"/>
                      </a:schemeClr>
                    </a:solidFill>
                  </a:tcPr>
                </a:tc>
                <a:tc>
                  <a:txBody>
                    <a:bodyPr/>
                    <a:lstStyle/>
                    <a:p>
                      <a:pPr algn="ctr"/>
                      <a:r>
                        <a:rPr lang="es-ES" sz="500" b="1" dirty="0"/>
                        <a:t>8 (100%)</a:t>
                      </a:r>
                    </a:p>
                  </a:txBody>
                  <a:tcPr marL="29029" marR="29029" marT="5226" marB="5226">
                    <a:solidFill>
                      <a:srgbClr val="EBEAEB"/>
                    </a:solidFill>
                  </a:tcPr>
                </a:tc>
                <a:tc>
                  <a:txBody>
                    <a:bodyPr/>
                    <a:lstStyle/>
                    <a:p>
                      <a:pPr algn="ctr"/>
                      <a:r>
                        <a:rPr lang="es-ES" sz="500" b="1" dirty="0"/>
                        <a:t>16 (46%)</a:t>
                      </a:r>
                    </a:p>
                  </a:txBody>
                  <a:tcPr marL="29029" marR="29029" marT="5226" marB="5226">
                    <a:solidFill>
                      <a:srgbClr val="EBEAEB"/>
                    </a:solidFill>
                  </a:tcPr>
                </a:tc>
                <a:tc>
                  <a:txBody>
                    <a:bodyPr/>
                    <a:lstStyle/>
                    <a:p>
                      <a:pPr algn="ctr"/>
                      <a:r>
                        <a:rPr lang="es-ES" sz="500" b="1" dirty="0">
                          <a:solidFill>
                            <a:srgbClr val="FF0000"/>
                          </a:solidFill>
                        </a:rPr>
                        <a:t>0,005</a:t>
                      </a:r>
                    </a:p>
                  </a:txBody>
                  <a:tcPr marL="29029" marR="29029" marT="5226" marB="5226">
                    <a:solidFill>
                      <a:srgbClr val="EBEAEB"/>
                    </a:solidFill>
                  </a:tcPr>
                </a:tc>
                <a:tc>
                  <a:txBody>
                    <a:bodyPr/>
                    <a:lstStyle/>
                    <a:p>
                      <a:pPr algn="ctr"/>
                      <a:r>
                        <a:rPr lang="es-ES" sz="500" b="1" dirty="0">
                          <a:solidFill>
                            <a:srgbClr val="FF0000"/>
                          </a:solidFill>
                        </a:rPr>
                        <a:t>0,017</a:t>
                      </a:r>
                    </a:p>
                  </a:txBody>
                  <a:tcPr marL="29029" marR="29029" marT="5226" marB="5226">
                    <a:solidFill>
                      <a:srgbClr val="EBEAEB"/>
                    </a:solidFill>
                  </a:tcPr>
                </a:tc>
                <a:extLst>
                  <a:ext uri="{0D108BD9-81ED-4DB2-BD59-A6C34878D82A}">
                    <a16:rowId xmlns:a16="http://schemas.microsoft.com/office/drawing/2014/main" val="1345996768"/>
                  </a:ext>
                </a:extLst>
              </a:tr>
              <a:tr h="84603">
                <a:tc>
                  <a:txBody>
                    <a:bodyPr/>
                    <a:lstStyle/>
                    <a:p>
                      <a:r>
                        <a:rPr lang="es-ES" sz="500" b="1" dirty="0">
                          <a:solidFill>
                            <a:schemeClr val="bg1"/>
                          </a:solidFill>
                        </a:rPr>
                        <a:t>Fase abandono 3</a:t>
                      </a:r>
                    </a:p>
                  </a:txBody>
                  <a:tcPr marL="29029" marR="29029" marT="5226" marB="5226">
                    <a:solidFill>
                      <a:schemeClr val="accent6">
                        <a:lumMod val="75000"/>
                      </a:schemeClr>
                    </a:solidFill>
                  </a:tcPr>
                </a:tc>
                <a:tc>
                  <a:txBody>
                    <a:bodyPr/>
                    <a:lstStyle/>
                    <a:p>
                      <a:pPr algn="ctr"/>
                      <a:r>
                        <a:rPr lang="es-ES" sz="500" b="1" dirty="0"/>
                        <a:t>3 (37%)</a:t>
                      </a:r>
                    </a:p>
                  </a:txBody>
                  <a:tcPr marL="29029" marR="29029" marT="5226" marB="5226">
                    <a:solidFill>
                      <a:srgbClr val="EBEAEB"/>
                    </a:solidFill>
                  </a:tcPr>
                </a:tc>
                <a:tc>
                  <a:txBody>
                    <a:bodyPr/>
                    <a:lstStyle/>
                    <a:p>
                      <a:pPr algn="ctr"/>
                      <a:r>
                        <a:rPr lang="es-ES" sz="500" b="1" dirty="0"/>
                        <a:t>1 (3%)</a:t>
                      </a:r>
                    </a:p>
                  </a:txBody>
                  <a:tcPr marL="29029" marR="29029" marT="5226" marB="5226">
                    <a:solidFill>
                      <a:srgbClr val="EBEAEB"/>
                    </a:solidFill>
                  </a:tcPr>
                </a:tc>
                <a:tc>
                  <a:txBody>
                    <a:bodyPr/>
                    <a:lstStyle/>
                    <a:p>
                      <a:pPr algn="ctr"/>
                      <a:r>
                        <a:rPr lang="es-ES" sz="500" b="1" dirty="0">
                          <a:solidFill>
                            <a:srgbClr val="FF0000"/>
                          </a:solidFill>
                        </a:rPr>
                        <a:t>&lt;0,001</a:t>
                      </a:r>
                    </a:p>
                  </a:txBody>
                  <a:tcPr marL="29029" marR="29029" marT="5226" marB="5226">
                    <a:solidFill>
                      <a:srgbClr val="EBEAEB"/>
                    </a:solidFill>
                  </a:tcPr>
                </a:tc>
                <a:tc>
                  <a:txBody>
                    <a:bodyPr/>
                    <a:lstStyle/>
                    <a:p>
                      <a:pPr algn="ctr"/>
                      <a:r>
                        <a:rPr lang="es-ES" sz="500" dirty="0"/>
                        <a:t>0,066</a:t>
                      </a:r>
                    </a:p>
                  </a:txBody>
                  <a:tcPr marL="29029" marR="29029" marT="5226" marB="5226">
                    <a:solidFill>
                      <a:srgbClr val="EBEAEB"/>
                    </a:solidFill>
                  </a:tcPr>
                </a:tc>
                <a:extLst>
                  <a:ext uri="{0D108BD9-81ED-4DB2-BD59-A6C34878D82A}">
                    <a16:rowId xmlns:a16="http://schemas.microsoft.com/office/drawing/2014/main" val="3162714436"/>
                  </a:ext>
                </a:extLst>
              </a:tr>
            </a:tbl>
          </a:graphicData>
        </a:graphic>
      </p:graphicFrame>
      <p:graphicFrame>
        <p:nvGraphicFramePr>
          <p:cNvPr id="25" name="Marcador de contenido 3">
            <a:extLst>
              <a:ext uri="{FF2B5EF4-FFF2-40B4-BE49-F238E27FC236}">
                <a16:creationId xmlns:a16="http://schemas.microsoft.com/office/drawing/2014/main" id="{12A3ED61-C41E-4B87-BC8E-E3AB5D0DA14D}"/>
              </a:ext>
            </a:extLst>
          </p:cNvPr>
          <p:cNvGraphicFramePr>
            <a:graphicFrameLocks/>
          </p:cNvGraphicFramePr>
          <p:nvPr>
            <p:extLst>
              <p:ext uri="{D42A27DB-BD31-4B8C-83A1-F6EECF244321}">
                <p14:modId xmlns:p14="http://schemas.microsoft.com/office/powerpoint/2010/main" val="914855744"/>
              </p:ext>
            </p:extLst>
          </p:nvPr>
        </p:nvGraphicFramePr>
        <p:xfrm>
          <a:off x="309443" y="1752596"/>
          <a:ext cx="2035824" cy="2455333"/>
        </p:xfrm>
        <a:graphic>
          <a:graphicData uri="http://schemas.openxmlformats.org/drawingml/2006/table">
            <a:tbl>
              <a:tblPr firstRow="1" bandRow="1">
                <a:tableStyleId>{5C22544A-7EE6-4342-B048-85BDC9FD1C3A}</a:tableStyleId>
              </a:tblPr>
              <a:tblGrid>
                <a:gridCol w="911880">
                  <a:extLst>
                    <a:ext uri="{9D8B030D-6E8A-4147-A177-3AD203B41FA5}">
                      <a16:colId xmlns:a16="http://schemas.microsoft.com/office/drawing/2014/main" val="3202693764"/>
                    </a:ext>
                  </a:extLst>
                </a:gridCol>
                <a:gridCol w="1123944">
                  <a:extLst>
                    <a:ext uri="{9D8B030D-6E8A-4147-A177-3AD203B41FA5}">
                      <a16:colId xmlns:a16="http://schemas.microsoft.com/office/drawing/2014/main" val="158318557"/>
                    </a:ext>
                  </a:extLst>
                </a:gridCol>
              </a:tblGrid>
              <a:tr h="116809">
                <a:tc>
                  <a:txBody>
                    <a:bodyPr/>
                    <a:lstStyle/>
                    <a:p>
                      <a:r>
                        <a:rPr lang="es-ES" sz="600" dirty="0">
                          <a:solidFill>
                            <a:schemeClr val="bg1"/>
                          </a:solidFill>
                        </a:rPr>
                        <a:t>Variables</a:t>
                      </a:r>
                    </a:p>
                  </a:txBody>
                  <a:tcPr marL="29029" marR="29029" marT="5226" marB="5226">
                    <a:solidFill>
                      <a:schemeClr val="accent6">
                        <a:lumMod val="40000"/>
                        <a:lumOff val="60000"/>
                      </a:schemeClr>
                    </a:solidFill>
                  </a:tcPr>
                </a:tc>
                <a:tc>
                  <a:txBody>
                    <a:bodyPr/>
                    <a:lstStyle/>
                    <a:p>
                      <a:pPr algn="ctr"/>
                      <a:r>
                        <a:rPr lang="es-ES" sz="600" dirty="0"/>
                        <a:t>Datos</a:t>
                      </a:r>
                    </a:p>
                  </a:txBody>
                  <a:tcPr marL="29029" marR="29029" marT="5226" marB="5226">
                    <a:solidFill>
                      <a:schemeClr val="accent6">
                        <a:lumMod val="40000"/>
                        <a:lumOff val="60000"/>
                      </a:schemeClr>
                    </a:solidFill>
                  </a:tcPr>
                </a:tc>
                <a:extLst>
                  <a:ext uri="{0D108BD9-81ED-4DB2-BD59-A6C34878D82A}">
                    <a16:rowId xmlns:a16="http://schemas.microsoft.com/office/drawing/2014/main" val="4062397459"/>
                  </a:ext>
                </a:extLst>
              </a:tr>
              <a:tr h="116809">
                <a:tc>
                  <a:txBody>
                    <a:bodyPr/>
                    <a:lstStyle/>
                    <a:p>
                      <a:r>
                        <a:rPr lang="es-ES" sz="600" dirty="0">
                          <a:solidFill>
                            <a:schemeClr val="bg1"/>
                          </a:solidFill>
                        </a:rPr>
                        <a:t>Varones</a:t>
                      </a:r>
                    </a:p>
                  </a:txBody>
                  <a:tcPr marL="29029" marR="29029" marT="5226" marB="5226">
                    <a:solidFill>
                      <a:schemeClr val="accent6">
                        <a:lumMod val="40000"/>
                        <a:lumOff val="60000"/>
                      </a:schemeClr>
                    </a:solidFill>
                  </a:tcPr>
                </a:tc>
                <a:tc>
                  <a:txBody>
                    <a:bodyPr/>
                    <a:lstStyle/>
                    <a:p>
                      <a:pPr algn="ctr"/>
                      <a:r>
                        <a:rPr lang="es-ES" sz="600" dirty="0"/>
                        <a:t>27 (63%)</a:t>
                      </a:r>
                    </a:p>
                  </a:txBody>
                  <a:tcPr marL="29029" marR="29029" marT="5226" marB="5226">
                    <a:solidFill>
                      <a:srgbClr val="EBEAEB"/>
                    </a:solidFill>
                  </a:tcPr>
                </a:tc>
                <a:extLst>
                  <a:ext uri="{0D108BD9-81ED-4DB2-BD59-A6C34878D82A}">
                    <a16:rowId xmlns:a16="http://schemas.microsoft.com/office/drawing/2014/main" val="4155031512"/>
                  </a:ext>
                </a:extLst>
              </a:tr>
              <a:tr h="116809">
                <a:tc>
                  <a:txBody>
                    <a:bodyPr/>
                    <a:lstStyle/>
                    <a:p>
                      <a:r>
                        <a:rPr lang="es-ES" sz="600" dirty="0">
                          <a:solidFill>
                            <a:schemeClr val="bg1"/>
                          </a:solidFill>
                        </a:rPr>
                        <a:t>Edad</a:t>
                      </a:r>
                    </a:p>
                  </a:txBody>
                  <a:tcPr marL="29029" marR="29029" marT="5226" marB="5226">
                    <a:solidFill>
                      <a:schemeClr val="accent6">
                        <a:lumMod val="40000"/>
                        <a:lumOff val="60000"/>
                      </a:schemeClr>
                    </a:solidFill>
                  </a:tcPr>
                </a:tc>
                <a:tc>
                  <a:txBody>
                    <a:bodyPr/>
                    <a:lstStyle/>
                    <a:p>
                      <a:pPr algn="ctr"/>
                      <a:r>
                        <a:rPr lang="es-ES" sz="600" dirty="0"/>
                        <a:t>40 (32-52) años</a:t>
                      </a:r>
                    </a:p>
                  </a:txBody>
                  <a:tcPr marL="29029" marR="29029" marT="5226" marB="5226">
                    <a:solidFill>
                      <a:srgbClr val="EBEAEB"/>
                    </a:solidFill>
                  </a:tcPr>
                </a:tc>
                <a:extLst>
                  <a:ext uri="{0D108BD9-81ED-4DB2-BD59-A6C34878D82A}">
                    <a16:rowId xmlns:a16="http://schemas.microsoft.com/office/drawing/2014/main" val="2765128939"/>
                  </a:ext>
                </a:extLst>
              </a:tr>
              <a:tr h="116809">
                <a:tc>
                  <a:txBody>
                    <a:bodyPr/>
                    <a:lstStyle/>
                    <a:p>
                      <a:r>
                        <a:rPr lang="es-ES" sz="600" dirty="0">
                          <a:solidFill>
                            <a:schemeClr val="bg1"/>
                          </a:solidFill>
                        </a:rPr>
                        <a:t>Paquetes año</a:t>
                      </a:r>
                    </a:p>
                  </a:txBody>
                  <a:tcPr marL="29029" marR="29029" marT="5226" marB="5226">
                    <a:solidFill>
                      <a:schemeClr val="accent6">
                        <a:lumMod val="40000"/>
                        <a:lumOff val="60000"/>
                      </a:schemeClr>
                    </a:solidFill>
                  </a:tcPr>
                </a:tc>
                <a:tc>
                  <a:txBody>
                    <a:bodyPr/>
                    <a:lstStyle/>
                    <a:p>
                      <a:pPr algn="ctr"/>
                      <a:r>
                        <a:rPr lang="es-ES" sz="600" dirty="0"/>
                        <a:t>15 (9-26) </a:t>
                      </a:r>
                      <a:r>
                        <a:rPr lang="es-ES" sz="600" dirty="0" err="1"/>
                        <a:t>paq</a:t>
                      </a:r>
                      <a:r>
                        <a:rPr lang="es-ES" sz="600" dirty="0"/>
                        <a:t>/año</a:t>
                      </a:r>
                    </a:p>
                  </a:txBody>
                  <a:tcPr marL="29029" marR="29029" marT="5226" marB="5226">
                    <a:solidFill>
                      <a:srgbClr val="EBEAEB"/>
                    </a:solidFill>
                  </a:tcPr>
                </a:tc>
                <a:extLst>
                  <a:ext uri="{0D108BD9-81ED-4DB2-BD59-A6C34878D82A}">
                    <a16:rowId xmlns:a16="http://schemas.microsoft.com/office/drawing/2014/main" val="906604137"/>
                  </a:ext>
                </a:extLst>
              </a:tr>
              <a:tr h="116809">
                <a:tc>
                  <a:txBody>
                    <a:bodyPr/>
                    <a:lstStyle/>
                    <a:p>
                      <a:r>
                        <a:rPr lang="es-ES" sz="600" dirty="0">
                          <a:solidFill>
                            <a:schemeClr val="bg1"/>
                          </a:solidFill>
                        </a:rPr>
                        <a:t>Parentesco hijos</a:t>
                      </a:r>
                    </a:p>
                  </a:txBody>
                  <a:tcPr marL="29029" marR="29029" marT="5226" marB="5226">
                    <a:solidFill>
                      <a:schemeClr val="accent6">
                        <a:lumMod val="40000"/>
                        <a:lumOff val="60000"/>
                      </a:schemeClr>
                    </a:solidFill>
                  </a:tcPr>
                </a:tc>
                <a:tc>
                  <a:txBody>
                    <a:bodyPr/>
                    <a:lstStyle/>
                    <a:p>
                      <a:pPr algn="ctr"/>
                      <a:r>
                        <a:rPr lang="es-ES" sz="600" dirty="0"/>
                        <a:t>23 (53%)</a:t>
                      </a:r>
                    </a:p>
                  </a:txBody>
                  <a:tcPr marL="29029" marR="29029" marT="5226" marB="5226">
                    <a:solidFill>
                      <a:srgbClr val="EBEAEB"/>
                    </a:solidFill>
                  </a:tcPr>
                </a:tc>
                <a:extLst>
                  <a:ext uri="{0D108BD9-81ED-4DB2-BD59-A6C34878D82A}">
                    <a16:rowId xmlns:a16="http://schemas.microsoft.com/office/drawing/2014/main" val="412637598"/>
                  </a:ext>
                </a:extLst>
              </a:tr>
              <a:tr h="116809">
                <a:tc>
                  <a:txBody>
                    <a:bodyPr/>
                    <a:lstStyle/>
                    <a:p>
                      <a:r>
                        <a:rPr lang="es-ES" sz="600" dirty="0">
                          <a:solidFill>
                            <a:schemeClr val="bg1"/>
                          </a:solidFill>
                        </a:rPr>
                        <a:t>Edad inicio tabaco</a:t>
                      </a:r>
                    </a:p>
                  </a:txBody>
                  <a:tcPr marL="29029" marR="29029" marT="5226" marB="5226">
                    <a:solidFill>
                      <a:schemeClr val="accent6">
                        <a:lumMod val="40000"/>
                        <a:lumOff val="60000"/>
                      </a:schemeClr>
                    </a:solidFill>
                  </a:tcPr>
                </a:tc>
                <a:tc>
                  <a:txBody>
                    <a:bodyPr/>
                    <a:lstStyle/>
                    <a:p>
                      <a:pPr algn="ctr"/>
                      <a:r>
                        <a:rPr lang="es-ES" sz="600" dirty="0"/>
                        <a:t>16 (12-14) años</a:t>
                      </a:r>
                    </a:p>
                  </a:txBody>
                  <a:tcPr marL="29029" marR="29029" marT="5226" marB="5226">
                    <a:solidFill>
                      <a:srgbClr val="EBEAEB"/>
                    </a:solidFill>
                  </a:tcPr>
                </a:tc>
                <a:extLst>
                  <a:ext uri="{0D108BD9-81ED-4DB2-BD59-A6C34878D82A}">
                    <a16:rowId xmlns:a16="http://schemas.microsoft.com/office/drawing/2014/main" val="3932523014"/>
                  </a:ext>
                </a:extLst>
              </a:tr>
              <a:tr h="116809">
                <a:tc>
                  <a:txBody>
                    <a:bodyPr/>
                    <a:lstStyle/>
                    <a:p>
                      <a:r>
                        <a:rPr lang="es-ES" sz="600" dirty="0">
                          <a:solidFill>
                            <a:schemeClr val="bg1"/>
                          </a:solidFill>
                        </a:rPr>
                        <a:t>Adenocarcinoma</a:t>
                      </a:r>
                    </a:p>
                  </a:txBody>
                  <a:tcPr marL="29029" marR="29029" marT="5226" marB="5226">
                    <a:solidFill>
                      <a:schemeClr val="accent6">
                        <a:lumMod val="40000"/>
                        <a:lumOff val="60000"/>
                      </a:schemeClr>
                    </a:solidFill>
                  </a:tcPr>
                </a:tc>
                <a:tc>
                  <a:txBody>
                    <a:bodyPr/>
                    <a:lstStyle/>
                    <a:p>
                      <a:pPr algn="ctr"/>
                      <a:r>
                        <a:rPr lang="es-ES" sz="600" dirty="0"/>
                        <a:t>23 (53%)</a:t>
                      </a:r>
                    </a:p>
                  </a:txBody>
                  <a:tcPr marL="29029" marR="29029" marT="5226" marB="5226">
                    <a:solidFill>
                      <a:srgbClr val="EBEAEB"/>
                    </a:solidFill>
                  </a:tcPr>
                </a:tc>
                <a:extLst>
                  <a:ext uri="{0D108BD9-81ED-4DB2-BD59-A6C34878D82A}">
                    <a16:rowId xmlns:a16="http://schemas.microsoft.com/office/drawing/2014/main" val="1673264448"/>
                  </a:ext>
                </a:extLst>
              </a:tr>
              <a:tr h="195463">
                <a:tc>
                  <a:txBody>
                    <a:bodyPr/>
                    <a:lstStyle/>
                    <a:p>
                      <a:r>
                        <a:rPr lang="es-ES" sz="600" dirty="0">
                          <a:solidFill>
                            <a:schemeClr val="bg1"/>
                          </a:solidFill>
                        </a:rPr>
                        <a:t>Sin estudios superiores</a:t>
                      </a:r>
                    </a:p>
                  </a:txBody>
                  <a:tcPr marL="29029" marR="29029" marT="5226" marB="5226">
                    <a:solidFill>
                      <a:schemeClr val="accent6">
                        <a:lumMod val="40000"/>
                        <a:lumOff val="60000"/>
                      </a:schemeClr>
                    </a:solidFill>
                  </a:tcPr>
                </a:tc>
                <a:tc>
                  <a:txBody>
                    <a:bodyPr/>
                    <a:lstStyle/>
                    <a:p>
                      <a:pPr algn="ctr"/>
                      <a:r>
                        <a:rPr lang="es-ES" sz="600" dirty="0"/>
                        <a:t>33 (77%)</a:t>
                      </a:r>
                    </a:p>
                  </a:txBody>
                  <a:tcPr marL="29029" marR="29029" marT="5226" marB="5226">
                    <a:solidFill>
                      <a:srgbClr val="EBEAEB"/>
                    </a:solidFill>
                  </a:tcPr>
                </a:tc>
                <a:extLst>
                  <a:ext uri="{0D108BD9-81ED-4DB2-BD59-A6C34878D82A}">
                    <a16:rowId xmlns:a16="http://schemas.microsoft.com/office/drawing/2014/main" val="3179986963"/>
                  </a:ext>
                </a:extLst>
              </a:tr>
              <a:tr h="116809">
                <a:tc>
                  <a:txBody>
                    <a:bodyPr/>
                    <a:lstStyle/>
                    <a:p>
                      <a:r>
                        <a:rPr lang="es-ES" sz="600" dirty="0">
                          <a:solidFill>
                            <a:schemeClr val="bg1"/>
                          </a:solidFill>
                        </a:rPr>
                        <a:t>Enfermedad vascular</a:t>
                      </a:r>
                    </a:p>
                  </a:txBody>
                  <a:tcPr marL="29029" marR="29029" marT="5226" marB="5226">
                    <a:solidFill>
                      <a:schemeClr val="accent6">
                        <a:lumMod val="40000"/>
                        <a:lumOff val="60000"/>
                      </a:schemeClr>
                    </a:solidFill>
                  </a:tcPr>
                </a:tc>
                <a:tc>
                  <a:txBody>
                    <a:bodyPr/>
                    <a:lstStyle/>
                    <a:p>
                      <a:pPr algn="ctr"/>
                      <a:r>
                        <a:rPr lang="es-ES" sz="600" dirty="0"/>
                        <a:t>5 (12%)</a:t>
                      </a:r>
                    </a:p>
                  </a:txBody>
                  <a:tcPr marL="29029" marR="29029" marT="5226" marB="5226">
                    <a:solidFill>
                      <a:srgbClr val="EBEAEB"/>
                    </a:solidFill>
                  </a:tcPr>
                </a:tc>
                <a:extLst>
                  <a:ext uri="{0D108BD9-81ED-4DB2-BD59-A6C34878D82A}">
                    <a16:rowId xmlns:a16="http://schemas.microsoft.com/office/drawing/2014/main" val="1475347195"/>
                  </a:ext>
                </a:extLst>
              </a:tr>
              <a:tr h="195463">
                <a:tc>
                  <a:txBody>
                    <a:bodyPr/>
                    <a:lstStyle/>
                    <a:p>
                      <a:r>
                        <a:rPr lang="es-ES" sz="600" dirty="0">
                          <a:solidFill>
                            <a:schemeClr val="bg1"/>
                          </a:solidFill>
                        </a:rPr>
                        <a:t>Factores</a:t>
                      </a:r>
                      <a:r>
                        <a:rPr lang="es-ES" sz="600" baseline="0" dirty="0">
                          <a:solidFill>
                            <a:schemeClr val="bg1"/>
                          </a:solidFill>
                        </a:rPr>
                        <a:t> de riesgo cardiovascular</a:t>
                      </a:r>
                      <a:endParaRPr lang="es-ES" sz="600" dirty="0">
                        <a:solidFill>
                          <a:schemeClr val="bg1"/>
                        </a:solidFill>
                      </a:endParaRPr>
                    </a:p>
                  </a:txBody>
                  <a:tcPr marL="29029" marR="29029" marT="5226" marB="5226">
                    <a:solidFill>
                      <a:schemeClr val="accent6">
                        <a:lumMod val="40000"/>
                        <a:lumOff val="60000"/>
                      </a:schemeClr>
                    </a:solidFill>
                  </a:tcPr>
                </a:tc>
                <a:tc>
                  <a:txBody>
                    <a:bodyPr/>
                    <a:lstStyle/>
                    <a:p>
                      <a:pPr algn="ctr"/>
                      <a:r>
                        <a:rPr lang="es-ES" sz="600" dirty="0"/>
                        <a:t>6 (14%)</a:t>
                      </a:r>
                    </a:p>
                  </a:txBody>
                  <a:tcPr marL="29029" marR="29029" marT="5226" marB="5226">
                    <a:solidFill>
                      <a:srgbClr val="EBEAEB"/>
                    </a:solidFill>
                  </a:tcPr>
                </a:tc>
                <a:extLst>
                  <a:ext uri="{0D108BD9-81ED-4DB2-BD59-A6C34878D82A}">
                    <a16:rowId xmlns:a16="http://schemas.microsoft.com/office/drawing/2014/main" val="3242779847"/>
                  </a:ext>
                </a:extLst>
              </a:tr>
              <a:tr h="116809">
                <a:tc>
                  <a:txBody>
                    <a:bodyPr/>
                    <a:lstStyle/>
                    <a:p>
                      <a:r>
                        <a:rPr lang="es-ES" sz="600" dirty="0" err="1">
                          <a:solidFill>
                            <a:schemeClr val="bg1"/>
                          </a:solidFill>
                        </a:rPr>
                        <a:t>Cancer</a:t>
                      </a:r>
                      <a:endParaRPr lang="es-ES" sz="600" dirty="0">
                        <a:solidFill>
                          <a:schemeClr val="bg1"/>
                        </a:solidFill>
                      </a:endParaRPr>
                    </a:p>
                  </a:txBody>
                  <a:tcPr marL="29029" marR="29029" marT="5226" marB="5226">
                    <a:solidFill>
                      <a:schemeClr val="accent6">
                        <a:lumMod val="40000"/>
                        <a:lumOff val="60000"/>
                      </a:schemeClr>
                    </a:solidFill>
                  </a:tcPr>
                </a:tc>
                <a:tc>
                  <a:txBody>
                    <a:bodyPr/>
                    <a:lstStyle/>
                    <a:p>
                      <a:pPr algn="ctr"/>
                      <a:r>
                        <a:rPr lang="es-ES" sz="600" dirty="0"/>
                        <a:t>0</a:t>
                      </a:r>
                    </a:p>
                  </a:txBody>
                  <a:tcPr marL="29029" marR="29029" marT="5226" marB="5226">
                    <a:solidFill>
                      <a:srgbClr val="EBEAEB"/>
                    </a:solidFill>
                  </a:tcPr>
                </a:tc>
                <a:extLst>
                  <a:ext uri="{0D108BD9-81ED-4DB2-BD59-A6C34878D82A}">
                    <a16:rowId xmlns:a16="http://schemas.microsoft.com/office/drawing/2014/main" val="4054347830"/>
                  </a:ext>
                </a:extLst>
              </a:tr>
              <a:tr h="116809">
                <a:tc>
                  <a:txBody>
                    <a:bodyPr/>
                    <a:lstStyle/>
                    <a:p>
                      <a:r>
                        <a:rPr lang="es-ES" sz="600" dirty="0">
                          <a:solidFill>
                            <a:schemeClr val="bg1"/>
                          </a:solidFill>
                        </a:rPr>
                        <a:t>Alcohol</a:t>
                      </a:r>
                    </a:p>
                  </a:txBody>
                  <a:tcPr marL="29029" marR="29029" marT="5226" marB="5226">
                    <a:solidFill>
                      <a:schemeClr val="accent6">
                        <a:lumMod val="40000"/>
                        <a:lumOff val="60000"/>
                      </a:schemeClr>
                    </a:solidFill>
                  </a:tcPr>
                </a:tc>
                <a:tc>
                  <a:txBody>
                    <a:bodyPr/>
                    <a:lstStyle/>
                    <a:p>
                      <a:pPr algn="ctr"/>
                      <a:r>
                        <a:rPr lang="es-ES" sz="600" dirty="0"/>
                        <a:t>4 (9%)</a:t>
                      </a:r>
                    </a:p>
                  </a:txBody>
                  <a:tcPr marL="29029" marR="29029" marT="5226" marB="5226">
                    <a:solidFill>
                      <a:srgbClr val="EBEAEB"/>
                    </a:solidFill>
                  </a:tcPr>
                </a:tc>
                <a:extLst>
                  <a:ext uri="{0D108BD9-81ED-4DB2-BD59-A6C34878D82A}">
                    <a16:rowId xmlns:a16="http://schemas.microsoft.com/office/drawing/2014/main" val="2132906582"/>
                  </a:ext>
                </a:extLst>
              </a:tr>
              <a:tr h="116809">
                <a:tc>
                  <a:txBody>
                    <a:bodyPr/>
                    <a:lstStyle/>
                    <a:p>
                      <a:r>
                        <a:rPr lang="es-ES" sz="600" dirty="0">
                          <a:solidFill>
                            <a:schemeClr val="bg1"/>
                          </a:solidFill>
                        </a:rPr>
                        <a:t>Ansiedad-depresión</a:t>
                      </a:r>
                    </a:p>
                  </a:txBody>
                  <a:tcPr marL="29029" marR="29029" marT="5226" marB="5226">
                    <a:solidFill>
                      <a:schemeClr val="accent6">
                        <a:lumMod val="40000"/>
                        <a:lumOff val="60000"/>
                      </a:schemeClr>
                    </a:solidFill>
                  </a:tcPr>
                </a:tc>
                <a:tc>
                  <a:txBody>
                    <a:bodyPr/>
                    <a:lstStyle/>
                    <a:p>
                      <a:pPr algn="ctr"/>
                      <a:r>
                        <a:rPr lang="es-ES" sz="600" dirty="0"/>
                        <a:t>14 (33%)</a:t>
                      </a:r>
                    </a:p>
                  </a:txBody>
                  <a:tcPr marL="29029" marR="29029" marT="5226" marB="5226">
                    <a:solidFill>
                      <a:srgbClr val="EBEAEB"/>
                    </a:solidFill>
                  </a:tcPr>
                </a:tc>
                <a:extLst>
                  <a:ext uri="{0D108BD9-81ED-4DB2-BD59-A6C34878D82A}">
                    <a16:rowId xmlns:a16="http://schemas.microsoft.com/office/drawing/2014/main" val="100839002"/>
                  </a:ext>
                </a:extLst>
              </a:tr>
              <a:tr h="116809">
                <a:tc>
                  <a:txBody>
                    <a:bodyPr/>
                    <a:lstStyle/>
                    <a:p>
                      <a:r>
                        <a:rPr lang="es-ES" sz="600" dirty="0">
                          <a:solidFill>
                            <a:schemeClr val="bg1"/>
                          </a:solidFill>
                        </a:rPr>
                        <a:t>Entorno fumadores</a:t>
                      </a:r>
                    </a:p>
                  </a:txBody>
                  <a:tcPr marL="29029" marR="29029" marT="5226" marB="5226">
                    <a:solidFill>
                      <a:schemeClr val="accent6">
                        <a:lumMod val="40000"/>
                        <a:lumOff val="60000"/>
                      </a:schemeClr>
                    </a:solidFill>
                  </a:tcPr>
                </a:tc>
                <a:tc>
                  <a:txBody>
                    <a:bodyPr/>
                    <a:lstStyle/>
                    <a:p>
                      <a:pPr algn="ctr"/>
                      <a:r>
                        <a:rPr lang="es-ES" sz="600" dirty="0"/>
                        <a:t>26 (60%)</a:t>
                      </a:r>
                    </a:p>
                  </a:txBody>
                  <a:tcPr marL="29029" marR="29029" marT="5226" marB="5226">
                    <a:solidFill>
                      <a:srgbClr val="EBEAEB"/>
                    </a:solidFill>
                  </a:tcPr>
                </a:tc>
                <a:extLst>
                  <a:ext uri="{0D108BD9-81ED-4DB2-BD59-A6C34878D82A}">
                    <a16:rowId xmlns:a16="http://schemas.microsoft.com/office/drawing/2014/main" val="613769255"/>
                  </a:ext>
                </a:extLst>
              </a:tr>
              <a:tr h="116809">
                <a:tc>
                  <a:txBody>
                    <a:bodyPr/>
                    <a:lstStyle/>
                    <a:p>
                      <a:r>
                        <a:rPr lang="es-ES" sz="600" dirty="0">
                          <a:solidFill>
                            <a:schemeClr val="bg1"/>
                          </a:solidFill>
                        </a:rPr>
                        <a:t>≥ 2 intentos previos</a:t>
                      </a:r>
                    </a:p>
                  </a:txBody>
                  <a:tcPr marL="29029" marR="29029" marT="5226" marB="5226">
                    <a:solidFill>
                      <a:schemeClr val="accent6">
                        <a:lumMod val="40000"/>
                        <a:lumOff val="60000"/>
                      </a:schemeClr>
                    </a:solidFill>
                  </a:tcPr>
                </a:tc>
                <a:tc>
                  <a:txBody>
                    <a:bodyPr/>
                    <a:lstStyle/>
                    <a:p>
                      <a:pPr algn="ctr"/>
                      <a:r>
                        <a:rPr lang="es-ES" sz="600" dirty="0"/>
                        <a:t>12 (28%)</a:t>
                      </a:r>
                    </a:p>
                  </a:txBody>
                  <a:tcPr marL="29029" marR="29029" marT="5226" marB="5226">
                    <a:solidFill>
                      <a:srgbClr val="EBEAEB"/>
                    </a:solidFill>
                  </a:tcPr>
                </a:tc>
                <a:extLst>
                  <a:ext uri="{0D108BD9-81ED-4DB2-BD59-A6C34878D82A}">
                    <a16:rowId xmlns:a16="http://schemas.microsoft.com/office/drawing/2014/main" val="3740318480"/>
                  </a:ext>
                </a:extLst>
              </a:tr>
              <a:tr h="195463">
                <a:tc>
                  <a:txBody>
                    <a:bodyPr/>
                    <a:lstStyle/>
                    <a:p>
                      <a:r>
                        <a:rPr lang="es-ES" sz="600" dirty="0">
                          <a:solidFill>
                            <a:schemeClr val="bg1"/>
                          </a:solidFill>
                        </a:rPr>
                        <a:t>Dependencia mod-alta</a:t>
                      </a:r>
                    </a:p>
                  </a:txBody>
                  <a:tcPr marL="29029" marR="29029" marT="5226" marB="5226">
                    <a:solidFill>
                      <a:schemeClr val="accent6">
                        <a:lumMod val="40000"/>
                        <a:lumOff val="60000"/>
                      </a:schemeClr>
                    </a:solidFill>
                  </a:tcPr>
                </a:tc>
                <a:tc>
                  <a:txBody>
                    <a:bodyPr/>
                    <a:lstStyle/>
                    <a:p>
                      <a:pPr algn="ctr"/>
                      <a:r>
                        <a:rPr lang="es-ES" sz="600" dirty="0"/>
                        <a:t>9 (21%)</a:t>
                      </a:r>
                    </a:p>
                  </a:txBody>
                  <a:tcPr marL="29029" marR="29029" marT="5226" marB="5226">
                    <a:solidFill>
                      <a:srgbClr val="EBEAEB"/>
                    </a:solidFill>
                  </a:tcPr>
                </a:tc>
                <a:extLst>
                  <a:ext uri="{0D108BD9-81ED-4DB2-BD59-A6C34878D82A}">
                    <a16:rowId xmlns:a16="http://schemas.microsoft.com/office/drawing/2014/main" val="3673763074"/>
                  </a:ext>
                </a:extLst>
              </a:tr>
              <a:tr h="116809">
                <a:tc>
                  <a:txBody>
                    <a:bodyPr/>
                    <a:lstStyle/>
                    <a:p>
                      <a:r>
                        <a:rPr lang="es-ES" sz="600" dirty="0">
                          <a:solidFill>
                            <a:schemeClr val="bg1"/>
                          </a:solidFill>
                        </a:rPr>
                        <a:t>Motivación alta</a:t>
                      </a:r>
                    </a:p>
                  </a:txBody>
                  <a:tcPr marL="29029" marR="29029" marT="5226" marB="5226">
                    <a:solidFill>
                      <a:schemeClr val="accent6">
                        <a:lumMod val="40000"/>
                        <a:lumOff val="60000"/>
                      </a:schemeClr>
                    </a:solidFill>
                  </a:tcPr>
                </a:tc>
                <a:tc>
                  <a:txBody>
                    <a:bodyPr/>
                    <a:lstStyle/>
                    <a:p>
                      <a:pPr algn="ctr"/>
                      <a:r>
                        <a:rPr lang="es-ES" sz="600" dirty="0"/>
                        <a:t>24 (56%)</a:t>
                      </a:r>
                    </a:p>
                  </a:txBody>
                  <a:tcPr marL="29029" marR="29029" marT="5226" marB="5226">
                    <a:solidFill>
                      <a:srgbClr val="EBEAEB"/>
                    </a:solidFill>
                  </a:tcPr>
                </a:tc>
                <a:extLst>
                  <a:ext uri="{0D108BD9-81ED-4DB2-BD59-A6C34878D82A}">
                    <a16:rowId xmlns:a16="http://schemas.microsoft.com/office/drawing/2014/main" val="1330106013"/>
                  </a:ext>
                </a:extLst>
              </a:tr>
              <a:tr h="116809">
                <a:tc>
                  <a:txBody>
                    <a:bodyPr/>
                    <a:lstStyle/>
                    <a:p>
                      <a:r>
                        <a:rPr lang="es-ES" sz="600" dirty="0">
                          <a:solidFill>
                            <a:schemeClr val="bg1"/>
                          </a:solidFill>
                        </a:rPr>
                        <a:t>Fase abandono 2-3</a:t>
                      </a:r>
                    </a:p>
                  </a:txBody>
                  <a:tcPr marL="29029" marR="29029" marT="5226" marB="5226">
                    <a:solidFill>
                      <a:schemeClr val="accent6">
                        <a:lumMod val="40000"/>
                        <a:lumOff val="60000"/>
                      </a:schemeClr>
                    </a:solidFill>
                  </a:tcPr>
                </a:tc>
                <a:tc>
                  <a:txBody>
                    <a:bodyPr/>
                    <a:lstStyle/>
                    <a:p>
                      <a:pPr algn="ctr"/>
                      <a:r>
                        <a:rPr lang="es-ES" sz="600" dirty="0"/>
                        <a:t>28 (42%)</a:t>
                      </a:r>
                    </a:p>
                  </a:txBody>
                  <a:tcPr marL="29029" marR="29029" marT="5226" marB="5226">
                    <a:solidFill>
                      <a:srgbClr val="EBEAEB"/>
                    </a:solidFill>
                  </a:tcPr>
                </a:tc>
                <a:extLst>
                  <a:ext uri="{0D108BD9-81ED-4DB2-BD59-A6C34878D82A}">
                    <a16:rowId xmlns:a16="http://schemas.microsoft.com/office/drawing/2014/main" val="1345996768"/>
                  </a:ext>
                </a:extLst>
              </a:tr>
              <a:tr h="116809">
                <a:tc>
                  <a:txBody>
                    <a:bodyPr/>
                    <a:lstStyle/>
                    <a:p>
                      <a:r>
                        <a:rPr lang="es-ES" sz="600" dirty="0">
                          <a:solidFill>
                            <a:schemeClr val="bg1"/>
                          </a:solidFill>
                        </a:rPr>
                        <a:t>Abandono tabaco</a:t>
                      </a:r>
                    </a:p>
                  </a:txBody>
                  <a:tcPr marL="29029" marR="29029" marT="5226" marB="5226">
                    <a:solidFill>
                      <a:schemeClr val="accent6">
                        <a:lumMod val="40000"/>
                        <a:lumOff val="60000"/>
                      </a:schemeClr>
                    </a:solidFill>
                  </a:tcPr>
                </a:tc>
                <a:tc>
                  <a:txBody>
                    <a:bodyPr/>
                    <a:lstStyle/>
                    <a:p>
                      <a:pPr algn="ctr"/>
                      <a:r>
                        <a:rPr lang="es-ES" sz="600" dirty="0"/>
                        <a:t>8 (19%)</a:t>
                      </a:r>
                    </a:p>
                  </a:txBody>
                  <a:tcPr marL="29029" marR="29029" marT="5226" marB="5226">
                    <a:solidFill>
                      <a:srgbClr val="EBEAEB"/>
                    </a:solidFill>
                  </a:tcPr>
                </a:tc>
                <a:extLst>
                  <a:ext uri="{0D108BD9-81ED-4DB2-BD59-A6C34878D82A}">
                    <a16:rowId xmlns:a16="http://schemas.microsoft.com/office/drawing/2014/main" val="3162714436"/>
                  </a:ext>
                </a:extLst>
              </a:tr>
            </a:tbl>
          </a:graphicData>
        </a:graphic>
      </p:graphicFrame>
      <p:sp>
        <p:nvSpPr>
          <p:cNvPr id="2" name="CuadroTexto 1"/>
          <p:cNvSpPr txBox="1"/>
          <p:nvPr/>
        </p:nvSpPr>
        <p:spPr>
          <a:xfrm>
            <a:off x="246227" y="4230266"/>
            <a:ext cx="2224980" cy="184666"/>
          </a:xfrm>
          <a:prstGeom prst="rect">
            <a:avLst/>
          </a:prstGeom>
          <a:noFill/>
        </p:spPr>
        <p:txBody>
          <a:bodyPr wrap="square" rtlCol="0">
            <a:spAutoFit/>
          </a:bodyPr>
          <a:lstStyle/>
          <a:p>
            <a:r>
              <a:rPr lang="es-ES" sz="600" dirty="0"/>
              <a:t>Tabla 1. Características de la población.</a:t>
            </a:r>
          </a:p>
        </p:txBody>
      </p:sp>
      <p:sp>
        <p:nvSpPr>
          <p:cNvPr id="18" name="CuadroTexto 17"/>
          <p:cNvSpPr txBox="1"/>
          <p:nvPr/>
        </p:nvSpPr>
        <p:spPr>
          <a:xfrm>
            <a:off x="8049871" y="1478476"/>
            <a:ext cx="722533" cy="461665"/>
          </a:xfrm>
          <a:prstGeom prst="rect">
            <a:avLst/>
          </a:prstGeom>
          <a:noFill/>
        </p:spPr>
        <p:txBody>
          <a:bodyPr wrap="square" rtlCol="0">
            <a:spAutoFit/>
          </a:bodyPr>
          <a:lstStyle/>
          <a:p>
            <a:r>
              <a:rPr lang="es-ES" sz="600" dirty="0"/>
              <a:t>Tabla 2 Diferencias entre hijos y hermanos.</a:t>
            </a:r>
          </a:p>
        </p:txBody>
      </p:sp>
      <p:sp>
        <p:nvSpPr>
          <p:cNvPr id="20" name="CuadroTexto 19"/>
          <p:cNvSpPr txBox="1"/>
          <p:nvPr/>
        </p:nvSpPr>
        <p:spPr>
          <a:xfrm>
            <a:off x="8049871" y="3129975"/>
            <a:ext cx="811158" cy="369332"/>
          </a:xfrm>
          <a:prstGeom prst="rect">
            <a:avLst/>
          </a:prstGeom>
          <a:noFill/>
        </p:spPr>
        <p:txBody>
          <a:bodyPr wrap="square" rtlCol="0">
            <a:spAutoFit/>
          </a:bodyPr>
          <a:lstStyle/>
          <a:p>
            <a:r>
              <a:rPr lang="es-ES" sz="600" dirty="0"/>
              <a:t>Tabla 3</a:t>
            </a:r>
          </a:p>
          <a:p>
            <a:r>
              <a:rPr lang="es-ES" sz="600" dirty="0"/>
              <a:t>Análisis </a:t>
            </a:r>
            <a:r>
              <a:rPr lang="es-ES" sz="600" dirty="0" err="1"/>
              <a:t>uni</a:t>
            </a:r>
            <a:r>
              <a:rPr lang="es-ES" sz="600" dirty="0"/>
              <a:t> y </a:t>
            </a:r>
            <a:r>
              <a:rPr lang="es-ES" sz="600" dirty="0" err="1"/>
              <a:t>multivariante</a:t>
            </a:r>
            <a:r>
              <a:rPr lang="es-ES" sz="600" dirty="0"/>
              <a:t>.</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Glass Layers</Template>
  <TotalTime>1061</TotalTime>
  <Words>812</Words>
  <Application>Microsoft Office PowerPoint</Application>
  <PresentationFormat>Presentación en pantalla (16:9)</PresentationFormat>
  <Paragraphs>193</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FreeSerif</vt:lpstr>
      <vt:lpstr>Times New Roman</vt:lpstr>
      <vt:lpstr>Office Theme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Esther</dc:creator>
  <dc:description/>
  <cp:lastModifiedBy>Close Marketing</cp:lastModifiedBy>
  <cp:revision>109</cp:revision>
  <dcterms:created xsi:type="dcterms:W3CDTF">1601-01-01T00:00:00Z</dcterms:created>
  <dcterms:modified xsi:type="dcterms:W3CDTF">2020-03-12T11:15:55Z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Personalizado</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