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7175" cy="5145088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1361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6">
                      <a:tint val="98000"/>
                      <a:lumMod val="100000"/>
                    </a:schemeClr>
                  </a:gs>
                  <a:gs pos="100000">
                    <a:schemeClr val="accent6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47-4063-A27F-B64180884ADE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5">
                      <a:tint val="98000"/>
                      <a:lumMod val="100000"/>
                    </a:schemeClr>
                  </a:gs>
                  <a:gs pos="100000">
                    <a:schemeClr val="accent5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47-4063-A27F-B64180884ADE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4">
                      <a:tint val="98000"/>
                      <a:lumMod val="100000"/>
                    </a:schemeClr>
                  </a:gs>
                  <a:gs pos="100000">
                    <a:schemeClr val="accent4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A47-4063-A27F-B64180884ADE}"/>
              </c:ext>
            </c:extLst>
          </c:dPt>
          <c:dLbls>
            <c:dLbl>
              <c:idx val="0"/>
              <c:layout>
                <c:manualLayout>
                  <c:x val="-0.20167421333783253"/>
                  <c:y val="-0.1037838757870678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/>
                      <a:t>49,1%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</c:dLbl>
            <c:dLbl>
              <c:idx val="1"/>
              <c:layout>
                <c:manualLayout>
                  <c:x val="0.12924605988778526"/>
                  <c:y val="-0.1895293333222747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/>
                      <a:t>23%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</c:dLbl>
            <c:dLbl>
              <c:idx val="2"/>
              <c:layout>
                <c:manualLayout>
                  <c:x val="0.15043183602439264"/>
                  <c:y val="0.1972540567283868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/>
                      <a:t>27,9%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Buena</c:v>
                </c:pt>
                <c:pt idx="1">
                  <c:v>Intermedia</c:v>
                </c:pt>
                <c:pt idx="2">
                  <c:v>Mala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 formatCode="0%">
                  <c:v>0.49099999999999999</c:v>
                </c:pt>
                <c:pt idx="1">
                  <c:v>0.23</c:v>
                </c:pt>
                <c:pt idx="2">
                  <c:v>0.27900000000000003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A47-4063-A27F-B64180884ADE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6">
                      <a:tint val="98000"/>
                      <a:lumMod val="100000"/>
                    </a:schemeClr>
                  </a:gs>
                  <a:gs pos="100000">
                    <a:schemeClr val="accent6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08-4983-A636-B36CCBDF3368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5">
                      <a:tint val="98000"/>
                      <a:lumMod val="100000"/>
                    </a:schemeClr>
                  </a:gs>
                  <a:gs pos="100000">
                    <a:schemeClr val="accent5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08-4983-A636-B36CCBDF3368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4">
                      <a:tint val="98000"/>
                      <a:lumMod val="100000"/>
                    </a:schemeClr>
                  </a:gs>
                  <a:gs pos="100000">
                    <a:schemeClr val="accent4">
                      <a:shade val="88000"/>
                      <a:lumMod val="88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6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>
                  <a:rot lat="0" lon="0" rev="1200000"/>
                </a:lightRig>
              </a:scene3d>
              <a:sp3d>
                <a:bevelT w="381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08-4983-A636-B36CCBDF3368}"/>
              </c:ext>
            </c:extLst>
          </c:dPt>
          <c:dLbls>
            <c:dLbl>
              <c:idx val="0"/>
              <c:layout>
                <c:manualLayout>
                  <c:x val="-0.15751027257190545"/>
                  <c:y val="0.164443103329687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/>
                      <a:t>36%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08-4983-A636-B36CCBDF3368}"/>
                </c:ext>
              </c:extLst>
            </c:dLbl>
            <c:dLbl>
              <c:idx val="1"/>
              <c:layout>
                <c:manualLayout>
                  <c:x val="1.7137894682497819E-2"/>
                  <c:y val="-0.262792570717301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/>
                      <a:t>48%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08-4983-A636-B36CCBDF3368}"/>
                </c:ext>
              </c:extLst>
            </c:dLbl>
            <c:dLbl>
              <c:idx val="2"/>
              <c:layout>
                <c:manualLayout>
                  <c:x val="0.15043183602439264"/>
                  <c:y val="0.1972540567283868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/>
                      <a:t>35%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08-4983-A636-B36CCBDF33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Deliberado</c:v>
                </c:pt>
                <c:pt idx="1">
                  <c:v>Errático</c:v>
                </c:pt>
                <c:pt idx="2">
                  <c:v>Inconsciente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 formatCode="0%">
                  <c:v>0.36499999999999999</c:v>
                </c:pt>
                <c:pt idx="1">
                  <c:v>0.47899999999999998</c:v>
                </c:pt>
                <c:pt idx="2">
                  <c:v>0.35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608-4983-A636-B36CCBDF3368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Buen cumplimiento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4"/>
                <c:pt idx="0">
                  <c:v>LAMA + CI</c:v>
                </c:pt>
                <c:pt idx="1">
                  <c:v>LAMA + LABA</c:v>
                </c:pt>
                <c:pt idx="2">
                  <c:v>LAMA + LABA + CI</c:v>
                </c:pt>
                <c:pt idx="3">
                  <c:v>CI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51.1</c:v>
                </c:pt>
                <c:pt idx="1">
                  <c:v>56.9</c:v>
                </c:pt>
                <c:pt idx="2">
                  <c:v>61.6</c:v>
                </c:pt>
                <c:pt idx="3">
                  <c:v>51.1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0A-4961-B17F-EB65553CB8C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Regular cumplimiento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4"/>
                <c:pt idx="0">
                  <c:v>LAMA + CI</c:v>
                </c:pt>
                <c:pt idx="1">
                  <c:v>LAMA + LABA</c:v>
                </c:pt>
                <c:pt idx="2">
                  <c:v>LAMA + LABA + CI</c:v>
                </c:pt>
                <c:pt idx="3">
                  <c:v>CI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25.2</c:v>
                </c:pt>
                <c:pt idx="1">
                  <c:v>19.3</c:v>
                </c:pt>
                <c:pt idx="2">
                  <c:v>22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0A-4961-B17F-EB65553CB8C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Mal cumplimiento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Hoja1!$A$2:$A$5</c:f>
              <c:strCache>
                <c:ptCount val="4"/>
                <c:pt idx="0">
                  <c:v>LAMA + CI</c:v>
                </c:pt>
                <c:pt idx="1">
                  <c:v>LAMA + LABA</c:v>
                </c:pt>
                <c:pt idx="2">
                  <c:v>LAMA + LABA + CI</c:v>
                </c:pt>
                <c:pt idx="3">
                  <c:v>CI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23.7</c:v>
                </c:pt>
                <c:pt idx="1">
                  <c:v>23.9</c:v>
                </c:pt>
                <c:pt idx="2">
                  <c:v>15.8</c:v>
                </c:pt>
                <c:pt idx="3">
                  <c:v>23.7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30A-4961-B17F-EB65553CB8C8}"/>
            </c:ext>
          </c:extLst>
        </c:ser>
        <c:dLbls/>
        <c:gapWidth val="219"/>
        <c:overlap val="-27"/>
        <c:axId val="106027264"/>
        <c:axId val="118321152"/>
      </c:barChart>
      <c:catAx>
        <c:axId val="1060272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s-ES"/>
          </a:p>
        </c:txPr>
        <c:crossAx val="118321152"/>
        <c:crosses val="autoZero"/>
        <c:auto val="1"/>
        <c:lblAlgn val="ctr"/>
        <c:lblOffset val="100"/>
      </c:catAx>
      <c:valAx>
        <c:axId val="1183211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0602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398" y="842032"/>
            <a:ext cx="6860381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398" y="2702365"/>
            <a:ext cx="6860381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118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0539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104" y="1282702"/>
            <a:ext cx="7889438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104" y="3443160"/>
            <a:ext cx="7889438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0901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869" y="1369644"/>
            <a:ext cx="3887550" cy="3264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759" y="1369644"/>
            <a:ext cx="3887550" cy="32645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20790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1" y="273931"/>
            <a:ext cx="7889438" cy="99447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62" y="1261263"/>
            <a:ext cx="3869683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62" y="1879386"/>
            <a:ext cx="3869683" cy="27642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0757" y="1261263"/>
            <a:ext cx="3888742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0757" y="1879386"/>
            <a:ext cx="3888742" cy="276429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6323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006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8877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343007"/>
            <a:ext cx="2950202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8742" y="740800"/>
            <a:ext cx="4630757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0" y="1543526"/>
            <a:ext cx="2950202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9628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60" y="343007"/>
            <a:ext cx="2950202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8742" y="740800"/>
            <a:ext cx="4630757" cy="3656347"/>
          </a:xfrm>
        </p:spPr>
        <p:txBody>
          <a:bodyPr anchor="t"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60" y="1543526"/>
            <a:ext cx="2950202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6778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4866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5948" y="273928"/>
            <a:ext cx="1972360" cy="436022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869" y="273928"/>
            <a:ext cx="5802739" cy="43602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8974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869" y="273931"/>
            <a:ext cx="7889438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869" y="1369644"/>
            <a:ext cx="7889438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868" y="4768735"/>
            <a:ext cx="2058114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8B06E-F27A-404D-A35E-42A3736D0A6A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30003" y="4768735"/>
            <a:ext cx="3087172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0194" y="4768735"/>
            <a:ext cx="2058114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562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33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96" indent="-171496" algn="l" defTabSz="6859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1448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CC2410-7F9E-42FF-A0C1-A32C6AD5F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" y="795"/>
            <a:ext cx="9144000" cy="104985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ADHESIÓN AL TRATAMIENTO INHALADO</a:t>
            </a:r>
            <a:br>
              <a:rPr lang="es-ES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PACIENTES CON ASMA Y EPOC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17D096D-5AF7-44A7-BDF2-F456B8680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7" y="1028618"/>
            <a:ext cx="9144000" cy="757656"/>
          </a:xfrm>
        </p:spPr>
        <p:txBody>
          <a:bodyPr>
            <a:noAutofit/>
          </a:bodyPr>
          <a:lstStyle/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L. M. Sierra Murillo</a:t>
            </a:r>
            <a:r>
              <a:rPr lang="es-ES" sz="1200" baseline="30000" dirty="0"/>
              <a:t>1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Hernández Borge</a:t>
            </a:r>
            <a:r>
              <a:rPr lang="es-ES" sz="1200" baseline="30000" dirty="0"/>
              <a:t>1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 J. </a:t>
            </a:r>
            <a:r>
              <a:rPr lang="es-E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Antona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Rodriguez</a:t>
            </a:r>
            <a:r>
              <a:rPr lang="es-ES" sz="1200" baseline="30000" dirty="0"/>
              <a:t>2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 Gómez Vizcaino</a:t>
            </a:r>
            <a:r>
              <a:rPr lang="es-ES" sz="1200" baseline="30000" dirty="0"/>
              <a:t>1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Cordero Montero</a:t>
            </a:r>
            <a:r>
              <a:rPr lang="es-ES" sz="1200" baseline="30000" dirty="0"/>
              <a:t>1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Hernández Gómez</a:t>
            </a:r>
            <a:r>
              <a:rPr lang="es-ES" sz="1200" baseline="30000" dirty="0"/>
              <a:t>1 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Hospital Universitario de Badajoz. Badajoz, España.   2. Hospital de Mérida. Badajoz, España.</a:t>
            </a:r>
          </a:p>
          <a:p>
            <a:pPr marL="228600" indent="-228600">
              <a:buAutoNum type="arabicPeriod"/>
            </a:pP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n 4" descr="Imagen que contiene edificio, exterior, firmar, frente&#10;&#10;Descripción generada automáticamente">
            <a:extLst>
              <a:ext uri="{FF2B5EF4-FFF2-40B4-BE49-F238E27FC236}">
                <a16:creationId xmlns:a16="http://schemas.microsoft.com/office/drawing/2014/main" xmlns="" id="{399A7287-A58B-4A7D-BA49-CED4F4D050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48" r="26677" b="20154"/>
          <a:stretch/>
        </p:blipFill>
        <p:spPr>
          <a:xfrm>
            <a:off x="8422203" y="-21240"/>
            <a:ext cx="723384" cy="10498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149512F8-6898-4902-8B39-CADF27B78B37}"/>
              </a:ext>
            </a:extLst>
          </p:cNvPr>
          <p:cNvSpPr/>
          <p:nvPr/>
        </p:nvSpPr>
        <p:spPr>
          <a:xfrm>
            <a:off x="505264" y="2060665"/>
            <a:ext cx="3308688" cy="1225338"/>
          </a:xfrm>
          <a:prstGeom prst="roundRect">
            <a:avLst/>
          </a:prstGeom>
          <a:solidFill>
            <a:srgbClr val="F136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grado de cumplimiento de la terapia inhalada (TI) en pacientes con enfermedades crónicas obstructivas es deficiente. Múltiples circunstancias pueden ser determinantes en este sentido. El objetivo del presente </a:t>
            </a:r>
            <a:r>
              <a:rPr lang="es-ES" sz="101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estudioes</a:t>
            </a:r>
            <a:r>
              <a:rPr lang="es-ES" sz="10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conocer el nivel de adhesión a la TI en pacientes con asma y EPOC, así como el patrón de incumplimiento de dicha terapia</a:t>
            </a:r>
            <a:r>
              <a:rPr lang="es-E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s-ES" sz="1013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08FE4CA-5E4A-418C-8204-DDDB80AE46DC}"/>
              </a:ext>
            </a:extLst>
          </p:cNvPr>
          <p:cNvSpPr txBox="1"/>
          <p:nvPr/>
        </p:nvSpPr>
        <p:spPr>
          <a:xfrm>
            <a:off x="1223943" y="1770094"/>
            <a:ext cx="1871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4E8CE67A-D628-44AC-929E-5708F752B6D2}"/>
              </a:ext>
            </a:extLst>
          </p:cNvPr>
          <p:cNvSpPr/>
          <p:nvPr/>
        </p:nvSpPr>
        <p:spPr>
          <a:xfrm>
            <a:off x="5333224" y="2094051"/>
            <a:ext cx="3308688" cy="1225331"/>
          </a:xfrm>
          <a:prstGeom prst="roundRect">
            <a:avLst/>
          </a:prstGeom>
          <a:solidFill>
            <a:srgbClr val="F136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1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prospectivo de pacientes con asma, EPOC y fenotipo mixto (ACO) incluidos de forma consecutiva desde las consultas externas del Servicio de Neumología del Hospital Universitario de Badajoz.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7449DB7-2323-429A-AC15-79541625554C}"/>
              </a:ext>
            </a:extLst>
          </p:cNvPr>
          <p:cNvSpPr txBox="1"/>
          <p:nvPr/>
        </p:nvSpPr>
        <p:spPr>
          <a:xfrm>
            <a:off x="6005629" y="1786274"/>
            <a:ext cx="233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EBF4586-2B47-43A3-B5C6-4B7D4678AE98}"/>
              </a:ext>
            </a:extLst>
          </p:cNvPr>
          <p:cNvSpPr txBox="1"/>
          <p:nvPr/>
        </p:nvSpPr>
        <p:spPr>
          <a:xfrm>
            <a:off x="3407154" y="3268985"/>
            <a:ext cx="233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C309A9E1-6B1E-4AE3-80DF-85E53C0DEA93}"/>
              </a:ext>
            </a:extLst>
          </p:cNvPr>
          <p:cNvSpPr txBox="1"/>
          <p:nvPr/>
        </p:nvSpPr>
        <p:spPr>
          <a:xfrm>
            <a:off x="782198" y="3878845"/>
            <a:ext cx="2624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N= 326 pacientes.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61% hombres.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 ± 16,1 años.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EPOC: 46,01%.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Asma: 49,69%.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ACOs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4,29%.</a:t>
            </a:r>
          </a:p>
          <a:p>
            <a:endParaRPr lang="es-ES" dirty="0"/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xmlns="" id="{960D3FC6-905D-49CD-9453-595C3D5631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30183568"/>
              </p:ext>
            </p:extLst>
          </p:nvPr>
        </p:nvGraphicFramePr>
        <p:xfrm>
          <a:off x="3457021" y="3593122"/>
          <a:ext cx="2233130" cy="161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xmlns="" id="{05733C5F-BBA8-47B6-A129-F11C697E0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37510319"/>
              </p:ext>
            </p:extLst>
          </p:nvPr>
        </p:nvGraphicFramePr>
        <p:xfrm>
          <a:off x="5801666" y="3593122"/>
          <a:ext cx="2740790" cy="161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A9D44693-0F9D-4D07-A187-D0C302D0255C}"/>
              </a:ext>
            </a:extLst>
          </p:cNvPr>
          <p:cNvSpPr txBox="1"/>
          <p:nvPr/>
        </p:nvSpPr>
        <p:spPr>
          <a:xfrm>
            <a:off x="2804053" y="3738717"/>
            <a:ext cx="14292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Cumplimentación terapia inhalada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874C0FEC-28F3-425D-9E16-85DA09D9D451}"/>
              </a:ext>
            </a:extLst>
          </p:cNvPr>
          <p:cNvSpPr txBox="1"/>
          <p:nvPr/>
        </p:nvSpPr>
        <p:spPr>
          <a:xfrm>
            <a:off x="5333224" y="3742239"/>
            <a:ext cx="14292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incumplimiento (TAI)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56977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228C6FD-7F83-456F-B028-4D203C39401F}"/>
              </a:ext>
            </a:extLst>
          </p:cNvPr>
          <p:cNvSpPr txBox="1"/>
          <p:nvPr/>
        </p:nvSpPr>
        <p:spPr>
          <a:xfrm>
            <a:off x="5818215" y="3183584"/>
            <a:ext cx="2332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xmlns="" id="{C752CE3D-838C-4933-8258-5C2C2055F4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50956895"/>
              </p:ext>
            </p:extLst>
          </p:nvPr>
        </p:nvGraphicFramePr>
        <p:xfrm>
          <a:off x="142752" y="211700"/>
          <a:ext cx="4600721" cy="226167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225559">
                  <a:extLst>
                    <a:ext uri="{9D8B030D-6E8A-4147-A177-3AD203B41FA5}">
                      <a16:colId xmlns:a16="http://schemas.microsoft.com/office/drawing/2014/main" xmlns="" val="1838862320"/>
                    </a:ext>
                  </a:extLst>
                </a:gridCol>
                <a:gridCol w="982708">
                  <a:extLst>
                    <a:ext uri="{9D8B030D-6E8A-4147-A177-3AD203B41FA5}">
                      <a16:colId xmlns:a16="http://schemas.microsoft.com/office/drawing/2014/main" xmlns="" val="1753393985"/>
                    </a:ext>
                  </a:extLst>
                </a:gridCol>
                <a:gridCol w="931611">
                  <a:extLst>
                    <a:ext uri="{9D8B030D-6E8A-4147-A177-3AD203B41FA5}">
                      <a16:colId xmlns:a16="http://schemas.microsoft.com/office/drawing/2014/main" xmlns="" val="2976317000"/>
                    </a:ext>
                  </a:extLst>
                </a:gridCol>
                <a:gridCol w="888087">
                  <a:extLst>
                    <a:ext uri="{9D8B030D-6E8A-4147-A177-3AD203B41FA5}">
                      <a16:colId xmlns:a16="http://schemas.microsoft.com/office/drawing/2014/main" xmlns="" val="1844561491"/>
                    </a:ext>
                  </a:extLst>
                </a:gridCol>
                <a:gridCol w="572756">
                  <a:extLst>
                    <a:ext uri="{9D8B030D-6E8A-4147-A177-3AD203B41FA5}">
                      <a16:colId xmlns:a16="http://schemas.microsoft.com/office/drawing/2014/main" xmlns="" val="1671911604"/>
                    </a:ext>
                  </a:extLst>
                </a:gridCol>
              </a:tblGrid>
              <a:tr h="306338">
                <a:tc>
                  <a:txBody>
                    <a:bodyPr/>
                    <a:lstStyle/>
                    <a:p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Buen 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Regular 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 cumplimiento</a:t>
                      </a:r>
                      <a:endParaRPr lang="es-ES" sz="800" i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80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1191018"/>
                  </a:ext>
                </a:extLst>
              </a:tr>
              <a:tr h="352027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Hombre</a:t>
                      </a:r>
                    </a:p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52,8%</a:t>
                      </a: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18,6%</a:t>
                      </a: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28,6%</a:t>
                      </a: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0,057</a:t>
                      </a:r>
                    </a:p>
                    <a:p>
                      <a:pPr algn="ctr"/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866159"/>
                  </a:ext>
                </a:extLst>
              </a:tr>
              <a:tr h="214399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65,5±12,6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58,2±16,9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62±16,1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2720557"/>
                  </a:ext>
                </a:extLst>
              </a:tr>
              <a:tr h="206136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Años de evolución enfermedad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6,5±8,2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4,6±4,1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5,9±9,6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06997"/>
                  </a:ext>
                </a:extLst>
              </a:tr>
              <a:tr h="208890">
                <a:tc>
                  <a:txBody>
                    <a:bodyPr/>
                    <a:lstStyle/>
                    <a:p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Nº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Comorbilidades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3,3±1,7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3,2±1,7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2,9±1,6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3470869"/>
                  </a:ext>
                </a:extLst>
              </a:tr>
              <a:tr h="255712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FEV1% (</a:t>
                      </a:r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preinclusión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60,9±14,4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64,3±13,9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65,9±15,8</a:t>
                      </a:r>
                      <a:endParaRPr lang="es-ES" sz="8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3537518"/>
                  </a:ext>
                </a:extLst>
              </a:tr>
              <a:tr h="220337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FEV1% (</a:t>
                      </a:r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postinclusión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61,4±14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63,6±13,9</a:t>
                      </a:r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kern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66,8±15,9</a:t>
                      </a:r>
                      <a:endParaRPr lang="es-ES" sz="8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379594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Resultados COPD </a:t>
                      </a:r>
                    </a:p>
                    <a:p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Asessment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Test (CAT)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20,4±6,8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23,9±8,9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17,9±6,3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4743274"/>
                  </a:ext>
                </a:extLst>
              </a:tr>
            </a:tbl>
          </a:graphicData>
        </a:graphic>
      </p:graphicFrame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xmlns="" id="{CE406510-6B7B-4FA0-9D20-19E676BD26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97544727"/>
              </p:ext>
            </p:extLst>
          </p:nvPr>
        </p:nvGraphicFramePr>
        <p:xfrm>
          <a:off x="4810950" y="211700"/>
          <a:ext cx="4336224" cy="2529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33332">
                  <a:extLst>
                    <a:ext uri="{9D8B030D-6E8A-4147-A177-3AD203B41FA5}">
                      <a16:colId xmlns:a16="http://schemas.microsoft.com/office/drawing/2014/main" xmlns="" val="1838862320"/>
                    </a:ext>
                  </a:extLst>
                </a:gridCol>
                <a:gridCol w="1077541">
                  <a:extLst>
                    <a:ext uri="{9D8B030D-6E8A-4147-A177-3AD203B41FA5}">
                      <a16:colId xmlns:a16="http://schemas.microsoft.com/office/drawing/2014/main" xmlns="" val="1753393985"/>
                    </a:ext>
                  </a:extLst>
                </a:gridCol>
                <a:gridCol w="902563">
                  <a:extLst>
                    <a:ext uri="{9D8B030D-6E8A-4147-A177-3AD203B41FA5}">
                      <a16:colId xmlns:a16="http://schemas.microsoft.com/office/drawing/2014/main" xmlns="" val="2976317000"/>
                    </a:ext>
                  </a:extLst>
                </a:gridCol>
                <a:gridCol w="927556">
                  <a:extLst>
                    <a:ext uri="{9D8B030D-6E8A-4147-A177-3AD203B41FA5}">
                      <a16:colId xmlns:a16="http://schemas.microsoft.com/office/drawing/2014/main" xmlns="" val="1844561491"/>
                    </a:ext>
                  </a:extLst>
                </a:gridCol>
                <a:gridCol w="595232">
                  <a:extLst>
                    <a:ext uri="{9D8B030D-6E8A-4147-A177-3AD203B41FA5}">
                      <a16:colId xmlns:a16="http://schemas.microsoft.com/office/drawing/2014/main" xmlns="" val="16719116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Buen 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Regular cumplimiento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 cumplimiento</a:t>
                      </a:r>
                      <a:endParaRPr lang="es-ES" sz="800" i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800" i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1191018"/>
                  </a:ext>
                </a:extLst>
              </a:tr>
              <a:tr h="320782">
                <a:tc>
                  <a:txBody>
                    <a:bodyPr/>
                    <a:lstStyle/>
                    <a:p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Nº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total eosinófilos en sangre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312,2±261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364,6±605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306,5±302,1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0,54</a:t>
                      </a:r>
                    </a:p>
                    <a:p>
                      <a:pPr algn="ctr"/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90866159"/>
                  </a:ext>
                </a:extLst>
              </a:tr>
              <a:tr h="268482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Empleo de cámara de inhalación</a:t>
                      </a:r>
                    </a:p>
                    <a:p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69,2%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32720557"/>
                  </a:ext>
                </a:extLst>
              </a:tr>
              <a:tr h="265698">
                <a:tc>
                  <a:txBody>
                    <a:bodyPr/>
                    <a:lstStyle/>
                    <a:p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Nº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inhaladores empleados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2,4±0,7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2,2±0,7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1,8±0,7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206997"/>
                  </a:ext>
                </a:extLst>
              </a:tr>
              <a:tr h="251561"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Uso de inhalador de dosis única</a:t>
                      </a:r>
                    </a:p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-Si</a:t>
                      </a:r>
                    </a:p>
                    <a:p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52,9%</a:t>
                      </a: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18,1%</a:t>
                      </a: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29%</a:t>
                      </a:r>
                    </a:p>
                    <a:p>
                      <a:pPr algn="ctr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53470869"/>
                  </a:ext>
                </a:extLst>
              </a:tr>
            </a:tbl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xmlns="" id="{FEB3A511-366F-484C-B9A1-8424B90C5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19216654"/>
              </p:ext>
            </p:extLst>
          </p:nvPr>
        </p:nvGraphicFramePr>
        <p:xfrm>
          <a:off x="341475" y="2693753"/>
          <a:ext cx="4336224" cy="2184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xmlns="" id="{1C14B98B-FF71-4496-87E1-1B67AA738B7E}"/>
              </a:ext>
            </a:extLst>
          </p:cNvPr>
          <p:cNvSpPr txBox="1"/>
          <p:nvPr/>
        </p:nvSpPr>
        <p:spPr>
          <a:xfrm>
            <a:off x="1223895" y="3847970"/>
            <a:ext cx="659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23,7%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xmlns="" id="{DAC5E4C3-488E-4DCE-B5C9-CAA5AF49AA60}"/>
              </a:ext>
            </a:extLst>
          </p:cNvPr>
          <p:cNvSpPr txBox="1"/>
          <p:nvPr/>
        </p:nvSpPr>
        <p:spPr>
          <a:xfrm>
            <a:off x="1642681" y="2921172"/>
            <a:ext cx="60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56,9%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xmlns="" id="{05045D9A-529C-441C-BB2C-BB17B31172CD}"/>
              </a:ext>
            </a:extLst>
          </p:cNvPr>
          <p:cNvSpPr txBox="1"/>
          <p:nvPr/>
        </p:nvSpPr>
        <p:spPr>
          <a:xfrm>
            <a:off x="1852709" y="3666137"/>
            <a:ext cx="628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19,3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xmlns="" id="{4CB9D54D-71D5-466E-A305-AAB6486C1CF4}"/>
              </a:ext>
            </a:extLst>
          </p:cNvPr>
          <p:cNvSpPr txBox="1"/>
          <p:nvPr/>
        </p:nvSpPr>
        <p:spPr>
          <a:xfrm>
            <a:off x="2209787" y="3823135"/>
            <a:ext cx="6569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23,9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xmlns="" id="{F46961DD-B21E-486B-BA38-C566AE77CF2F}"/>
              </a:ext>
            </a:extLst>
          </p:cNvPr>
          <p:cNvSpPr txBox="1"/>
          <p:nvPr/>
        </p:nvSpPr>
        <p:spPr>
          <a:xfrm>
            <a:off x="2595698" y="2933853"/>
            <a:ext cx="6122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61,6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xmlns="" id="{C3A8AAA6-D3C0-4A61-914D-9A5B8DA13BBF}"/>
              </a:ext>
            </a:extLst>
          </p:cNvPr>
          <p:cNvSpPr txBox="1"/>
          <p:nvPr/>
        </p:nvSpPr>
        <p:spPr>
          <a:xfrm>
            <a:off x="2901799" y="3565417"/>
            <a:ext cx="6723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22,6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xmlns="" id="{37CBA57F-CFB5-496B-BA17-C8F43E708FB1}"/>
              </a:ext>
            </a:extLst>
          </p:cNvPr>
          <p:cNvSpPr txBox="1"/>
          <p:nvPr/>
        </p:nvSpPr>
        <p:spPr>
          <a:xfrm>
            <a:off x="3232439" y="3824624"/>
            <a:ext cx="6546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15,8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xmlns="" id="{2A3565C7-3DF3-4825-85E3-A16AE96B3B40}"/>
              </a:ext>
            </a:extLst>
          </p:cNvPr>
          <p:cNvSpPr txBox="1"/>
          <p:nvPr/>
        </p:nvSpPr>
        <p:spPr>
          <a:xfrm>
            <a:off x="3582693" y="2932763"/>
            <a:ext cx="608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51,1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xmlns="" id="{152048EF-CD4B-4FF7-89B8-9FFE161DF401}"/>
              </a:ext>
            </a:extLst>
          </p:cNvPr>
          <p:cNvSpPr txBox="1"/>
          <p:nvPr/>
        </p:nvSpPr>
        <p:spPr>
          <a:xfrm>
            <a:off x="3831694" y="3533822"/>
            <a:ext cx="5884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25,2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xmlns="" id="{D8A8843A-6817-4970-A7A7-369E0CCFFEB7}"/>
              </a:ext>
            </a:extLst>
          </p:cNvPr>
          <p:cNvSpPr txBox="1"/>
          <p:nvPr/>
        </p:nvSpPr>
        <p:spPr>
          <a:xfrm>
            <a:off x="4302775" y="3828650"/>
            <a:ext cx="6084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23,7%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117D8564-EC63-4206-BE12-FA30A45CE0B6}"/>
              </a:ext>
            </a:extLst>
          </p:cNvPr>
          <p:cNvSpPr txBox="1"/>
          <p:nvPr/>
        </p:nvSpPr>
        <p:spPr>
          <a:xfrm>
            <a:off x="698222" y="3068168"/>
            <a:ext cx="882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51,1%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xmlns="" id="{1AB08CD2-D851-49AC-876D-1E9A6A6A00D3}"/>
              </a:ext>
            </a:extLst>
          </p:cNvPr>
          <p:cNvSpPr txBox="1"/>
          <p:nvPr/>
        </p:nvSpPr>
        <p:spPr>
          <a:xfrm>
            <a:off x="935179" y="3537594"/>
            <a:ext cx="627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25,2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xmlns="" id="{66609491-C71C-47BA-9CFB-3EFBE5E9CF3C}"/>
              </a:ext>
            </a:extLst>
          </p:cNvPr>
          <p:cNvSpPr/>
          <p:nvPr/>
        </p:nvSpPr>
        <p:spPr>
          <a:xfrm>
            <a:off x="5330311" y="3533822"/>
            <a:ext cx="3308688" cy="1225331"/>
          </a:xfrm>
          <a:prstGeom prst="roundRect">
            <a:avLst/>
          </a:prstGeom>
          <a:solidFill>
            <a:srgbClr val="F136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Encontramos que hasta un 50,9% mostraron una adhesión deficiente al TI. La adhesión parece mejor en pacientes más graves y con tratamientos más complejos.</a:t>
            </a:r>
            <a:endParaRPr lang="es-ES" sz="101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3976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</TotalTime>
  <Words>384</Words>
  <Application>Microsoft Office PowerPoint</Application>
  <PresentationFormat>Personalizado</PresentationFormat>
  <Paragraphs>125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ADHESIÓN AL TRATAMIENTO INHALADO EN PACIENTES CON ASMA Y EPOC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CLÍNICO DE ASMÁTICOS TRATADOS CON BIOLÓGICOS</dc:title>
  <dc:creator>usuario</dc:creator>
  <cp:lastModifiedBy>LUNA</cp:lastModifiedBy>
  <cp:revision>39</cp:revision>
  <dcterms:created xsi:type="dcterms:W3CDTF">2020-02-07T16:45:10Z</dcterms:created>
  <dcterms:modified xsi:type="dcterms:W3CDTF">2020-05-29T10:51:19Z</dcterms:modified>
</cp:coreProperties>
</file>