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charts/style1.xml" ContentType="application/vnd.ms-office.chartstyl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Default Extension="xlsx" ContentType="application/vnd.openxmlformats-officedocument.spreadsheetml.sheet"/>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Lst>
  <p:sldSz cx="9144000" cy="5143500" type="screen16x9"/>
  <p:notesSz cx="9144000" cy="6858000"/>
  <p:defaultTextStyle>
    <a:defPPr>
      <a:defRPr lang="en-US"/>
    </a:defPPr>
    <a:lvl1pPr marL="0" algn="l" defTabSz="457017" rtl="0" eaLnBrk="1" latinLnBrk="0" hangingPunct="1">
      <a:defRPr sz="1800" kern="1200">
        <a:solidFill>
          <a:schemeClr val="tx1"/>
        </a:solidFill>
        <a:latin typeface="+mn-lt"/>
        <a:ea typeface="+mn-ea"/>
        <a:cs typeface="+mn-cs"/>
      </a:defRPr>
    </a:lvl1pPr>
    <a:lvl2pPr marL="457017" algn="l" defTabSz="457017" rtl="0" eaLnBrk="1" latinLnBrk="0" hangingPunct="1">
      <a:defRPr sz="1800" kern="1200">
        <a:solidFill>
          <a:schemeClr val="tx1"/>
        </a:solidFill>
        <a:latin typeface="+mn-lt"/>
        <a:ea typeface="+mn-ea"/>
        <a:cs typeface="+mn-cs"/>
      </a:defRPr>
    </a:lvl2pPr>
    <a:lvl3pPr marL="914034" algn="l" defTabSz="457017" rtl="0" eaLnBrk="1" latinLnBrk="0" hangingPunct="1">
      <a:defRPr sz="1800" kern="1200">
        <a:solidFill>
          <a:schemeClr val="tx1"/>
        </a:solidFill>
        <a:latin typeface="+mn-lt"/>
        <a:ea typeface="+mn-ea"/>
        <a:cs typeface="+mn-cs"/>
      </a:defRPr>
    </a:lvl3pPr>
    <a:lvl4pPr marL="1371051" algn="l" defTabSz="457017" rtl="0" eaLnBrk="1" latinLnBrk="0" hangingPunct="1">
      <a:defRPr sz="1800" kern="1200">
        <a:solidFill>
          <a:schemeClr val="tx1"/>
        </a:solidFill>
        <a:latin typeface="+mn-lt"/>
        <a:ea typeface="+mn-ea"/>
        <a:cs typeface="+mn-cs"/>
      </a:defRPr>
    </a:lvl4pPr>
    <a:lvl5pPr marL="1828068" algn="l" defTabSz="457017" rtl="0" eaLnBrk="1" latinLnBrk="0" hangingPunct="1">
      <a:defRPr sz="1800" kern="1200">
        <a:solidFill>
          <a:schemeClr val="tx1"/>
        </a:solidFill>
        <a:latin typeface="+mn-lt"/>
        <a:ea typeface="+mn-ea"/>
        <a:cs typeface="+mn-cs"/>
      </a:defRPr>
    </a:lvl5pPr>
    <a:lvl6pPr marL="2285086" algn="l" defTabSz="457017" rtl="0" eaLnBrk="1" latinLnBrk="0" hangingPunct="1">
      <a:defRPr sz="1800" kern="1200">
        <a:solidFill>
          <a:schemeClr val="tx1"/>
        </a:solidFill>
        <a:latin typeface="+mn-lt"/>
        <a:ea typeface="+mn-ea"/>
        <a:cs typeface="+mn-cs"/>
      </a:defRPr>
    </a:lvl6pPr>
    <a:lvl7pPr marL="2742103" algn="l" defTabSz="457017" rtl="0" eaLnBrk="1" latinLnBrk="0" hangingPunct="1">
      <a:defRPr sz="1800" kern="1200">
        <a:solidFill>
          <a:schemeClr val="tx1"/>
        </a:solidFill>
        <a:latin typeface="+mn-lt"/>
        <a:ea typeface="+mn-ea"/>
        <a:cs typeface="+mn-cs"/>
      </a:defRPr>
    </a:lvl7pPr>
    <a:lvl8pPr marL="3199120" algn="l" defTabSz="457017" rtl="0" eaLnBrk="1" latinLnBrk="0" hangingPunct="1">
      <a:defRPr sz="1800" kern="1200">
        <a:solidFill>
          <a:schemeClr val="tx1"/>
        </a:solidFill>
        <a:latin typeface="+mn-lt"/>
        <a:ea typeface="+mn-ea"/>
        <a:cs typeface="+mn-cs"/>
      </a:defRPr>
    </a:lvl8pPr>
    <a:lvl9pPr marL="3656137" algn="l" defTabSz="45701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1361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p:scale>
          <a:sx n="100" d="100"/>
          <a:sy n="100" d="100"/>
        </p:scale>
        <p:origin x="-296" y="108"/>
      </p:cViewPr>
      <p:guideLst>
        <p:guide orient="horz" pos="162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Hoja_de_c_lculo_de_Microsoft_Office_Excel1.xlsx"/><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lang val="es-ES"/>
  <c:chart>
    <c:autoTitleDeleted val="1"/>
    <c:plotArea>
      <c:layout>
        <c:manualLayout>
          <c:layoutTarget val="inner"/>
          <c:xMode val="edge"/>
          <c:yMode val="edge"/>
          <c:x val="9.3194790953683479E-2"/>
          <c:y val="4.0876338216076134E-2"/>
          <c:w val="0.93635396161417339"/>
          <c:h val="0.84185372527966751"/>
        </c:manualLayout>
      </c:layout>
      <c:barChart>
        <c:barDir val="col"/>
        <c:grouping val="clustered"/>
        <c:ser>
          <c:idx val="0"/>
          <c:order val="0"/>
          <c:tx>
            <c:strRef>
              <c:f>Hoja1!$B$1</c:f>
              <c:strCache>
                <c:ptCount val="1"/>
                <c:pt idx="0">
                  <c:v>Con Biológico</c:v>
                </c:pt>
              </c:strCache>
            </c:strRef>
          </c:tx>
          <c:spPr>
            <a:solidFill>
              <a:schemeClr val="accent1"/>
            </a:solidFill>
            <a:ln>
              <a:noFill/>
            </a:ln>
            <a:effectLst/>
          </c:spPr>
          <c:cat>
            <c:strRef>
              <c:f>Hoja1!$A$2:$A$5</c:f>
              <c:strCache>
                <c:ptCount val="3"/>
                <c:pt idx="0">
                  <c:v>Incumplimiento errático</c:v>
                </c:pt>
                <c:pt idx="1">
                  <c:v>Incumplimiento deliberado</c:v>
                </c:pt>
                <c:pt idx="2">
                  <c:v>Incumplimiento inconsciente</c:v>
                </c:pt>
              </c:strCache>
            </c:strRef>
          </c:cat>
          <c:val>
            <c:numRef>
              <c:f>Hoja1!$B$2:$B$5</c:f>
              <c:numCache>
                <c:formatCode>General</c:formatCode>
                <c:ptCount val="4"/>
                <c:pt idx="0">
                  <c:v>42</c:v>
                </c:pt>
                <c:pt idx="1">
                  <c:v>9.3000000000000007</c:v>
                </c:pt>
                <c:pt idx="2">
                  <c:v>13.9</c:v>
                </c:pt>
              </c:numCache>
            </c:numRef>
          </c:val>
          <c:extLst xmlns:c16r2="http://schemas.microsoft.com/office/drawing/2015/06/chart">
            <c:ext xmlns:c16="http://schemas.microsoft.com/office/drawing/2014/chart" uri="{C3380CC4-5D6E-409C-BE32-E72D297353CC}">
              <c16:uniqueId val="{00000000-3E56-4DE8-AF9A-0CB204FA7D69}"/>
            </c:ext>
          </c:extLst>
        </c:ser>
        <c:ser>
          <c:idx val="1"/>
          <c:order val="1"/>
          <c:tx>
            <c:strRef>
              <c:f>Hoja1!$C$1</c:f>
              <c:strCache>
                <c:ptCount val="1"/>
                <c:pt idx="0">
                  <c:v>Sin Biológico</c:v>
                </c:pt>
              </c:strCache>
            </c:strRef>
          </c:tx>
          <c:spPr>
            <a:solidFill>
              <a:schemeClr val="accent2"/>
            </a:solidFill>
            <a:ln>
              <a:noFill/>
            </a:ln>
            <a:effectLst/>
          </c:spPr>
          <c:cat>
            <c:strRef>
              <c:f>Hoja1!$A$2:$A$5</c:f>
              <c:strCache>
                <c:ptCount val="3"/>
                <c:pt idx="0">
                  <c:v>Incumplimiento errático</c:v>
                </c:pt>
                <c:pt idx="1">
                  <c:v>Incumplimiento deliberado</c:v>
                </c:pt>
                <c:pt idx="2">
                  <c:v>Incumplimiento inconsciente</c:v>
                </c:pt>
              </c:strCache>
            </c:strRef>
          </c:cat>
          <c:val>
            <c:numRef>
              <c:f>Hoja1!$C$2:$C$5</c:f>
              <c:numCache>
                <c:formatCode>General</c:formatCode>
                <c:ptCount val="4"/>
                <c:pt idx="0">
                  <c:v>54.3</c:v>
                </c:pt>
                <c:pt idx="1">
                  <c:v>37.5</c:v>
                </c:pt>
                <c:pt idx="2">
                  <c:v>30.2</c:v>
                </c:pt>
              </c:numCache>
            </c:numRef>
          </c:val>
          <c:extLst xmlns:c16r2="http://schemas.microsoft.com/office/drawing/2015/06/chart">
            <c:ext xmlns:c16="http://schemas.microsoft.com/office/drawing/2014/chart" uri="{C3380CC4-5D6E-409C-BE32-E72D297353CC}">
              <c16:uniqueId val="{00000001-3E56-4DE8-AF9A-0CB204FA7D69}"/>
            </c:ext>
          </c:extLst>
        </c:ser>
        <c:dLbls/>
        <c:gapWidth val="219"/>
        <c:overlap val="-27"/>
        <c:axId val="104937728"/>
        <c:axId val="104955904"/>
      </c:barChart>
      <c:catAx>
        <c:axId val="104937728"/>
        <c:scaling>
          <c:orientation val="minMax"/>
        </c:scaling>
        <c:delete val="1"/>
        <c:axPos val="b"/>
        <c:numFmt formatCode="General" sourceLinked="1"/>
        <c:majorTickMark val="none"/>
        <c:tickLblPos val="nextTo"/>
        <c:crossAx val="104955904"/>
        <c:crosses val="autoZero"/>
        <c:auto val="1"/>
        <c:lblAlgn val="ctr"/>
        <c:lblOffset val="100"/>
      </c:catAx>
      <c:valAx>
        <c:axId val="10495590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crossAx val="104937728"/>
        <c:crosses val="autoZero"/>
        <c:crossBetween val="between"/>
      </c:valAx>
      <c:spPr>
        <a:noFill/>
        <a:ln>
          <a:noFill/>
        </a:ln>
        <a:effectLst/>
      </c:spPr>
    </c:plotArea>
    <c:legend>
      <c:legendPos val="b"/>
      <c:layout>
        <c:manualLayout>
          <c:xMode val="edge"/>
          <c:yMode val="edge"/>
          <c:x val="9.1198394922552065E-2"/>
          <c:y val="0.86702817959341938"/>
          <c:w val="0.69615468943822045"/>
          <c:h val="0.11450873403811909"/>
        </c:manualLayout>
      </c:layout>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ES"/>
    </a:p>
  </c:txPr>
  <c:externalData r:id="rId1"/>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0.42121</cdr:x>
      <cdr:y>0.73932</cdr:y>
    </cdr:from>
    <cdr:to>
      <cdr:x>0.63488</cdr:x>
      <cdr:y>0.82631</cdr:y>
    </cdr:to>
    <cdr:sp macro="" textlink="">
      <cdr:nvSpPr>
        <cdr:cNvPr id="2" name="CuadroTexto 1">
          <a:extLst xmlns:a="http://schemas.openxmlformats.org/drawingml/2006/main">
            <a:ext uri="{FF2B5EF4-FFF2-40B4-BE49-F238E27FC236}">
              <a16:creationId xmlns:a16="http://schemas.microsoft.com/office/drawing/2014/main" xmlns="" id="{B640D73E-BAAA-44CA-B65D-8BC4CAEDCAE6}"/>
            </a:ext>
          </a:extLst>
        </cdr:cNvPr>
        <cdr:cNvSpPr txBox="1"/>
      </cdr:nvSpPr>
      <cdr:spPr>
        <a:xfrm xmlns:a="http://schemas.openxmlformats.org/drawingml/2006/main">
          <a:off x="1247750" y="1612081"/>
          <a:ext cx="632960" cy="1896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800" b="1" dirty="0">
              <a:solidFill>
                <a:schemeClr val="tx1"/>
              </a:solidFill>
              <a:latin typeface="Tahoma" panose="020B0604030504040204" pitchFamily="34" charset="0"/>
              <a:ea typeface="Tahoma" panose="020B0604030504040204" pitchFamily="34" charset="0"/>
              <a:cs typeface="Tahoma" panose="020B0604030504040204" pitchFamily="34" charset="0"/>
            </a:rPr>
            <a:t>P&lt;0,005</a:t>
          </a:r>
        </a:p>
      </cdr:txBody>
    </cdr:sp>
  </cdr:relSizeAnchor>
  <cdr:relSizeAnchor xmlns:cdr="http://schemas.openxmlformats.org/drawingml/2006/chartDrawing">
    <cdr:from>
      <cdr:x>0.69366</cdr:x>
      <cdr:y>0.73932</cdr:y>
    </cdr:from>
    <cdr:to>
      <cdr:x>0.91519</cdr:x>
      <cdr:y>0.84186</cdr:y>
    </cdr:to>
    <cdr:sp macro="" textlink="">
      <cdr:nvSpPr>
        <cdr:cNvPr id="3" name="CuadroTexto 1">
          <a:extLst xmlns:a="http://schemas.openxmlformats.org/drawingml/2006/main">
            <a:ext uri="{FF2B5EF4-FFF2-40B4-BE49-F238E27FC236}">
              <a16:creationId xmlns:a16="http://schemas.microsoft.com/office/drawing/2014/main" xmlns="" id="{1395606B-58FB-4ACE-85EA-AABB60D308EB}"/>
            </a:ext>
          </a:extLst>
        </cdr:cNvPr>
        <cdr:cNvSpPr txBox="1"/>
      </cdr:nvSpPr>
      <cdr:spPr>
        <a:xfrm xmlns:a="http://schemas.openxmlformats.org/drawingml/2006/main">
          <a:off x="2054835" y="1612081"/>
          <a:ext cx="656243" cy="22358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800" b="1" dirty="0">
              <a:solidFill>
                <a:schemeClr val="tx1"/>
              </a:solidFill>
              <a:latin typeface="Tahoma" panose="020B0604030504040204" pitchFamily="34" charset="0"/>
              <a:ea typeface="Tahoma" panose="020B0604030504040204" pitchFamily="34" charset="0"/>
              <a:cs typeface="Tahoma" panose="020B0604030504040204" pitchFamily="34" charset="0"/>
            </a:rPr>
            <a:t>P=0,034</a:t>
          </a:r>
        </a:p>
      </cdr:txBody>
    </cdr:sp>
  </cdr:relSizeAnchor>
  <cdr:relSizeAnchor xmlns:cdr="http://schemas.openxmlformats.org/drawingml/2006/chartDrawing">
    <cdr:from>
      <cdr:x>0.16929</cdr:x>
      <cdr:y>0.73932</cdr:y>
    </cdr:from>
    <cdr:to>
      <cdr:x>0.41612</cdr:x>
      <cdr:y>0.83619</cdr:y>
    </cdr:to>
    <cdr:sp macro="" textlink="">
      <cdr:nvSpPr>
        <cdr:cNvPr id="4" name="CuadroTexto 1">
          <a:extLst xmlns:a="http://schemas.openxmlformats.org/drawingml/2006/main">
            <a:ext uri="{FF2B5EF4-FFF2-40B4-BE49-F238E27FC236}">
              <a16:creationId xmlns:a16="http://schemas.microsoft.com/office/drawing/2014/main" xmlns="" id="{9B52690E-FB33-4EBE-800C-95471F266E42}"/>
            </a:ext>
          </a:extLst>
        </cdr:cNvPr>
        <cdr:cNvSpPr txBox="1"/>
      </cdr:nvSpPr>
      <cdr:spPr>
        <a:xfrm xmlns:a="http://schemas.openxmlformats.org/drawingml/2006/main">
          <a:off x="501482" y="1612081"/>
          <a:ext cx="731191" cy="21124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800" b="1" dirty="0">
              <a:solidFill>
                <a:schemeClr val="tx1"/>
              </a:solidFill>
              <a:latin typeface="Tahoma" panose="020B0604030504040204" pitchFamily="34" charset="0"/>
              <a:ea typeface="Tahoma" panose="020B0604030504040204" pitchFamily="34" charset="0"/>
              <a:cs typeface="Tahoma" panose="020B0604030504040204" pitchFamily="34" charset="0"/>
            </a:rPr>
            <a:t>P=0,102</a:t>
          </a:r>
        </a:p>
      </cdr:txBody>
    </cdr:sp>
  </cdr:relSizeAnchor>
  <cdr:relSizeAnchor xmlns:cdr="http://schemas.openxmlformats.org/drawingml/2006/chartDrawing">
    <cdr:from>
      <cdr:x>0.34285</cdr:x>
      <cdr:y>0.64017</cdr:y>
    </cdr:from>
    <cdr:to>
      <cdr:x>0.50981</cdr:x>
      <cdr:y>0.73898</cdr:y>
    </cdr:to>
    <cdr:sp macro="" textlink="">
      <cdr:nvSpPr>
        <cdr:cNvPr id="5" name="CuadroTexto 16">
          <a:extLst xmlns:a="http://schemas.openxmlformats.org/drawingml/2006/main">
            <a:ext uri="{FF2B5EF4-FFF2-40B4-BE49-F238E27FC236}">
              <a16:creationId xmlns:a16="http://schemas.microsoft.com/office/drawing/2014/main" xmlns="" id="{C8AD50F9-C5CB-47F8-A75A-B2CEE4FD1097}"/>
            </a:ext>
          </a:extLst>
        </cdr:cNvPr>
        <cdr:cNvSpPr txBox="1"/>
      </cdr:nvSpPr>
      <cdr:spPr>
        <a:xfrm xmlns:a="http://schemas.openxmlformats.org/drawingml/2006/main">
          <a:off x="1015631" y="1395905"/>
          <a:ext cx="494577" cy="21544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s-ES" sz="800" dirty="0">
              <a:latin typeface="Tahoma" panose="020B0604030504040204" pitchFamily="34" charset="0"/>
              <a:ea typeface="Tahoma" panose="020B0604030504040204" pitchFamily="34" charset="0"/>
              <a:cs typeface="Tahoma" panose="020B0604030504040204" pitchFamily="34" charset="0"/>
            </a:rPr>
            <a:t>9,3%</a:t>
          </a:r>
        </a:p>
      </cdr:txBody>
    </cdr:sp>
  </cdr:relSizeAnchor>
  <cdr:relSizeAnchor xmlns:cdr="http://schemas.openxmlformats.org/drawingml/2006/chartDrawing">
    <cdr:from>
      <cdr:x>0.52253</cdr:x>
      <cdr:y>0.58536</cdr:y>
    </cdr:from>
    <cdr:to>
      <cdr:x>0.68948</cdr:x>
      <cdr:y>0.68417</cdr:y>
    </cdr:to>
    <cdr:sp macro="" textlink="">
      <cdr:nvSpPr>
        <cdr:cNvPr id="6" name="CuadroTexto 16">
          <a:extLst xmlns:a="http://schemas.openxmlformats.org/drawingml/2006/main">
            <a:ext uri="{FF2B5EF4-FFF2-40B4-BE49-F238E27FC236}">
              <a16:creationId xmlns:a16="http://schemas.microsoft.com/office/drawing/2014/main" xmlns="" id="{6037E41D-D5D7-4A6C-87C2-121AE4DC4BE0}"/>
            </a:ext>
          </a:extLst>
        </cdr:cNvPr>
        <cdr:cNvSpPr txBox="1"/>
      </cdr:nvSpPr>
      <cdr:spPr>
        <a:xfrm xmlns:a="http://schemas.openxmlformats.org/drawingml/2006/main">
          <a:off x="1547913" y="1276382"/>
          <a:ext cx="494560" cy="21545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800" dirty="0">
              <a:latin typeface="Tahoma" panose="020B0604030504040204" pitchFamily="34" charset="0"/>
              <a:ea typeface="Tahoma" panose="020B0604030504040204" pitchFamily="34" charset="0"/>
              <a:cs typeface="Tahoma" panose="020B0604030504040204" pitchFamily="34" charset="0"/>
            </a:rPr>
            <a:t>13,9%</a:t>
          </a:r>
        </a:p>
      </cdr:txBody>
    </cdr:sp>
  </cdr:relSizeAnchor>
  <cdr:relSizeAnchor xmlns:cdr="http://schemas.openxmlformats.org/drawingml/2006/chartDrawing">
    <cdr:from>
      <cdr:x>0.6063</cdr:x>
      <cdr:y>0.34137</cdr:y>
    </cdr:from>
    <cdr:to>
      <cdr:x>0.77325</cdr:x>
      <cdr:y>0.44017</cdr:y>
    </cdr:to>
    <cdr:sp macro="" textlink="">
      <cdr:nvSpPr>
        <cdr:cNvPr id="7" name="CuadroTexto 16">
          <a:extLst xmlns:a="http://schemas.openxmlformats.org/drawingml/2006/main">
            <a:ext uri="{FF2B5EF4-FFF2-40B4-BE49-F238E27FC236}">
              <a16:creationId xmlns:a16="http://schemas.microsoft.com/office/drawing/2014/main" xmlns="" id="{45140923-EE0C-424C-8E29-58C6CEE73851}"/>
            </a:ext>
          </a:extLst>
        </cdr:cNvPr>
        <cdr:cNvSpPr txBox="1"/>
      </cdr:nvSpPr>
      <cdr:spPr>
        <a:xfrm xmlns:a="http://schemas.openxmlformats.org/drawingml/2006/main">
          <a:off x="1796061" y="744353"/>
          <a:ext cx="494560" cy="21543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s-ES" sz="800" dirty="0">
              <a:latin typeface="Tahoma" panose="020B0604030504040204" pitchFamily="34" charset="0"/>
              <a:ea typeface="Tahoma" panose="020B0604030504040204" pitchFamily="34" charset="0"/>
              <a:cs typeface="Tahoma" panose="020B0604030504040204" pitchFamily="34" charset="0"/>
            </a:rPr>
            <a:t>30,2%</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1" y="841773"/>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1" y="2701531"/>
            <a:ext cx="6858000" cy="1241822"/>
          </a:xfrm>
        </p:spPr>
        <p:txBody>
          <a:bodyPr/>
          <a:lstStyle>
            <a:lvl1pPr marL="0" indent="0" algn="ctr">
              <a:buNone/>
              <a:defRPr sz="1800"/>
            </a:lvl1pPr>
            <a:lvl2pPr marL="342854" indent="0" algn="ctr">
              <a:buNone/>
              <a:defRPr sz="1500"/>
            </a:lvl2pPr>
            <a:lvl3pPr marL="685709" indent="0" algn="ctr">
              <a:buNone/>
              <a:defRPr sz="1300"/>
            </a:lvl3pPr>
            <a:lvl4pPr marL="1028562" indent="0" algn="ctr">
              <a:buNone/>
              <a:defRPr sz="1200"/>
            </a:lvl4pPr>
            <a:lvl5pPr marL="1371417" indent="0" algn="ctr">
              <a:buNone/>
              <a:defRPr sz="1200"/>
            </a:lvl5pPr>
            <a:lvl6pPr marL="1714271" indent="0" algn="ctr">
              <a:buNone/>
              <a:defRPr sz="1200"/>
            </a:lvl6pPr>
            <a:lvl7pPr marL="2057126" indent="0" algn="ctr">
              <a:buNone/>
              <a:defRPr sz="1200"/>
            </a:lvl7pPr>
            <a:lvl8pPr marL="2399980" indent="0" algn="ctr">
              <a:buNone/>
              <a:defRPr sz="1200"/>
            </a:lvl8pPr>
            <a:lvl9pPr marL="2742834"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361118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3705393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7"/>
            <a:ext cx="7886700" cy="2139552"/>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7" y="3442097"/>
            <a:ext cx="7886700" cy="1125141"/>
          </a:xfrm>
        </p:spPr>
        <p:txBody>
          <a:bodyPr/>
          <a:lstStyle>
            <a:lvl1pPr marL="0" indent="0">
              <a:buNone/>
              <a:defRPr sz="1800">
                <a:solidFill>
                  <a:schemeClr val="tx1">
                    <a:tint val="75000"/>
                  </a:schemeClr>
                </a:solidFill>
              </a:defRPr>
            </a:lvl1pPr>
            <a:lvl2pPr marL="342854" indent="0">
              <a:buNone/>
              <a:defRPr sz="1500">
                <a:solidFill>
                  <a:schemeClr val="tx1">
                    <a:tint val="75000"/>
                  </a:schemeClr>
                </a:solidFill>
              </a:defRPr>
            </a:lvl2pPr>
            <a:lvl3pPr marL="685709" indent="0">
              <a:buNone/>
              <a:defRPr sz="1300">
                <a:solidFill>
                  <a:schemeClr val="tx1">
                    <a:tint val="75000"/>
                  </a:schemeClr>
                </a:solidFill>
              </a:defRPr>
            </a:lvl3pPr>
            <a:lvl4pPr marL="1028562" indent="0">
              <a:buNone/>
              <a:defRPr sz="1200">
                <a:solidFill>
                  <a:schemeClr val="tx1">
                    <a:tint val="75000"/>
                  </a:schemeClr>
                </a:solidFill>
              </a:defRPr>
            </a:lvl4pPr>
            <a:lvl5pPr marL="1371417" indent="0">
              <a:buNone/>
              <a:defRPr sz="1200">
                <a:solidFill>
                  <a:schemeClr val="tx1">
                    <a:tint val="75000"/>
                  </a:schemeClr>
                </a:solidFill>
              </a:defRPr>
            </a:lvl5pPr>
            <a:lvl6pPr marL="1714271" indent="0">
              <a:buNone/>
              <a:defRPr sz="1200">
                <a:solidFill>
                  <a:schemeClr val="tx1">
                    <a:tint val="75000"/>
                  </a:schemeClr>
                </a:solidFill>
              </a:defRPr>
            </a:lvl6pPr>
            <a:lvl7pPr marL="2057126" indent="0">
              <a:buNone/>
              <a:defRPr sz="1200">
                <a:solidFill>
                  <a:schemeClr val="tx1">
                    <a:tint val="75000"/>
                  </a:schemeClr>
                </a:solidFill>
              </a:defRPr>
            </a:lvl7pPr>
            <a:lvl8pPr marL="2399980" indent="0">
              <a:buNone/>
              <a:defRPr sz="1200">
                <a:solidFill>
                  <a:schemeClr val="tx1">
                    <a:tint val="75000"/>
                  </a:schemeClr>
                </a:solidFill>
              </a:defRPr>
            </a:lvl8pPr>
            <a:lvl9pPr marL="2742834"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2909011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1" y="1369222"/>
            <a:ext cx="3886201" cy="32635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1" y="1369222"/>
            <a:ext cx="3886201" cy="32635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62079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2" y="273847"/>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4" y="1260874"/>
            <a:ext cx="3868340" cy="617934"/>
          </a:xfrm>
        </p:spPr>
        <p:txBody>
          <a:bodyPr anchor="b"/>
          <a:lstStyle>
            <a:lvl1pPr marL="0" indent="0">
              <a:buNone/>
              <a:defRPr sz="1800" b="1"/>
            </a:lvl1pPr>
            <a:lvl2pPr marL="342854" indent="0">
              <a:buNone/>
              <a:defRPr sz="1500" b="1"/>
            </a:lvl2pPr>
            <a:lvl3pPr marL="685709" indent="0">
              <a:buNone/>
              <a:defRPr sz="1300" b="1"/>
            </a:lvl3pPr>
            <a:lvl4pPr marL="1028562" indent="0">
              <a:buNone/>
              <a:defRPr sz="1200" b="1"/>
            </a:lvl4pPr>
            <a:lvl5pPr marL="1371417" indent="0">
              <a:buNone/>
              <a:defRPr sz="1200" b="1"/>
            </a:lvl5pPr>
            <a:lvl6pPr marL="1714271" indent="0">
              <a:buNone/>
              <a:defRPr sz="1200" b="1"/>
            </a:lvl6pPr>
            <a:lvl7pPr marL="2057126" indent="0">
              <a:buNone/>
              <a:defRPr sz="1200" b="1"/>
            </a:lvl7pPr>
            <a:lvl8pPr marL="2399980" indent="0">
              <a:buNone/>
              <a:defRPr sz="1200" b="1"/>
            </a:lvl8pPr>
            <a:lvl9pPr marL="2742834"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629844" y="1878806"/>
            <a:ext cx="3868340"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4"/>
            <a:ext cx="3887392" cy="617934"/>
          </a:xfrm>
        </p:spPr>
        <p:txBody>
          <a:bodyPr anchor="b"/>
          <a:lstStyle>
            <a:lvl1pPr marL="0" indent="0">
              <a:buNone/>
              <a:defRPr sz="1800" b="1"/>
            </a:lvl1pPr>
            <a:lvl2pPr marL="342854" indent="0">
              <a:buNone/>
              <a:defRPr sz="1500" b="1"/>
            </a:lvl2pPr>
            <a:lvl3pPr marL="685709" indent="0">
              <a:buNone/>
              <a:defRPr sz="1300" b="1"/>
            </a:lvl3pPr>
            <a:lvl4pPr marL="1028562" indent="0">
              <a:buNone/>
              <a:defRPr sz="1200" b="1"/>
            </a:lvl4pPr>
            <a:lvl5pPr marL="1371417" indent="0">
              <a:buNone/>
              <a:defRPr sz="1200" b="1"/>
            </a:lvl5pPr>
            <a:lvl6pPr marL="1714271" indent="0">
              <a:buNone/>
              <a:defRPr sz="1200" b="1"/>
            </a:lvl6pPr>
            <a:lvl7pPr marL="2057126" indent="0">
              <a:buNone/>
              <a:defRPr sz="1200" b="1"/>
            </a:lvl7pPr>
            <a:lvl8pPr marL="2399980" indent="0">
              <a:buNone/>
              <a:defRPr sz="1200" b="1"/>
            </a:lvl8pPr>
            <a:lvl9pPr marL="2742834"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1878806"/>
            <a:ext cx="3887392" cy="276344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1563236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70062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3288776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2"/>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3" y="740572"/>
            <a:ext cx="4629150" cy="365521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54" indent="0">
              <a:buNone/>
              <a:defRPr sz="1000"/>
            </a:lvl2pPr>
            <a:lvl3pPr marL="685709" indent="0">
              <a:buNone/>
              <a:defRPr sz="900"/>
            </a:lvl3pPr>
            <a:lvl4pPr marL="1028562" indent="0">
              <a:buNone/>
              <a:defRPr sz="700"/>
            </a:lvl4pPr>
            <a:lvl5pPr marL="1371417" indent="0">
              <a:buNone/>
              <a:defRPr sz="700"/>
            </a:lvl5pPr>
            <a:lvl6pPr marL="1714271" indent="0">
              <a:buNone/>
              <a:defRPr sz="700"/>
            </a:lvl6pPr>
            <a:lvl7pPr marL="2057126" indent="0">
              <a:buNone/>
              <a:defRPr sz="700"/>
            </a:lvl7pPr>
            <a:lvl8pPr marL="2399980" indent="0">
              <a:buNone/>
              <a:defRPr sz="700"/>
            </a:lvl8pPr>
            <a:lvl9pPr marL="2742834" indent="0">
              <a:buNone/>
              <a:defRPr sz="7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2096285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2"/>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3" y="740572"/>
            <a:ext cx="4629150" cy="3655218"/>
          </a:xfrm>
        </p:spPr>
        <p:txBody>
          <a:bodyPr anchor="t"/>
          <a:lstStyle>
            <a:lvl1pPr marL="0" indent="0">
              <a:buNone/>
              <a:defRPr sz="2400"/>
            </a:lvl1pPr>
            <a:lvl2pPr marL="342854" indent="0">
              <a:buNone/>
              <a:defRPr sz="2100"/>
            </a:lvl2pPr>
            <a:lvl3pPr marL="685709" indent="0">
              <a:buNone/>
              <a:defRPr sz="1800"/>
            </a:lvl3pPr>
            <a:lvl4pPr marL="1028562" indent="0">
              <a:buNone/>
              <a:defRPr sz="1500"/>
            </a:lvl4pPr>
            <a:lvl5pPr marL="1371417" indent="0">
              <a:buNone/>
              <a:defRPr sz="1500"/>
            </a:lvl5pPr>
            <a:lvl6pPr marL="1714271" indent="0">
              <a:buNone/>
              <a:defRPr sz="1500"/>
            </a:lvl6pPr>
            <a:lvl7pPr marL="2057126" indent="0">
              <a:buNone/>
              <a:defRPr sz="1500"/>
            </a:lvl7pPr>
            <a:lvl8pPr marL="2399980" indent="0">
              <a:buNone/>
              <a:defRPr sz="1500"/>
            </a:lvl8pPr>
            <a:lvl9pPr marL="2742834"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854" indent="0">
              <a:buNone/>
              <a:defRPr sz="1000"/>
            </a:lvl2pPr>
            <a:lvl3pPr marL="685709" indent="0">
              <a:buNone/>
              <a:defRPr sz="900"/>
            </a:lvl3pPr>
            <a:lvl4pPr marL="1028562" indent="0">
              <a:buNone/>
              <a:defRPr sz="700"/>
            </a:lvl4pPr>
            <a:lvl5pPr marL="1371417" indent="0">
              <a:buNone/>
              <a:defRPr sz="700"/>
            </a:lvl5pPr>
            <a:lvl6pPr marL="1714271" indent="0">
              <a:buNone/>
              <a:defRPr sz="700"/>
            </a:lvl6pPr>
            <a:lvl7pPr marL="2057126" indent="0">
              <a:buNone/>
              <a:defRPr sz="700"/>
            </a:lvl7pPr>
            <a:lvl8pPr marL="2399980" indent="0">
              <a:buNone/>
              <a:defRPr sz="700"/>
            </a:lvl8pPr>
            <a:lvl9pPr marL="2742834" indent="0">
              <a:buNone/>
              <a:defRPr sz="7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3067789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2348662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1" y="273844"/>
            <a:ext cx="5800725" cy="435887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E98B06E-F27A-404D-A35E-42A3736D0A6A}" type="datetimeFigureOut">
              <a:rPr lang="es-ES" smtClean="0"/>
              <a:pPr/>
              <a:t>29/05/2020</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2889740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7"/>
            <a:ext cx="7886700" cy="994172"/>
          </a:xfrm>
          <a:prstGeom prst="rect">
            <a:avLst/>
          </a:prstGeom>
        </p:spPr>
        <p:txBody>
          <a:bodyPr vert="horz" lIns="91403" tIns="45702" rIns="91403" bIns="45702"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22"/>
            <a:ext cx="7886700" cy="3263503"/>
          </a:xfrm>
          <a:prstGeom prst="rect">
            <a:avLst/>
          </a:prstGeom>
        </p:spPr>
        <p:txBody>
          <a:bodyPr vert="horz" lIns="91403" tIns="45702" rIns="91403" bIns="45702"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3"/>
          </a:xfrm>
          <a:prstGeom prst="rect">
            <a:avLst/>
          </a:prstGeom>
        </p:spPr>
        <p:txBody>
          <a:bodyPr vert="horz" lIns="91403" tIns="45702" rIns="91403" bIns="45702" rtlCol="0" anchor="ctr"/>
          <a:lstStyle>
            <a:lvl1pPr algn="l">
              <a:defRPr sz="900">
                <a:solidFill>
                  <a:schemeClr val="tx1">
                    <a:tint val="75000"/>
                  </a:schemeClr>
                </a:solidFill>
              </a:defRPr>
            </a:lvl1pPr>
          </a:lstStyle>
          <a:p>
            <a:fld id="{AE98B06E-F27A-404D-A35E-42A3736D0A6A}" type="datetimeFigureOut">
              <a:rPr lang="es-ES" smtClean="0"/>
              <a:pPr/>
              <a:t>29/05/2020</a:t>
            </a:fld>
            <a:endParaRPr lang="es-ES"/>
          </a:p>
        </p:txBody>
      </p:sp>
      <p:sp>
        <p:nvSpPr>
          <p:cNvPr id="5" name="Footer Placeholder 4"/>
          <p:cNvSpPr>
            <a:spLocks noGrp="1"/>
          </p:cNvSpPr>
          <p:nvPr>
            <p:ph type="ftr" sz="quarter" idx="3"/>
          </p:nvPr>
        </p:nvSpPr>
        <p:spPr>
          <a:xfrm>
            <a:off x="3028951" y="4767263"/>
            <a:ext cx="3086100" cy="273843"/>
          </a:xfrm>
          <a:prstGeom prst="rect">
            <a:avLst/>
          </a:prstGeom>
        </p:spPr>
        <p:txBody>
          <a:bodyPr vert="horz" lIns="91403" tIns="45702" rIns="91403" bIns="45702"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1" y="4767263"/>
            <a:ext cx="2057400" cy="273843"/>
          </a:xfrm>
          <a:prstGeom prst="rect">
            <a:avLst/>
          </a:prstGeom>
        </p:spPr>
        <p:txBody>
          <a:bodyPr vert="horz" lIns="91403" tIns="45702" rIns="91403" bIns="45702" rtlCol="0" anchor="ctr"/>
          <a:lstStyle>
            <a:lvl1pPr algn="r">
              <a:defRPr sz="900">
                <a:solidFill>
                  <a:schemeClr val="tx1">
                    <a:tint val="75000"/>
                  </a:schemeClr>
                </a:solidFill>
              </a:defRPr>
            </a:lvl1pPr>
          </a:lstStyle>
          <a:p>
            <a:fld id="{B7ECD0AB-BA47-4233-9AE9-17CF98BDE660}" type="slidenum">
              <a:rPr lang="es-ES" smtClean="0"/>
              <a:pPr/>
              <a:t>‹Nº›</a:t>
            </a:fld>
            <a:endParaRPr lang="es-ES"/>
          </a:p>
        </p:txBody>
      </p:sp>
    </p:spTree>
    <p:extLst>
      <p:ext uri="{BB962C8B-B14F-4D97-AF65-F5344CB8AC3E}">
        <p14:creationId xmlns:p14="http://schemas.microsoft.com/office/powerpoint/2010/main" xmlns="" val="27156237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709"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27" indent="-171427" algn="l" defTabSz="685709"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281" indent="-171427" algn="l" defTabSz="685709"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136" indent="-171427" algn="l" defTabSz="685709"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990" indent="-171427" algn="l" defTabSz="685709"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4pPr>
      <a:lvl5pPr marL="1542844" indent="-171427" algn="l" defTabSz="685709"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5pPr>
      <a:lvl6pPr marL="1885698" indent="-171427" algn="l" defTabSz="685709"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6pPr>
      <a:lvl7pPr marL="2228552" indent="-171427" algn="l" defTabSz="685709"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7pPr>
      <a:lvl8pPr marL="2571407" indent="-171427" algn="l" defTabSz="685709"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8pPr>
      <a:lvl9pPr marL="2914261" indent="-171427" algn="l" defTabSz="685709" rtl="0" eaLnBrk="1" latinLnBrk="0" hangingPunct="1">
        <a:lnSpc>
          <a:spcPct val="90000"/>
        </a:lnSpc>
        <a:spcBef>
          <a:spcPts val="375"/>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85709" rtl="0" eaLnBrk="1" latinLnBrk="0" hangingPunct="1">
        <a:defRPr sz="1300" kern="1200">
          <a:solidFill>
            <a:schemeClr val="tx1"/>
          </a:solidFill>
          <a:latin typeface="+mn-lt"/>
          <a:ea typeface="+mn-ea"/>
          <a:cs typeface="+mn-cs"/>
        </a:defRPr>
      </a:lvl1pPr>
      <a:lvl2pPr marL="342854" algn="l" defTabSz="685709" rtl="0" eaLnBrk="1" latinLnBrk="0" hangingPunct="1">
        <a:defRPr sz="1300" kern="1200">
          <a:solidFill>
            <a:schemeClr val="tx1"/>
          </a:solidFill>
          <a:latin typeface="+mn-lt"/>
          <a:ea typeface="+mn-ea"/>
          <a:cs typeface="+mn-cs"/>
        </a:defRPr>
      </a:lvl2pPr>
      <a:lvl3pPr marL="685709" algn="l" defTabSz="685709" rtl="0" eaLnBrk="1" latinLnBrk="0" hangingPunct="1">
        <a:defRPr sz="1300" kern="1200">
          <a:solidFill>
            <a:schemeClr val="tx1"/>
          </a:solidFill>
          <a:latin typeface="+mn-lt"/>
          <a:ea typeface="+mn-ea"/>
          <a:cs typeface="+mn-cs"/>
        </a:defRPr>
      </a:lvl3pPr>
      <a:lvl4pPr marL="1028562" algn="l" defTabSz="685709" rtl="0" eaLnBrk="1" latinLnBrk="0" hangingPunct="1">
        <a:defRPr sz="1300" kern="1200">
          <a:solidFill>
            <a:schemeClr val="tx1"/>
          </a:solidFill>
          <a:latin typeface="+mn-lt"/>
          <a:ea typeface="+mn-ea"/>
          <a:cs typeface="+mn-cs"/>
        </a:defRPr>
      </a:lvl4pPr>
      <a:lvl5pPr marL="1371417" algn="l" defTabSz="685709" rtl="0" eaLnBrk="1" latinLnBrk="0" hangingPunct="1">
        <a:defRPr sz="1300" kern="1200">
          <a:solidFill>
            <a:schemeClr val="tx1"/>
          </a:solidFill>
          <a:latin typeface="+mn-lt"/>
          <a:ea typeface="+mn-ea"/>
          <a:cs typeface="+mn-cs"/>
        </a:defRPr>
      </a:lvl5pPr>
      <a:lvl6pPr marL="1714271" algn="l" defTabSz="685709" rtl="0" eaLnBrk="1" latinLnBrk="0" hangingPunct="1">
        <a:defRPr sz="1300" kern="1200">
          <a:solidFill>
            <a:schemeClr val="tx1"/>
          </a:solidFill>
          <a:latin typeface="+mn-lt"/>
          <a:ea typeface="+mn-ea"/>
          <a:cs typeface="+mn-cs"/>
        </a:defRPr>
      </a:lvl6pPr>
      <a:lvl7pPr marL="2057126" algn="l" defTabSz="685709" rtl="0" eaLnBrk="1" latinLnBrk="0" hangingPunct="1">
        <a:defRPr sz="1300" kern="1200">
          <a:solidFill>
            <a:schemeClr val="tx1"/>
          </a:solidFill>
          <a:latin typeface="+mn-lt"/>
          <a:ea typeface="+mn-ea"/>
          <a:cs typeface="+mn-cs"/>
        </a:defRPr>
      </a:lvl7pPr>
      <a:lvl8pPr marL="2399980" algn="l" defTabSz="685709" rtl="0" eaLnBrk="1" latinLnBrk="0" hangingPunct="1">
        <a:defRPr sz="1300" kern="1200">
          <a:solidFill>
            <a:schemeClr val="tx1"/>
          </a:solidFill>
          <a:latin typeface="+mn-lt"/>
          <a:ea typeface="+mn-ea"/>
          <a:cs typeface="+mn-cs"/>
        </a:defRPr>
      </a:lvl8pPr>
      <a:lvl9pPr marL="2742834" algn="l" defTabSz="685709"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8ECC2410-7F9E-42FF-A0C1-A32C6AD5F657}"/>
              </a:ext>
            </a:extLst>
          </p:cNvPr>
          <p:cNvSpPr>
            <a:spLocks noGrp="1"/>
          </p:cNvSpPr>
          <p:nvPr>
            <p:ph type="ctrTitle"/>
          </p:nvPr>
        </p:nvSpPr>
        <p:spPr>
          <a:xfrm>
            <a:off x="1587" y="795"/>
            <a:ext cx="9140826" cy="1049534"/>
          </a:xfrm>
          <a:solidFill>
            <a:schemeClr val="accent1">
              <a:lumMod val="60000"/>
              <a:lumOff val="40000"/>
            </a:schemeClr>
          </a:solidFill>
        </p:spPr>
        <p:txBody>
          <a:bodyPr>
            <a:normAutofit/>
          </a:bodyPr>
          <a:lstStyle/>
          <a:p>
            <a:r>
              <a:rPr lang="es-ES" sz="2700" dirty="0">
                <a:latin typeface="Tahoma" panose="020B0604030504040204" pitchFamily="34" charset="0"/>
                <a:ea typeface="Tahoma" panose="020B0604030504040204" pitchFamily="34" charset="0"/>
                <a:cs typeface="Tahoma" panose="020B0604030504040204" pitchFamily="34" charset="0"/>
              </a:rPr>
              <a:t>PERFIL CLÍNICO DE ASMÁTICOS</a:t>
            </a:r>
            <a:br>
              <a:rPr lang="es-ES" sz="2700" dirty="0">
                <a:latin typeface="Tahoma" panose="020B0604030504040204" pitchFamily="34" charset="0"/>
                <a:ea typeface="Tahoma" panose="020B0604030504040204" pitchFamily="34" charset="0"/>
                <a:cs typeface="Tahoma" panose="020B0604030504040204" pitchFamily="34" charset="0"/>
              </a:rPr>
            </a:br>
            <a:r>
              <a:rPr lang="es-ES" sz="2700" dirty="0">
                <a:latin typeface="Tahoma" panose="020B0604030504040204" pitchFamily="34" charset="0"/>
                <a:ea typeface="Tahoma" panose="020B0604030504040204" pitchFamily="34" charset="0"/>
                <a:cs typeface="Tahoma" panose="020B0604030504040204" pitchFamily="34" charset="0"/>
              </a:rPr>
              <a:t>TRATADOS CON BIOLÓGICOS</a:t>
            </a:r>
          </a:p>
        </p:txBody>
      </p:sp>
      <p:sp>
        <p:nvSpPr>
          <p:cNvPr id="3" name="Subtítulo 2">
            <a:extLst>
              <a:ext uri="{FF2B5EF4-FFF2-40B4-BE49-F238E27FC236}">
                <a16:creationId xmlns:a16="http://schemas.microsoft.com/office/drawing/2014/main" xmlns="" id="{A17D096D-5AF7-44A7-BDF2-F456B86803ED}"/>
              </a:ext>
            </a:extLst>
          </p:cNvPr>
          <p:cNvSpPr>
            <a:spLocks noGrp="1"/>
          </p:cNvSpPr>
          <p:nvPr>
            <p:ph type="subTitle" idx="1"/>
          </p:nvPr>
        </p:nvSpPr>
        <p:spPr>
          <a:xfrm>
            <a:off x="1587" y="1028301"/>
            <a:ext cx="9140826" cy="634714"/>
          </a:xfrm>
        </p:spPr>
        <p:txBody>
          <a:bodyPr>
            <a:noAutofit/>
          </a:bodyPr>
          <a:lstStyle/>
          <a:p>
            <a:r>
              <a:rPr lang="es-ES" sz="1200" dirty="0">
                <a:latin typeface="Tahoma" panose="020B0604030504040204" pitchFamily="34" charset="0"/>
                <a:ea typeface="Tahoma" panose="020B0604030504040204" pitchFamily="34" charset="0"/>
                <a:cs typeface="Tahoma" panose="020B0604030504040204" pitchFamily="34" charset="0"/>
              </a:rPr>
              <a:t>L. M. Sierra Murillo, J. Hernández Borge, M. T. Gómez Vizcaino, S. Hernández Gómez, K. El </a:t>
            </a:r>
            <a:r>
              <a:rPr lang="es-ES" sz="1200" dirty="0" err="1">
                <a:latin typeface="Tahoma" panose="020B0604030504040204" pitchFamily="34" charset="0"/>
                <a:ea typeface="Tahoma" panose="020B0604030504040204" pitchFamily="34" charset="0"/>
                <a:cs typeface="Tahoma" panose="020B0604030504040204" pitchFamily="34" charset="0"/>
              </a:rPr>
              <a:t>Boutaibi</a:t>
            </a:r>
            <a:r>
              <a:rPr lang="es-ES" sz="1200" dirty="0">
                <a:latin typeface="Tahoma" panose="020B0604030504040204" pitchFamily="34" charset="0"/>
                <a:ea typeface="Tahoma" panose="020B0604030504040204" pitchFamily="34" charset="0"/>
                <a:cs typeface="Tahoma" panose="020B0604030504040204" pitchFamily="34" charset="0"/>
              </a:rPr>
              <a:t> </a:t>
            </a:r>
            <a:r>
              <a:rPr lang="es-ES" sz="1200" dirty="0" err="1">
                <a:latin typeface="Tahoma" panose="020B0604030504040204" pitchFamily="34" charset="0"/>
                <a:ea typeface="Tahoma" panose="020B0604030504040204" pitchFamily="34" charset="0"/>
                <a:cs typeface="Tahoma" panose="020B0604030504040204" pitchFamily="34" charset="0"/>
              </a:rPr>
              <a:t>Faiz</a:t>
            </a:r>
            <a:r>
              <a:rPr lang="es-ES" sz="1200" dirty="0">
                <a:latin typeface="Tahoma" panose="020B0604030504040204" pitchFamily="34" charset="0"/>
                <a:ea typeface="Tahoma" panose="020B0604030504040204" pitchFamily="34" charset="0"/>
                <a:cs typeface="Tahoma" panose="020B0604030504040204" pitchFamily="34" charset="0"/>
              </a:rPr>
              <a:t>, M. C. García </a:t>
            </a:r>
            <a:r>
              <a:rPr lang="es-ES" sz="1200" dirty="0" err="1">
                <a:latin typeface="Tahoma" panose="020B0604030504040204" pitchFamily="34" charset="0"/>
                <a:ea typeface="Tahoma" panose="020B0604030504040204" pitchFamily="34" charset="0"/>
                <a:cs typeface="Tahoma" panose="020B0604030504040204" pitchFamily="34" charset="0"/>
              </a:rPr>
              <a:t>García</a:t>
            </a:r>
            <a:r>
              <a:rPr lang="es-ES" sz="1200" dirty="0">
                <a:latin typeface="Tahoma" panose="020B0604030504040204" pitchFamily="34" charset="0"/>
                <a:ea typeface="Tahoma" panose="020B0604030504040204" pitchFamily="34" charset="0"/>
                <a:cs typeface="Tahoma" panose="020B0604030504040204" pitchFamily="34" charset="0"/>
              </a:rPr>
              <a:t>, I. Rodríguez Blanco, F.L. Márquez Pérez., L. Cañón Barroso, J. A. Gutiérrez Lara.</a:t>
            </a:r>
          </a:p>
          <a:p>
            <a:r>
              <a:rPr lang="es-ES" sz="1200" dirty="0">
                <a:latin typeface="Tahoma" panose="020B0604030504040204" pitchFamily="34" charset="0"/>
                <a:ea typeface="Tahoma" panose="020B0604030504040204" pitchFamily="34" charset="0"/>
                <a:cs typeface="Tahoma" panose="020B0604030504040204" pitchFamily="34" charset="0"/>
              </a:rPr>
              <a:t>Hospital Universitario de Badajoz. Badajoz, España.</a:t>
            </a:r>
          </a:p>
        </p:txBody>
      </p:sp>
      <p:pic>
        <p:nvPicPr>
          <p:cNvPr id="5" name="Imagen 4" descr="Imagen que contiene edificio, exterior, firmar, frente&#10;&#10;Descripción generada automáticamente">
            <a:extLst>
              <a:ext uri="{FF2B5EF4-FFF2-40B4-BE49-F238E27FC236}">
                <a16:creationId xmlns:a16="http://schemas.microsoft.com/office/drawing/2014/main" xmlns="" id="{399A7287-A58B-4A7D-BA49-CED4F4D050C2}"/>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3748" r="26677" b="20154"/>
          <a:stretch/>
        </p:blipFill>
        <p:spPr>
          <a:xfrm>
            <a:off x="8419280" y="-21233"/>
            <a:ext cx="723133" cy="1049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ángulo: esquinas redondeadas 5">
            <a:extLst>
              <a:ext uri="{FF2B5EF4-FFF2-40B4-BE49-F238E27FC236}">
                <a16:creationId xmlns:a16="http://schemas.microsoft.com/office/drawing/2014/main" xmlns="" id="{149512F8-6898-4902-8B39-CADF27B78B37}"/>
              </a:ext>
            </a:extLst>
          </p:cNvPr>
          <p:cNvSpPr/>
          <p:nvPr/>
        </p:nvSpPr>
        <p:spPr>
          <a:xfrm>
            <a:off x="505088" y="2060029"/>
            <a:ext cx="3307540" cy="1224960"/>
          </a:xfrm>
          <a:prstGeom prst="roundRect">
            <a:avLst/>
          </a:prstGeom>
          <a:solidFill>
            <a:srgbClr val="F13617">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3" tIns="34276" rIns="68553" bIns="34276" numCol="1" spcCol="0" rtlCol="0" fromWordArt="0" anchor="ctr" anchorCtr="0" forceAA="0" compatLnSpc="1">
            <a:prstTxWarp prst="textNoShape">
              <a:avLst/>
            </a:prstTxWarp>
            <a:noAutofit/>
          </a:bodyPr>
          <a:lstStyle/>
          <a:p>
            <a:pPr algn="just"/>
            <a:r>
              <a:rPr lang="es-ES" sz="1000" dirty="0">
                <a:solidFill>
                  <a:schemeClr val="tx1"/>
                </a:solidFill>
                <a:latin typeface="Tahoma" panose="020B0604030504040204" pitchFamily="34" charset="0"/>
                <a:ea typeface="Tahoma" panose="020B0604030504040204" pitchFamily="34" charset="0"/>
                <a:cs typeface="Tahoma" panose="020B0604030504040204" pitchFamily="34" charset="0"/>
              </a:rPr>
              <a:t>Los fármacos biológicos han supuesto un cambio en el paradigma del tratamiento del asma bronquial grave en los últimos años. El objetivo del presente estudio es conocer las características de los pacientes asmáticos con tratamiento biológico (CB) respecto a aquellos que no los reciben (SB).</a:t>
            </a:r>
          </a:p>
        </p:txBody>
      </p:sp>
      <p:sp>
        <p:nvSpPr>
          <p:cNvPr id="7" name="CuadroTexto 6">
            <a:extLst>
              <a:ext uri="{FF2B5EF4-FFF2-40B4-BE49-F238E27FC236}">
                <a16:creationId xmlns:a16="http://schemas.microsoft.com/office/drawing/2014/main" xmlns="" id="{808FE4CA-5E4A-418C-8204-DDDB80AE46DC}"/>
              </a:ext>
            </a:extLst>
          </p:cNvPr>
          <p:cNvSpPr txBox="1"/>
          <p:nvPr/>
        </p:nvSpPr>
        <p:spPr>
          <a:xfrm>
            <a:off x="1223518" y="1769548"/>
            <a:ext cx="1870680" cy="307682"/>
          </a:xfrm>
          <a:prstGeom prst="rect">
            <a:avLst/>
          </a:prstGeom>
          <a:noFill/>
        </p:spPr>
        <p:txBody>
          <a:bodyPr wrap="square" lIns="91403" tIns="45702" rIns="91403" bIns="45702" rtlCol="0">
            <a:spAutoFit/>
          </a:bodyPr>
          <a:lstStyle/>
          <a:p>
            <a:r>
              <a:rPr lang="es-ES" sz="1400" b="1" dirty="0">
                <a:latin typeface="Tahoma" panose="020B0604030504040204" pitchFamily="34" charset="0"/>
                <a:ea typeface="Tahoma" panose="020B0604030504040204" pitchFamily="34" charset="0"/>
                <a:cs typeface="Tahoma" panose="020B0604030504040204" pitchFamily="34" charset="0"/>
              </a:rPr>
              <a:t>INTRODUCCIÓN</a:t>
            </a:r>
          </a:p>
        </p:txBody>
      </p:sp>
      <p:sp>
        <p:nvSpPr>
          <p:cNvPr id="8" name="Rectángulo: esquinas redondeadas 7">
            <a:extLst>
              <a:ext uri="{FF2B5EF4-FFF2-40B4-BE49-F238E27FC236}">
                <a16:creationId xmlns:a16="http://schemas.microsoft.com/office/drawing/2014/main" xmlns="" id="{4E8CE67A-D628-44AC-929E-5708F752B6D2}"/>
              </a:ext>
            </a:extLst>
          </p:cNvPr>
          <p:cNvSpPr/>
          <p:nvPr/>
        </p:nvSpPr>
        <p:spPr>
          <a:xfrm>
            <a:off x="5331372" y="2060036"/>
            <a:ext cx="3307540" cy="1224953"/>
          </a:xfrm>
          <a:prstGeom prst="roundRect">
            <a:avLst/>
          </a:prstGeom>
          <a:solidFill>
            <a:srgbClr val="F13617">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3" tIns="34276" rIns="68553" bIns="34276" numCol="1" spcCol="0" rtlCol="0" fromWordArt="0" anchor="ctr" anchorCtr="0" forceAA="0" compatLnSpc="1">
            <a:prstTxWarp prst="textNoShape">
              <a:avLst/>
            </a:prstTxWarp>
            <a:noAutofit/>
          </a:bodyPr>
          <a:lstStyle/>
          <a:p>
            <a:pPr algn="just"/>
            <a:r>
              <a:rPr lang="es-ES" sz="1000" dirty="0">
                <a:solidFill>
                  <a:schemeClr val="tx1"/>
                </a:solidFill>
                <a:latin typeface="Tahoma" panose="020B0604030504040204" pitchFamily="34" charset="0"/>
                <a:ea typeface="Tahoma" panose="020B0604030504040204" pitchFamily="34" charset="0"/>
                <a:cs typeface="Tahoma" panose="020B0604030504040204" pitchFamily="34" charset="0"/>
              </a:rPr>
              <a:t>Estudio descriptivo transversal y comparativo entre pacientes asmáticos con CB y aquellos SB como parte de su terapia, pertenecientes a la consulta asma del Servicio de Neumología del Hospital Universitario de Badajoz entre los meses de octubre de 2017 y enero de 2019. </a:t>
            </a:r>
          </a:p>
        </p:txBody>
      </p:sp>
      <p:sp>
        <p:nvSpPr>
          <p:cNvPr id="9" name="CuadroTexto 8">
            <a:extLst>
              <a:ext uri="{FF2B5EF4-FFF2-40B4-BE49-F238E27FC236}">
                <a16:creationId xmlns:a16="http://schemas.microsoft.com/office/drawing/2014/main" xmlns="" id="{C7449DB7-2323-429A-AC15-79541625554C}"/>
              </a:ext>
            </a:extLst>
          </p:cNvPr>
          <p:cNvSpPr txBox="1"/>
          <p:nvPr/>
        </p:nvSpPr>
        <p:spPr>
          <a:xfrm>
            <a:off x="6003545" y="1785723"/>
            <a:ext cx="2332055" cy="307682"/>
          </a:xfrm>
          <a:prstGeom prst="rect">
            <a:avLst/>
          </a:prstGeom>
          <a:noFill/>
        </p:spPr>
        <p:txBody>
          <a:bodyPr wrap="square" lIns="91403" tIns="45702" rIns="91403" bIns="45702" rtlCol="0">
            <a:spAutoFit/>
          </a:bodyPr>
          <a:lstStyle/>
          <a:p>
            <a:r>
              <a:rPr lang="es-ES" sz="1400" b="1" dirty="0">
                <a:latin typeface="Tahoma" panose="020B0604030504040204" pitchFamily="34" charset="0"/>
                <a:ea typeface="Tahoma" panose="020B0604030504040204" pitchFamily="34" charset="0"/>
                <a:cs typeface="Tahoma" panose="020B0604030504040204" pitchFamily="34" charset="0"/>
              </a:rPr>
              <a:t>MATERIAL Y MÉTODOS</a:t>
            </a:r>
          </a:p>
        </p:txBody>
      </p:sp>
      <p:sp>
        <p:nvSpPr>
          <p:cNvPr id="10" name="CuadroTexto 9">
            <a:extLst>
              <a:ext uri="{FF2B5EF4-FFF2-40B4-BE49-F238E27FC236}">
                <a16:creationId xmlns:a16="http://schemas.microsoft.com/office/drawing/2014/main" xmlns="" id="{DEBF4586-2B47-43A3-B5C6-4B7D4678AE98}"/>
              </a:ext>
            </a:extLst>
          </p:cNvPr>
          <p:cNvSpPr txBox="1"/>
          <p:nvPr/>
        </p:nvSpPr>
        <p:spPr>
          <a:xfrm>
            <a:off x="3405972" y="3405451"/>
            <a:ext cx="2332055" cy="307682"/>
          </a:xfrm>
          <a:prstGeom prst="rect">
            <a:avLst/>
          </a:prstGeom>
          <a:noFill/>
        </p:spPr>
        <p:txBody>
          <a:bodyPr wrap="square" lIns="91403" tIns="45702" rIns="91403" bIns="45702" rtlCol="0">
            <a:spAutoFit/>
          </a:bodyPr>
          <a:lstStyle/>
          <a:p>
            <a:pPr algn="ctr"/>
            <a:r>
              <a:rPr lang="es-ES" sz="1400" b="1" dirty="0">
                <a:latin typeface="Tahoma" panose="020B0604030504040204" pitchFamily="34" charset="0"/>
                <a:ea typeface="Tahoma" panose="020B0604030504040204" pitchFamily="34" charset="0"/>
                <a:cs typeface="Tahoma" panose="020B0604030504040204" pitchFamily="34" charset="0"/>
              </a:rPr>
              <a:t>RESULTADOS</a:t>
            </a:r>
          </a:p>
        </p:txBody>
      </p:sp>
      <p:sp>
        <p:nvSpPr>
          <p:cNvPr id="11" name="CuadroTexto 10">
            <a:extLst>
              <a:ext uri="{FF2B5EF4-FFF2-40B4-BE49-F238E27FC236}">
                <a16:creationId xmlns:a16="http://schemas.microsoft.com/office/drawing/2014/main" xmlns="" id="{C309A9E1-6B1E-4AE3-80DF-85E53C0DEA93}"/>
              </a:ext>
            </a:extLst>
          </p:cNvPr>
          <p:cNvSpPr txBox="1"/>
          <p:nvPr/>
        </p:nvSpPr>
        <p:spPr>
          <a:xfrm>
            <a:off x="781926" y="3877648"/>
            <a:ext cx="2624045" cy="1046117"/>
          </a:xfrm>
          <a:prstGeom prst="rect">
            <a:avLst/>
          </a:prstGeom>
          <a:noFill/>
        </p:spPr>
        <p:txBody>
          <a:bodyPr wrap="square" lIns="91403" tIns="45702" rIns="91403" bIns="45702" rtlCol="0">
            <a:spAutoFit/>
          </a:bodyPr>
          <a:lstStyle/>
          <a:p>
            <a:pPr marL="171381" indent="-171381">
              <a:buFont typeface="Wingdings" panose="05000000000000000000" pitchFamily="2" charset="2"/>
              <a:buChar char="q"/>
            </a:pPr>
            <a:r>
              <a:rPr lang="es-ES" sz="1100" dirty="0">
                <a:latin typeface="Tahoma" panose="020B0604030504040204" pitchFamily="34" charset="0"/>
                <a:ea typeface="Tahoma" panose="020B0604030504040204" pitchFamily="34" charset="0"/>
                <a:cs typeface="Tahoma" panose="020B0604030504040204" pitchFamily="34" charset="0"/>
              </a:rPr>
              <a:t>N= 192 pacientes. </a:t>
            </a:r>
          </a:p>
          <a:p>
            <a:pPr marL="171381" indent="-171381">
              <a:buFont typeface="Wingdings" panose="05000000000000000000" pitchFamily="2" charset="2"/>
              <a:buChar char="q"/>
            </a:pPr>
            <a:r>
              <a:rPr lang="es-ES" sz="1100" dirty="0">
                <a:latin typeface="Tahoma" panose="020B0604030504040204" pitchFamily="34" charset="0"/>
                <a:ea typeface="Tahoma" panose="020B0604030504040204" pitchFamily="34" charset="0"/>
                <a:cs typeface="Tahoma" panose="020B0604030504040204" pitchFamily="34" charset="0"/>
              </a:rPr>
              <a:t>54.1% mujeres. </a:t>
            </a:r>
          </a:p>
          <a:p>
            <a:pPr marL="171381" indent="-171381">
              <a:buFont typeface="Wingdings" panose="05000000000000000000" pitchFamily="2" charset="2"/>
              <a:buChar char="q"/>
            </a:pPr>
            <a:r>
              <a:rPr lang="es-ES" sz="1100" dirty="0">
                <a:latin typeface="Tahoma" panose="020B0604030504040204" pitchFamily="34" charset="0"/>
                <a:ea typeface="Tahoma" panose="020B0604030504040204" pitchFamily="34" charset="0"/>
                <a:cs typeface="Tahoma" panose="020B0604030504040204" pitchFamily="34" charset="0"/>
              </a:rPr>
              <a:t>55.3 ± 3 años.</a:t>
            </a:r>
          </a:p>
          <a:p>
            <a:pPr marL="171381" indent="-171381">
              <a:buFont typeface="Wingdings" panose="05000000000000000000" pitchFamily="2" charset="2"/>
              <a:buChar char="q"/>
            </a:pPr>
            <a:r>
              <a:rPr lang="es-ES" sz="1100" dirty="0">
                <a:latin typeface="Tahoma" panose="020B0604030504040204" pitchFamily="34" charset="0"/>
                <a:ea typeface="Tahoma" panose="020B0604030504040204" pitchFamily="34" charset="0"/>
                <a:cs typeface="Tahoma" panose="020B0604030504040204" pitchFamily="34" charset="0"/>
              </a:rPr>
              <a:t>43 (22.3%) con biológico prescrito.</a:t>
            </a:r>
          </a:p>
          <a:p>
            <a:endParaRPr lang="es-ES" dirty="0"/>
          </a:p>
        </p:txBody>
      </p:sp>
      <p:graphicFrame>
        <p:nvGraphicFramePr>
          <p:cNvPr id="12" name="Tabla 4">
            <a:extLst>
              <a:ext uri="{FF2B5EF4-FFF2-40B4-BE49-F238E27FC236}">
                <a16:creationId xmlns:a16="http://schemas.microsoft.com/office/drawing/2014/main" xmlns="" id="{28777908-D1D5-4AF7-99CC-8BC7CDAD01D7}"/>
              </a:ext>
            </a:extLst>
          </p:cNvPr>
          <p:cNvGraphicFramePr>
            <a:graphicFrameLocks/>
          </p:cNvGraphicFramePr>
          <p:nvPr>
            <p:extLst>
              <p:ext uri="{D42A27DB-BD31-4B8C-83A1-F6EECF244321}">
                <p14:modId xmlns:p14="http://schemas.microsoft.com/office/powerpoint/2010/main" xmlns="" val="2669653368"/>
              </p:ext>
            </p:extLst>
          </p:nvPr>
        </p:nvGraphicFramePr>
        <p:xfrm>
          <a:off x="3721042" y="3741181"/>
          <a:ext cx="5127757" cy="1200961"/>
        </p:xfrm>
        <a:graphic>
          <a:graphicData uri="http://schemas.openxmlformats.org/drawingml/2006/table">
            <a:tbl>
              <a:tblPr firstRow="1" bandRow="1">
                <a:tableStyleId>{7DF18680-E054-41AD-8BC1-D1AEF772440D}</a:tableStyleId>
              </a:tblPr>
              <a:tblGrid>
                <a:gridCol w="1677722">
                  <a:extLst>
                    <a:ext uri="{9D8B030D-6E8A-4147-A177-3AD203B41FA5}">
                      <a16:colId xmlns:a16="http://schemas.microsoft.com/office/drawing/2014/main" xmlns="" val="1838862320"/>
                    </a:ext>
                  </a:extLst>
                </a:gridCol>
                <a:gridCol w="1134343">
                  <a:extLst>
                    <a:ext uri="{9D8B030D-6E8A-4147-A177-3AD203B41FA5}">
                      <a16:colId xmlns:a16="http://schemas.microsoft.com/office/drawing/2014/main" xmlns="" val="1753393985"/>
                    </a:ext>
                  </a:extLst>
                </a:gridCol>
                <a:gridCol w="1182889">
                  <a:extLst>
                    <a:ext uri="{9D8B030D-6E8A-4147-A177-3AD203B41FA5}">
                      <a16:colId xmlns:a16="http://schemas.microsoft.com/office/drawing/2014/main" xmlns="" val="2976317000"/>
                    </a:ext>
                  </a:extLst>
                </a:gridCol>
                <a:gridCol w="1132803">
                  <a:extLst>
                    <a:ext uri="{9D8B030D-6E8A-4147-A177-3AD203B41FA5}">
                      <a16:colId xmlns:a16="http://schemas.microsoft.com/office/drawing/2014/main" xmlns="" val="1844561491"/>
                    </a:ext>
                  </a:extLst>
                </a:gridCol>
              </a:tblGrid>
              <a:tr h="241978">
                <a:tc>
                  <a:txBody>
                    <a:bodyPr/>
                    <a:lstStyle/>
                    <a:p>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CB</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SB</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p</a:t>
                      </a:r>
                      <a:endParaRPr lang="es-ES" sz="900" i="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1781191018"/>
                  </a:ext>
                </a:extLst>
              </a:tr>
              <a:tr h="240283">
                <a:tc>
                  <a:txBody>
                    <a:bodyPr/>
                    <a:lstStyle/>
                    <a:p>
                      <a:r>
                        <a:rPr lang="es-ES" sz="900" b="1" dirty="0"/>
                        <a:t>Edad</a:t>
                      </a:r>
                      <a:endParaRPr lang="es-ES" sz="9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55,03 ±19,18</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56,4 ± 10,18</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0,655</a:t>
                      </a:r>
                      <a:endParaRPr lang="es-ES" sz="9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1890866159"/>
                  </a:ext>
                </a:extLst>
              </a:tr>
              <a:tr h="391200">
                <a:tc>
                  <a:txBody>
                    <a:bodyPr/>
                    <a:lstStyle/>
                    <a:p>
                      <a:r>
                        <a:rPr lang="es-ES" sz="900" b="1" dirty="0"/>
                        <a:t>Hombre</a:t>
                      </a:r>
                    </a:p>
                    <a:p>
                      <a:r>
                        <a:rPr lang="es-ES" sz="900" b="1" dirty="0"/>
                        <a:t>Mujer</a:t>
                      </a:r>
                      <a:endParaRPr lang="es-ES" sz="9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18%</a:t>
                      </a:r>
                    </a:p>
                    <a:p>
                      <a:pPr algn="ctr"/>
                      <a:r>
                        <a:rPr lang="es-ES" sz="900" dirty="0"/>
                        <a:t>24%</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82%</a:t>
                      </a:r>
                    </a:p>
                    <a:p>
                      <a:pPr algn="ctr"/>
                      <a:r>
                        <a:rPr lang="es-ES" sz="900" dirty="0"/>
                        <a:t>76%</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endParaRPr lang="es-ES" sz="900" dirty="0"/>
                    </a:p>
                    <a:p>
                      <a:pPr algn="ctr"/>
                      <a:r>
                        <a:rPr lang="es-ES" sz="900" dirty="0"/>
                        <a:t>0,242</a:t>
                      </a:r>
                      <a:endParaRPr lang="es-ES" sz="9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2232720557"/>
                  </a:ext>
                </a:extLst>
              </a:tr>
              <a:tr h="327500">
                <a:tc>
                  <a:txBody>
                    <a:bodyPr/>
                    <a:lstStyle/>
                    <a:p>
                      <a:r>
                        <a:rPr lang="es-ES" sz="900" b="1" dirty="0"/>
                        <a:t>Consumo de tabaco según ICAT</a:t>
                      </a:r>
                      <a:endParaRPr lang="es-ES" sz="9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10,23</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9,3</a:t>
                      </a:r>
                      <a:endParaRPr lang="es-ES" sz="9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900" dirty="0"/>
                        <a:t>0,76</a:t>
                      </a:r>
                      <a:endParaRPr lang="es-ES" sz="9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69206997"/>
                  </a:ext>
                </a:extLst>
              </a:tr>
            </a:tbl>
          </a:graphicData>
        </a:graphic>
      </p:graphicFrame>
    </p:spTree>
    <p:extLst>
      <p:ext uri="{BB962C8B-B14F-4D97-AF65-F5344CB8AC3E}">
        <p14:creationId xmlns:p14="http://schemas.microsoft.com/office/powerpoint/2010/main" xmlns="" val="1569773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xmlns="" id="{B9174BD4-B0C2-48C4-995E-769D54190EDF}"/>
              </a:ext>
            </a:extLst>
          </p:cNvPr>
          <p:cNvSpPr txBox="1"/>
          <p:nvPr/>
        </p:nvSpPr>
        <p:spPr>
          <a:xfrm>
            <a:off x="3405972" y="217085"/>
            <a:ext cx="2332055" cy="307682"/>
          </a:xfrm>
          <a:prstGeom prst="rect">
            <a:avLst/>
          </a:prstGeom>
          <a:noFill/>
        </p:spPr>
        <p:txBody>
          <a:bodyPr wrap="square" lIns="91403" tIns="45702" rIns="91403" bIns="45702" rtlCol="0">
            <a:spAutoFit/>
          </a:bodyPr>
          <a:lstStyle/>
          <a:p>
            <a:pPr algn="ctr"/>
            <a:r>
              <a:rPr lang="es-ES" sz="1400" b="1" dirty="0">
                <a:latin typeface="Tahoma" panose="020B0604030504040204" pitchFamily="34" charset="0"/>
                <a:ea typeface="Tahoma" panose="020B0604030504040204" pitchFamily="34" charset="0"/>
                <a:cs typeface="Tahoma" panose="020B0604030504040204" pitchFamily="34" charset="0"/>
              </a:rPr>
              <a:t>RESULTADOS</a:t>
            </a:r>
          </a:p>
        </p:txBody>
      </p:sp>
      <p:graphicFrame>
        <p:nvGraphicFramePr>
          <p:cNvPr id="6" name="Tabla 4">
            <a:extLst>
              <a:ext uri="{FF2B5EF4-FFF2-40B4-BE49-F238E27FC236}">
                <a16:creationId xmlns:a16="http://schemas.microsoft.com/office/drawing/2014/main" xmlns="" id="{EA86248D-8681-4DBC-83C6-B844DD4495CF}"/>
              </a:ext>
            </a:extLst>
          </p:cNvPr>
          <p:cNvGraphicFramePr>
            <a:graphicFrameLocks noGrp="1"/>
          </p:cNvGraphicFramePr>
          <p:nvPr>
            <p:ph idx="1"/>
            <p:extLst>
              <p:ext uri="{D42A27DB-BD31-4B8C-83A1-F6EECF244321}">
                <p14:modId xmlns:p14="http://schemas.microsoft.com/office/powerpoint/2010/main" xmlns="" val="3142301695"/>
              </p:ext>
            </p:extLst>
          </p:nvPr>
        </p:nvGraphicFramePr>
        <p:xfrm>
          <a:off x="542071" y="785336"/>
          <a:ext cx="3369350" cy="1611585"/>
        </p:xfrm>
        <a:graphic>
          <a:graphicData uri="http://schemas.openxmlformats.org/drawingml/2006/table">
            <a:tbl>
              <a:tblPr firstRow="1" bandRow="1">
                <a:tableStyleId>{7DF18680-E054-41AD-8BC1-D1AEF772440D}</a:tableStyleId>
              </a:tblPr>
              <a:tblGrid>
                <a:gridCol w="1510861">
                  <a:extLst>
                    <a:ext uri="{9D8B030D-6E8A-4147-A177-3AD203B41FA5}">
                      <a16:colId xmlns:a16="http://schemas.microsoft.com/office/drawing/2014/main" xmlns="" val="1838862320"/>
                    </a:ext>
                  </a:extLst>
                </a:gridCol>
                <a:gridCol w="614912">
                  <a:extLst>
                    <a:ext uri="{9D8B030D-6E8A-4147-A177-3AD203B41FA5}">
                      <a16:colId xmlns:a16="http://schemas.microsoft.com/office/drawing/2014/main" xmlns="" val="1753393985"/>
                    </a:ext>
                  </a:extLst>
                </a:gridCol>
                <a:gridCol w="542072">
                  <a:extLst>
                    <a:ext uri="{9D8B030D-6E8A-4147-A177-3AD203B41FA5}">
                      <a16:colId xmlns:a16="http://schemas.microsoft.com/office/drawing/2014/main" xmlns="" val="2976317000"/>
                    </a:ext>
                  </a:extLst>
                </a:gridCol>
                <a:gridCol w="701505">
                  <a:extLst>
                    <a:ext uri="{9D8B030D-6E8A-4147-A177-3AD203B41FA5}">
                      <a16:colId xmlns:a16="http://schemas.microsoft.com/office/drawing/2014/main" xmlns="" val="1844561491"/>
                    </a:ext>
                  </a:extLst>
                </a:gridCol>
              </a:tblGrid>
              <a:tr h="240408">
                <a:tc>
                  <a:txBody>
                    <a:bodyPr/>
                    <a:lstStyle/>
                    <a:p>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CB</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SB</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p</a:t>
                      </a:r>
                      <a:endParaRPr lang="es-ES" sz="800" i="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1781191018"/>
                  </a:ext>
                </a:extLst>
              </a:tr>
              <a:tr h="265732">
                <a:tc>
                  <a:txBody>
                    <a:bodyPr/>
                    <a:lstStyle/>
                    <a:p>
                      <a:r>
                        <a:rPr lang="es-ES" sz="800" b="1" dirty="0"/>
                        <a:t>Trastorno ansioso depresivo</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39,5%</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23,5%</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0,037</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1890866159"/>
                  </a:ext>
                </a:extLst>
              </a:tr>
              <a:tr h="244473">
                <a:tc>
                  <a:txBody>
                    <a:bodyPr/>
                    <a:lstStyle/>
                    <a:p>
                      <a:r>
                        <a:rPr lang="es-ES" sz="800" b="1" dirty="0"/>
                        <a:t>Poliposis nasal</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44,2%</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14%</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&lt;0,005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2232720557"/>
                  </a:ext>
                </a:extLst>
              </a:tr>
              <a:tr h="286991">
                <a:tc>
                  <a:txBody>
                    <a:bodyPr/>
                    <a:lstStyle/>
                    <a:p>
                      <a:r>
                        <a:rPr lang="es-ES" sz="800" b="1" dirty="0"/>
                        <a:t>Criterios de asma grave</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90%</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19,5%</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&lt;0,005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2853736231"/>
                  </a:ext>
                </a:extLst>
              </a:tr>
              <a:tr h="276361">
                <a:tc>
                  <a:txBody>
                    <a:bodyPr/>
                    <a:lstStyle/>
                    <a:p>
                      <a:r>
                        <a:rPr lang="es-ES" sz="800" b="1" dirty="0"/>
                        <a:t>Asma grave no controlado</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46,5%</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7,8%</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&lt;0,005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69206997"/>
                  </a:ext>
                </a:extLst>
              </a:tr>
              <a:tr h="297620">
                <a:tc>
                  <a:txBody>
                    <a:bodyPr/>
                    <a:lstStyle/>
                    <a:p>
                      <a:r>
                        <a:rPr lang="es-ES" sz="800" b="1" dirty="0"/>
                        <a:t>Asma difícil de controlar</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37,2%</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5,4%</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&lt;0,005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3553470869"/>
                  </a:ext>
                </a:extLst>
              </a:tr>
            </a:tbl>
          </a:graphicData>
        </a:graphic>
      </p:graphicFrame>
      <p:graphicFrame>
        <p:nvGraphicFramePr>
          <p:cNvPr id="7" name="Tabla 4">
            <a:extLst>
              <a:ext uri="{FF2B5EF4-FFF2-40B4-BE49-F238E27FC236}">
                <a16:creationId xmlns:a16="http://schemas.microsoft.com/office/drawing/2014/main" xmlns="" id="{4CFDAA09-F6A1-4533-90BF-F43826578ECD}"/>
              </a:ext>
            </a:extLst>
          </p:cNvPr>
          <p:cNvGraphicFramePr>
            <a:graphicFrameLocks/>
          </p:cNvGraphicFramePr>
          <p:nvPr>
            <p:extLst>
              <p:ext uri="{D42A27DB-BD31-4B8C-83A1-F6EECF244321}">
                <p14:modId xmlns:p14="http://schemas.microsoft.com/office/powerpoint/2010/main" xmlns="" val="2496015615"/>
              </p:ext>
            </p:extLst>
          </p:nvPr>
        </p:nvGraphicFramePr>
        <p:xfrm>
          <a:off x="4571999" y="640576"/>
          <a:ext cx="3527199" cy="1969068"/>
        </p:xfrm>
        <a:graphic>
          <a:graphicData uri="http://schemas.openxmlformats.org/drawingml/2006/table">
            <a:tbl>
              <a:tblPr firstRow="1" bandRow="1">
                <a:tableStyleId>{7DF18680-E054-41AD-8BC1-D1AEF772440D}</a:tableStyleId>
              </a:tblPr>
              <a:tblGrid>
                <a:gridCol w="1199477">
                  <a:extLst>
                    <a:ext uri="{9D8B030D-6E8A-4147-A177-3AD203B41FA5}">
                      <a16:colId xmlns:a16="http://schemas.microsoft.com/office/drawing/2014/main" xmlns="" val="1838862320"/>
                    </a:ext>
                  </a:extLst>
                </a:gridCol>
                <a:gridCol w="670929">
                  <a:extLst>
                    <a:ext uri="{9D8B030D-6E8A-4147-A177-3AD203B41FA5}">
                      <a16:colId xmlns:a16="http://schemas.microsoft.com/office/drawing/2014/main" xmlns="" val="1753393985"/>
                    </a:ext>
                  </a:extLst>
                </a:gridCol>
                <a:gridCol w="701215">
                  <a:extLst>
                    <a:ext uri="{9D8B030D-6E8A-4147-A177-3AD203B41FA5}">
                      <a16:colId xmlns:a16="http://schemas.microsoft.com/office/drawing/2014/main" xmlns="" val="2976317000"/>
                    </a:ext>
                  </a:extLst>
                </a:gridCol>
                <a:gridCol w="955578">
                  <a:extLst>
                    <a:ext uri="{9D8B030D-6E8A-4147-A177-3AD203B41FA5}">
                      <a16:colId xmlns:a16="http://schemas.microsoft.com/office/drawing/2014/main" xmlns="" val="1844561491"/>
                    </a:ext>
                  </a:extLst>
                </a:gridCol>
              </a:tblGrid>
              <a:tr h="219149">
                <a:tc>
                  <a:txBody>
                    <a:bodyPr/>
                    <a:lstStyle/>
                    <a:p>
                      <a:pPr algn="ctr"/>
                      <a:endParaRPr lang="es-ES" sz="80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CB</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SB</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p</a:t>
                      </a:r>
                      <a:endParaRPr lang="es-ES" sz="800" i="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1781191018"/>
                  </a:ext>
                </a:extLst>
              </a:tr>
              <a:tr h="335177">
                <a:tc>
                  <a:txBody>
                    <a:bodyPr/>
                    <a:lstStyle/>
                    <a:p>
                      <a:pPr algn="ctr"/>
                      <a:r>
                        <a:rPr lang="es-ES" sz="800" b="1" dirty="0">
                          <a:latin typeface="Tahoma" panose="020B0604030504040204" pitchFamily="34" charset="0"/>
                          <a:ea typeface="Tahoma" panose="020B0604030504040204" pitchFamily="34" charset="0"/>
                          <a:cs typeface="Tahoma" panose="020B0604030504040204" pitchFamily="34" charset="0"/>
                        </a:rPr>
                        <a:t>Eosinofilia periférica</a:t>
                      </a:r>
                    </a:p>
                  </a:txBody>
                  <a:tcPr marL="91408" marR="91408" marT="45706" marB="45706"/>
                </a:tc>
                <a:tc>
                  <a:txBody>
                    <a:bodyPr/>
                    <a:lstStyle/>
                    <a:p>
                      <a:pPr algn="ctr"/>
                      <a:r>
                        <a:rPr lang="es-ES" sz="800" dirty="0"/>
                        <a:t>11,4%</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3,65%</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0,035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1890866159"/>
                  </a:ext>
                </a:extLst>
              </a:tr>
              <a:tr h="286991">
                <a:tc>
                  <a:txBody>
                    <a:bodyPr/>
                    <a:lstStyle/>
                    <a:p>
                      <a:pPr algn="ctr"/>
                      <a:r>
                        <a:rPr lang="es-ES" sz="800" b="1" dirty="0"/>
                        <a:t>Uso de LAMA</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27 (62,7%)</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43 (28,9%)</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&lt;0,005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2232720557"/>
                  </a:ext>
                </a:extLst>
              </a:tr>
              <a:tr h="335177">
                <a:tc>
                  <a:txBody>
                    <a:bodyPr/>
                    <a:lstStyle/>
                    <a:p>
                      <a:pPr algn="ctr"/>
                      <a:r>
                        <a:rPr lang="es-ES" sz="800" b="1" dirty="0"/>
                        <a:t>Triple terapia inhalada (LAMA+LABA+CI)</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27 (62,7%)</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16 (10,7%)</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&lt;0,005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2853736231"/>
                  </a:ext>
                </a:extLst>
              </a:tr>
              <a:tr h="457059">
                <a:tc>
                  <a:txBody>
                    <a:bodyPr/>
                    <a:lstStyle/>
                    <a:p>
                      <a:pPr algn="ctr"/>
                      <a:r>
                        <a:rPr lang="es-ES" sz="800" b="1" dirty="0"/>
                        <a:t>Puntuación Test Adhesión a Inhaladores (TAI) ítems 1-10</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48,51 ± 2,5</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45,87 ± 6,5</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0,381</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69206997"/>
                  </a:ext>
                </a:extLst>
              </a:tr>
              <a:tr h="335177">
                <a:tc>
                  <a:txBody>
                    <a:bodyPr/>
                    <a:lstStyle/>
                    <a:p>
                      <a:pPr algn="ctr"/>
                      <a:r>
                        <a:rPr lang="es-ES" sz="800" b="1" dirty="0"/>
                        <a:t>Puntuación TAI ítems 11-12</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3,65 ± 0,97</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3,32 ± 1,17</a:t>
                      </a:r>
                      <a:endParaRPr lang="es-ES" sz="800"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tc>
                  <a:txBody>
                    <a:bodyPr/>
                    <a:lstStyle/>
                    <a:p>
                      <a:pPr algn="ctr"/>
                      <a:r>
                        <a:rPr lang="es-ES" sz="800" dirty="0"/>
                        <a:t>0,15</a:t>
                      </a:r>
                      <a:endParaRPr lang="es-ES" sz="800" b="1" dirty="0">
                        <a:latin typeface="Tahoma" panose="020B0604030504040204" pitchFamily="34" charset="0"/>
                        <a:ea typeface="Tahoma" panose="020B0604030504040204" pitchFamily="34" charset="0"/>
                        <a:cs typeface="Tahoma" panose="020B0604030504040204" pitchFamily="34" charset="0"/>
                      </a:endParaRPr>
                    </a:p>
                  </a:txBody>
                  <a:tcPr marL="91408" marR="91408" marT="45706" marB="45706"/>
                </a:tc>
                <a:extLst>
                  <a:ext uri="{0D108BD9-81ED-4DB2-BD59-A6C34878D82A}">
                    <a16:rowId xmlns:a16="http://schemas.microsoft.com/office/drawing/2014/main" xmlns="" val="776019935"/>
                  </a:ext>
                </a:extLst>
              </a:tr>
            </a:tbl>
          </a:graphicData>
        </a:graphic>
      </p:graphicFrame>
      <p:pic>
        <p:nvPicPr>
          <p:cNvPr id="8" name="Imagen 7" descr="Imagen que contiene edificio, exterior, firmar, frente&#10;&#10;Descripción generada automáticamente">
            <a:extLst>
              <a:ext uri="{FF2B5EF4-FFF2-40B4-BE49-F238E27FC236}">
                <a16:creationId xmlns:a16="http://schemas.microsoft.com/office/drawing/2014/main" xmlns="" id="{55930876-5054-4601-9085-45AA55C0B38C}"/>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3748" r="26677" b="20154"/>
          <a:stretch/>
        </p:blipFill>
        <p:spPr>
          <a:xfrm>
            <a:off x="8419280" y="-21233"/>
            <a:ext cx="723133" cy="10495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aphicFrame>
        <p:nvGraphicFramePr>
          <p:cNvPr id="11" name="Gráfico 10">
            <a:extLst>
              <a:ext uri="{FF2B5EF4-FFF2-40B4-BE49-F238E27FC236}">
                <a16:creationId xmlns:a16="http://schemas.microsoft.com/office/drawing/2014/main" xmlns="" id="{4D7380A8-D5BD-4CAC-91DC-8B483F1982A1}"/>
              </a:ext>
            </a:extLst>
          </p:cNvPr>
          <p:cNvGraphicFramePr/>
          <p:nvPr>
            <p:extLst>
              <p:ext uri="{D42A27DB-BD31-4B8C-83A1-F6EECF244321}">
                <p14:modId xmlns:p14="http://schemas.microsoft.com/office/powerpoint/2010/main" xmlns="" val="3837170052"/>
              </p:ext>
            </p:extLst>
          </p:nvPr>
        </p:nvGraphicFramePr>
        <p:xfrm>
          <a:off x="717062" y="2746581"/>
          <a:ext cx="2961295" cy="2179833"/>
        </p:xfrm>
        <a:graphic>
          <a:graphicData uri="http://schemas.openxmlformats.org/drawingml/2006/chart">
            <c:chart xmlns:c="http://schemas.openxmlformats.org/drawingml/2006/chart" xmlns:r="http://schemas.openxmlformats.org/officeDocument/2006/relationships" r:id="rId3"/>
          </a:graphicData>
        </a:graphic>
      </p:graphicFrame>
      <p:sp>
        <p:nvSpPr>
          <p:cNvPr id="12" name="CuadroTexto 11">
            <a:extLst>
              <a:ext uri="{FF2B5EF4-FFF2-40B4-BE49-F238E27FC236}">
                <a16:creationId xmlns:a16="http://schemas.microsoft.com/office/drawing/2014/main" xmlns="" id="{5C8278DE-50D9-4434-A312-AE3FCB369008}"/>
              </a:ext>
            </a:extLst>
          </p:cNvPr>
          <p:cNvSpPr txBox="1"/>
          <p:nvPr/>
        </p:nvSpPr>
        <p:spPr>
          <a:xfrm>
            <a:off x="1123937" y="2657489"/>
            <a:ext cx="666290" cy="246145"/>
          </a:xfrm>
          <a:prstGeom prst="rect">
            <a:avLst/>
          </a:prstGeom>
          <a:noFill/>
        </p:spPr>
        <p:txBody>
          <a:bodyPr wrap="square" lIns="91403" tIns="45702" rIns="91403" bIns="45702" rtlCol="0">
            <a:spAutoFit/>
          </a:bodyPr>
          <a:lstStyle/>
          <a:p>
            <a:r>
              <a:rPr lang="es-ES" sz="1000" dirty="0">
                <a:latin typeface="Tahoma" panose="020B0604030504040204" pitchFamily="34" charset="0"/>
                <a:ea typeface="Tahoma" panose="020B0604030504040204" pitchFamily="34" charset="0"/>
                <a:cs typeface="Tahoma" panose="020B0604030504040204" pitchFamily="34" charset="0"/>
              </a:rPr>
              <a:t>Errático</a:t>
            </a:r>
          </a:p>
        </p:txBody>
      </p:sp>
      <p:sp>
        <p:nvSpPr>
          <p:cNvPr id="13" name="CuadroTexto 12">
            <a:extLst>
              <a:ext uri="{FF2B5EF4-FFF2-40B4-BE49-F238E27FC236}">
                <a16:creationId xmlns:a16="http://schemas.microsoft.com/office/drawing/2014/main" xmlns="" id="{F2AC50F6-7DAC-49AF-99BC-8423F5541D64}"/>
              </a:ext>
            </a:extLst>
          </p:cNvPr>
          <p:cNvSpPr txBox="1"/>
          <p:nvPr/>
        </p:nvSpPr>
        <p:spPr>
          <a:xfrm>
            <a:off x="1790227" y="2654246"/>
            <a:ext cx="808852" cy="249388"/>
          </a:xfrm>
          <a:prstGeom prst="rect">
            <a:avLst/>
          </a:prstGeom>
          <a:noFill/>
        </p:spPr>
        <p:txBody>
          <a:bodyPr wrap="square" lIns="91403" tIns="45702" rIns="91403" bIns="45702" rtlCol="0">
            <a:spAutoFit/>
          </a:bodyPr>
          <a:lstStyle/>
          <a:p>
            <a:r>
              <a:rPr lang="es-ES" sz="1000" dirty="0">
                <a:latin typeface="Tahoma" panose="020B0604030504040204" pitchFamily="34" charset="0"/>
                <a:ea typeface="Tahoma" panose="020B0604030504040204" pitchFamily="34" charset="0"/>
                <a:cs typeface="Tahoma" panose="020B0604030504040204" pitchFamily="34" charset="0"/>
              </a:rPr>
              <a:t>Deliberado</a:t>
            </a:r>
          </a:p>
        </p:txBody>
      </p:sp>
      <p:sp>
        <p:nvSpPr>
          <p:cNvPr id="14" name="CuadroTexto 13">
            <a:extLst>
              <a:ext uri="{FF2B5EF4-FFF2-40B4-BE49-F238E27FC236}">
                <a16:creationId xmlns:a16="http://schemas.microsoft.com/office/drawing/2014/main" xmlns="" id="{BE2412E2-2402-460A-B2EA-0F4302F05AE6}"/>
              </a:ext>
            </a:extLst>
          </p:cNvPr>
          <p:cNvSpPr txBox="1"/>
          <p:nvPr/>
        </p:nvSpPr>
        <p:spPr>
          <a:xfrm>
            <a:off x="2597120" y="2652411"/>
            <a:ext cx="1004146" cy="246145"/>
          </a:xfrm>
          <a:prstGeom prst="rect">
            <a:avLst/>
          </a:prstGeom>
          <a:noFill/>
        </p:spPr>
        <p:txBody>
          <a:bodyPr wrap="square" lIns="91403" tIns="45702" rIns="91403" bIns="45702" rtlCol="0">
            <a:spAutoFit/>
          </a:bodyPr>
          <a:lstStyle/>
          <a:p>
            <a:r>
              <a:rPr lang="es-ES" sz="1000" dirty="0">
                <a:latin typeface="Tahoma" panose="020B0604030504040204" pitchFamily="34" charset="0"/>
                <a:ea typeface="Tahoma" panose="020B0604030504040204" pitchFamily="34" charset="0"/>
                <a:cs typeface="Tahoma" panose="020B0604030504040204" pitchFamily="34" charset="0"/>
              </a:rPr>
              <a:t>Inconsciente</a:t>
            </a:r>
          </a:p>
        </p:txBody>
      </p:sp>
      <p:sp>
        <p:nvSpPr>
          <p:cNvPr id="16" name="CuadroTexto 15">
            <a:extLst>
              <a:ext uri="{FF2B5EF4-FFF2-40B4-BE49-F238E27FC236}">
                <a16:creationId xmlns:a16="http://schemas.microsoft.com/office/drawing/2014/main" xmlns="" id="{558460F4-CCFB-44B7-8079-D949D2EE8E18}"/>
              </a:ext>
            </a:extLst>
          </p:cNvPr>
          <p:cNvSpPr txBox="1"/>
          <p:nvPr/>
        </p:nvSpPr>
        <p:spPr>
          <a:xfrm>
            <a:off x="962676" y="3192932"/>
            <a:ext cx="494405" cy="215378"/>
          </a:xfrm>
          <a:prstGeom prst="rect">
            <a:avLst/>
          </a:prstGeom>
          <a:noFill/>
        </p:spPr>
        <p:txBody>
          <a:bodyPr wrap="square" lIns="91403" tIns="45702" rIns="91403" bIns="45702" rtlCol="0">
            <a:spAutoFit/>
          </a:bodyPr>
          <a:lstStyle/>
          <a:p>
            <a:r>
              <a:rPr lang="es-ES" sz="800" dirty="0">
                <a:latin typeface="Tahoma" panose="020B0604030504040204" pitchFamily="34" charset="0"/>
                <a:ea typeface="Tahoma" panose="020B0604030504040204" pitchFamily="34" charset="0"/>
                <a:cs typeface="Tahoma" panose="020B0604030504040204" pitchFamily="34" charset="0"/>
              </a:rPr>
              <a:t>42%</a:t>
            </a:r>
          </a:p>
        </p:txBody>
      </p:sp>
      <p:sp>
        <p:nvSpPr>
          <p:cNvPr id="17" name="CuadroTexto 16">
            <a:extLst>
              <a:ext uri="{FF2B5EF4-FFF2-40B4-BE49-F238E27FC236}">
                <a16:creationId xmlns:a16="http://schemas.microsoft.com/office/drawing/2014/main" xmlns="" id="{C8AD50F9-C5CB-47F8-A75A-B2CEE4FD1097}"/>
              </a:ext>
            </a:extLst>
          </p:cNvPr>
          <p:cNvSpPr txBox="1"/>
          <p:nvPr/>
        </p:nvSpPr>
        <p:spPr>
          <a:xfrm>
            <a:off x="1346610" y="3027024"/>
            <a:ext cx="494405" cy="215378"/>
          </a:xfrm>
          <a:prstGeom prst="rect">
            <a:avLst/>
          </a:prstGeom>
          <a:noFill/>
        </p:spPr>
        <p:txBody>
          <a:bodyPr wrap="square" lIns="91403" tIns="45702" rIns="91403" bIns="45702" rtlCol="0">
            <a:spAutoFit/>
          </a:bodyPr>
          <a:lstStyle/>
          <a:p>
            <a:r>
              <a:rPr lang="es-ES" sz="800" dirty="0">
                <a:latin typeface="Tahoma" panose="020B0604030504040204" pitchFamily="34" charset="0"/>
                <a:ea typeface="Tahoma" panose="020B0604030504040204" pitchFamily="34" charset="0"/>
                <a:cs typeface="Tahoma" panose="020B0604030504040204" pitchFamily="34" charset="0"/>
              </a:rPr>
              <a:t>54,3%</a:t>
            </a:r>
          </a:p>
        </p:txBody>
      </p:sp>
      <p:sp>
        <p:nvSpPr>
          <p:cNvPr id="18" name="CuadroTexto 17">
            <a:extLst>
              <a:ext uri="{FF2B5EF4-FFF2-40B4-BE49-F238E27FC236}">
                <a16:creationId xmlns:a16="http://schemas.microsoft.com/office/drawing/2014/main" xmlns="" id="{63E85653-8EE1-4E33-9C5C-A1182931AB14}"/>
              </a:ext>
            </a:extLst>
          </p:cNvPr>
          <p:cNvSpPr txBox="1"/>
          <p:nvPr/>
        </p:nvSpPr>
        <p:spPr>
          <a:xfrm>
            <a:off x="1841015" y="3275327"/>
            <a:ext cx="494405" cy="215378"/>
          </a:xfrm>
          <a:prstGeom prst="rect">
            <a:avLst/>
          </a:prstGeom>
          <a:noFill/>
        </p:spPr>
        <p:txBody>
          <a:bodyPr wrap="square" lIns="91403" tIns="45702" rIns="91403" bIns="45702" rtlCol="0">
            <a:spAutoFit/>
          </a:bodyPr>
          <a:lstStyle/>
          <a:p>
            <a:r>
              <a:rPr lang="es-ES" sz="800" dirty="0">
                <a:latin typeface="Tahoma" panose="020B0604030504040204" pitchFamily="34" charset="0"/>
                <a:ea typeface="Tahoma" panose="020B0604030504040204" pitchFamily="34" charset="0"/>
                <a:cs typeface="Tahoma" panose="020B0604030504040204" pitchFamily="34" charset="0"/>
              </a:rPr>
              <a:t>37,5%</a:t>
            </a:r>
          </a:p>
        </p:txBody>
      </p:sp>
      <p:sp>
        <p:nvSpPr>
          <p:cNvPr id="19" name="CuadroTexto 18">
            <a:extLst>
              <a:ext uri="{FF2B5EF4-FFF2-40B4-BE49-F238E27FC236}">
                <a16:creationId xmlns:a16="http://schemas.microsoft.com/office/drawing/2014/main" xmlns="" id="{6228C6FD-7F83-456F-B028-4D203C39401F}"/>
              </a:ext>
            </a:extLst>
          </p:cNvPr>
          <p:cNvSpPr txBox="1"/>
          <p:nvPr/>
        </p:nvSpPr>
        <p:spPr>
          <a:xfrm>
            <a:off x="5169570" y="2898556"/>
            <a:ext cx="2332055" cy="307682"/>
          </a:xfrm>
          <a:prstGeom prst="rect">
            <a:avLst/>
          </a:prstGeom>
          <a:noFill/>
        </p:spPr>
        <p:txBody>
          <a:bodyPr wrap="square" lIns="91403" tIns="45702" rIns="91403" bIns="45702" rtlCol="0">
            <a:spAutoFit/>
          </a:bodyPr>
          <a:lstStyle/>
          <a:p>
            <a:pPr algn="ctr"/>
            <a:r>
              <a:rPr lang="es-ES" sz="1400" b="1" dirty="0">
                <a:latin typeface="Tahoma" panose="020B0604030504040204" pitchFamily="34" charset="0"/>
                <a:ea typeface="Tahoma" panose="020B0604030504040204" pitchFamily="34" charset="0"/>
                <a:cs typeface="Tahoma" panose="020B0604030504040204" pitchFamily="34" charset="0"/>
              </a:rPr>
              <a:t>CONCLUSIONES</a:t>
            </a:r>
          </a:p>
        </p:txBody>
      </p:sp>
      <p:sp>
        <p:nvSpPr>
          <p:cNvPr id="21" name="Rectángulo: esquinas redondeadas 20">
            <a:extLst>
              <a:ext uri="{FF2B5EF4-FFF2-40B4-BE49-F238E27FC236}">
                <a16:creationId xmlns:a16="http://schemas.microsoft.com/office/drawing/2014/main" xmlns="" id="{F02758B8-AFC3-41F1-8786-FDE839CCF3E0}"/>
              </a:ext>
            </a:extLst>
          </p:cNvPr>
          <p:cNvSpPr/>
          <p:nvPr/>
        </p:nvSpPr>
        <p:spPr>
          <a:xfrm>
            <a:off x="4681827" y="3334114"/>
            <a:ext cx="3527197" cy="1592300"/>
          </a:xfrm>
          <a:prstGeom prst="roundRect">
            <a:avLst/>
          </a:prstGeom>
          <a:solidFill>
            <a:srgbClr val="F13617">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53" tIns="34276" rIns="68553" bIns="34276" numCol="1" spcCol="0" rtlCol="0" fromWordArt="0" anchor="ctr" anchorCtr="0" forceAA="0" compatLnSpc="1">
            <a:prstTxWarp prst="textNoShape">
              <a:avLst/>
            </a:prstTxWarp>
            <a:noAutofit/>
          </a:bodyPr>
          <a:lstStyle/>
          <a:p>
            <a:pPr algn="just"/>
            <a:r>
              <a:rPr lang="es-ES" sz="1000" dirty="0">
                <a:solidFill>
                  <a:schemeClr val="tx1"/>
                </a:solidFill>
                <a:latin typeface="Tahoma" panose="020B0604030504040204" pitchFamily="34" charset="0"/>
                <a:ea typeface="Tahoma" panose="020B0604030504040204" pitchFamily="34" charset="0"/>
                <a:cs typeface="Tahoma" panose="020B0604030504040204" pitchFamily="34" charset="0"/>
              </a:rPr>
              <a:t>El grupo de pacientes CB presentó una comorbilidad más compleja y un asma más grave y difícil de controlar. La complejidad del tratamiento farmacológico fue mayor en este grupo, que realizó una mejor cumplimentación de la terapia inhalada, siendo menos frecuente el incumplimiento, tanto deliberado como inconsciente, respecto a los pacientes SB.</a:t>
            </a:r>
          </a:p>
          <a:p>
            <a:pPr algn="just"/>
            <a:endParaRPr lang="es-ES" sz="10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xmlns="" val="208639764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132</TotalTime>
  <Words>418</Words>
  <Application>Microsoft Office PowerPoint</Application>
  <PresentationFormat>Presentación en pantalla (16:9)</PresentationFormat>
  <Paragraphs>92</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PERFIL CLÍNICO DE ASMÁTICOS TRATADOS CON BIOLÓGICOS</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PERFIL CLÍNICO DE ASMÁTICOS TRATADOS CON BIOLÓGICOS</dc:title>
  <dc:creator>usuario</dc:creator>
  <cp:lastModifiedBy>LUNA</cp:lastModifiedBy>
  <cp:revision>24</cp:revision>
  <dcterms:created xsi:type="dcterms:W3CDTF">2020-02-07T16:45:10Z</dcterms:created>
  <dcterms:modified xsi:type="dcterms:W3CDTF">2020-05-29T10:48:45Z</dcterms:modified>
</cp:coreProperties>
</file>