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9144000" cy="6858000"/>
  <p:custDataLst>
    <p:tags r:id="rId5"/>
  </p:custDataLst>
  <p:defaultTextStyle>
    <a:defPPr>
      <a:defRPr lang="es-ES"/>
    </a:defPPr>
    <a:lvl1pPr algn="l" defTabSz="779463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388938" indent="-263525" algn="l" defTabSz="779463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779463" indent="-527050" algn="l" defTabSz="779463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168400" indent="-792163" algn="l" defTabSz="779463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558925" indent="-1055688" algn="l" defTabSz="779463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059"/>
    <p:restoredTop sz="94444"/>
  </p:normalViewPr>
  <p:slideViewPr>
    <p:cSldViewPr>
      <p:cViewPr varScale="1">
        <p:scale>
          <a:sx n="89" d="100"/>
          <a:sy n="89" d="100"/>
        </p:scale>
        <p:origin x="-792" y="-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779722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779722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73A8D0EA-1761-4B83-8548-9CCCD19B22B8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altLang="es-ES_tradnl" noProof="0"/>
              <a:t>Haga clic para modificar el estilo de texto del patrón</a:t>
            </a:r>
          </a:p>
          <a:p>
            <a:pPr lvl="1"/>
            <a:r>
              <a:rPr lang="es-ES" altLang="es-ES_tradnl" noProof="0"/>
              <a:t>Segundo nivel</a:t>
            </a:r>
          </a:p>
          <a:p>
            <a:pPr lvl="2"/>
            <a:r>
              <a:rPr lang="es-ES" altLang="es-ES_tradnl" noProof="0"/>
              <a:t>Tercer nivel</a:t>
            </a:r>
          </a:p>
          <a:p>
            <a:pPr lvl="3"/>
            <a:r>
              <a:rPr lang="es-ES" altLang="es-ES_tradnl" noProof="0"/>
              <a:t>Cuarto nivel</a:t>
            </a:r>
          </a:p>
          <a:p>
            <a:pPr lvl="4"/>
            <a:r>
              <a:rPr lang="es-ES" altLang="es-ES_tradnl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779722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60696DE-653E-489F-842C-2DD15BCD2B48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125413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250825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376238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501650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627964" algn="l" defTabSz="251186" rtl="0" eaLnBrk="1" latinLnBrk="0" hangingPunct="1">
      <a:defRPr sz="330" kern="1200">
        <a:solidFill>
          <a:schemeClr val="tx1"/>
        </a:solidFill>
        <a:latin typeface="+mn-lt"/>
        <a:ea typeface="+mn-ea"/>
        <a:cs typeface="+mn-cs"/>
      </a:defRPr>
    </a:lvl6pPr>
    <a:lvl7pPr marL="753557" algn="l" defTabSz="251186" rtl="0" eaLnBrk="1" latinLnBrk="0" hangingPunct="1">
      <a:defRPr sz="330" kern="1200">
        <a:solidFill>
          <a:schemeClr val="tx1"/>
        </a:solidFill>
        <a:latin typeface="+mn-lt"/>
        <a:ea typeface="+mn-ea"/>
        <a:cs typeface="+mn-cs"/>
      </a:defRPr>
    </a:lvl7pPr>
    <a:lvl8pPr marL="879150" algn="l" defTabSz="251186" rtl="0" eaLnBrk="1" latinLnBrk="0" hangingPunct="1">
      <a:defRPr sz="330" kern="1200">
        <a:solidFill>
          <a:schemeClr val="tx1"/>
        </a:solidFill>
        <a:latin typeface="+mn-lt"/>
        <a:ea typeface="+mn-ea"/>
        <a:cs typeface="+mn-cs"/>
      </a:defRPr>
    </a:lvl8pPr>
    <a:lvl9pPr marL="1004743" algn="l" defTabSz="251186" rtl="0" eaLnBrk="1" latinLnBrk="0" hangingPunct="1">
      <a:defRPr sz="33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s-ES_tradnl" altLang="es-ES_tradnl" sz="330" dirty="0">
              <a:ea typeface="ＭＳ Ｐゴシック" charset="-128"/>
            </a:endParaRPr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047E8D-5064-4F8C-9944-AC568726E9ED}" type="slidenum">
              <a:rPr lang="es-ES" altLang="es-ES_tradnl"/>
              <a:pPr/>
              <a:t>1</a:t>
            </a:fld>
            <a:endParaRPr lang="es-ES" alt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0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1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2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3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54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8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16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47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A0B5A-A760-4204-81D4-A6131F1E772F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F5ED5-54F3-4987-9293-D1EFC6727EFC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AB37C-DAFC-4B13-98C2-3793A9DF9A03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F6C0E-D7F9-47C5-8EE7-D422D714D498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3778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873">
                <a:solidFill>
                  <a:schemeClr val="tx1">
                    <a:tint val="75000"/>
                  </a:schemeClr>
                </a:solidFill>
              </a:defRPr>
            </a:lvl1pPr>
            <a:lvl2pPr marL="430923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2pPr>
            <a:lvl3pPr marL="861846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29276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723691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215461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585537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301645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447382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7AA4A-9C00-4338-8690-96B617B168D0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F584DF-86CA-4A17-AB9D-9A75599E8FC0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9865" y="3276601"/>
            <a:ext cx="12885737" cy="9266635"/>
          </a:xfrm>
        </p:spPr>
        <p:txBody>
          <a:bodyPr/>
          <a:lstStyle>
            <a:lvl1pPr>
              <a:defRPr sz="2635"/>
            </a:lvl1pPr>
            <a:lvl2pPr>
              <a:defRPr sz="2254"/>
            </a:lvl2pPr>
            <a:lvl3pPr>
              <a:defRPr sz="1873"/>
            </a:lvl3pPr>
            <a:lvl4pPr>
              <a:defRPr sz="1683"/>
            </a:lvl4pPr>
            <a:lvl5pPr>
              <a:defRPr sz="1683"/>
            </a:lvl5pPr>
            <a:lvl6pPr>
              <a:defRPr sz="1683"/>
            </a:lvl6pPr>
            <a:lvl7pPr>
              <a:defRPr sz="1683"/>
            </a:lvl7pPr>
            <a:lvl8pPr>
              <a:defRPr sz="1683"/>
            </a:lvl8pPr>
            <a:lvl9pPr>
              <a:defRPr sz="168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4478000" y="3276601"/>
            <a:ext cx="12885738" cy="9266635"/>
          </a:xfrm>
        </p:spPr>
        <p:txBody>
          <a:bodyPr/>
          <a:lstStyle>
            <a:lvl1pPr>
              <a:defRPr sz="2635"/>
            </a:lvl1pPr>
            <a:lvl2pPr>
              <a:defRPr sz="2254"/>
            </a:lvl2pPr>
            <a:lvl3pPr>
              <a:defRPr sz="1873"/>
            </a:lvl3pPr>
            <a:lvl4pPr>
              <a:defRPr sz="1683"/>
            </a:lvl4pPr>
            <a:lvl5pPr>
              <a:defRPr sz="1683"/>
            </a:lvl5pPr>
            <a:lvl6pPr>
              <a:defRPr sz="1683"/>
            </a:lvl6pPr>
            <a:lvl7pPr>
              <a:defRPr sz="1683"/>
            </a:lvl7pPr>
            <a:lvl8pPr>
              <a:defRPr sz="1683"/>
            </a:lvl8pPr>
            <a:lvl9pPr>
              <a:defRPr sz="168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5E9EB-E87E-4924-BFA8-65CF5D049332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ED2CC-5E72-46E6-9047-8B46080A9BBF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254" b="1"/>
            </a:lvl1pPr>
            <a:lvl2pPr marL="430923" indent="0">
              <a:buNone/>
              <a:defRPr sz="1873" b="1"/>
            </a:lvl2pPr>
            <a:lvl3pPr marL="861846" indent="0">
              <a:buNone/>
              <a:defRPr sz="1683" b="1"/>
            </a:lvl3pPr>
            <a:lvl4pPr marL="1292768" indent="0">
              <a:buNone/>
              <a:defRPr sz="1524" b="1"/>
            </a:lvl4pPr>
            <a:lvl5pPr marL="1723691" indent="0">
              <a:buNone/>
              <a:defRPr sz="1524" b="1"/>
            </a:lvl5pPr>
            <a:lvl6pPr marL="2154614" indent="0">
              <a:buNone/>
              <a:defRPr sz="1524" b="1"/>
            </a:lvl6pPr>
            <a:lvl7pPr marL="2585537" indent="0">
              <a:buNone/>
              <a:defRPr sz="1524" b="1"/>
            </a:lvl7pPr>
            <a:lvl8pPr marL="3016459" indent="0">
              <a:buNone/>
              <a:defRPr sz="1524" b="1"/>
            </a:lvl8pPr>
            <a:lvl9pPr marL="3447382" indent="0">
              <a:buNone/>
              <a:defRPr sz="1524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254"/>
            </a:lvl1pPr>
            <a:lvl2pPr>
              <a:defRPr sz="1873"/>
            </a:lvl2pPr>
            <a:lvl3pPr>
              <a:defRPr sz="1683"/>
            </a:lvl3pPr>
            <a:lvl4pPr>
              <a:defRPr sz="1524"/>
            </a:lvl4pPr>
            <a:lvl5pPr>
              <a:defRPr sz="1524"/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1"/>
          </a:xfrm>
        </p:spPr>
        <p:txBody>
          <a:bodyPr anchor="b"/>
          <a:lstStyle>
            <a:lvl1pPr marL="0" indent="0">
              <a:buNone/>
              <a:defRPr sz="2254" b="1"/>
            </a:lvl1pPr>
            <a:lvl2pPr marL="430923" indent="0">
              <a:buNone/>
              <a:defRPr sz="1873" b="1"/>
            </a:lvl2pPr>
            <a:lvl3pPr marL="861846" indent="0">
              <a:buNone/>
              <a:defRPr sz="1683" b="1"/>
            </a:lvl3pPr>
            <a:lvl4pPr marL="1292768" indent="0">
              <a:buNone/>
              <a:defRPr sz="1524" b="1"/>
            </a:lvl4pPr>
            <a:lvl5pPr marL="1723691" indent="0">
              <a:buNone/>
              <a:defRPr sz="1524" b="1"/>
            </a:lvl5pPr>
            <a:lvl6pPr marL="2154614" indent="0">
              <a:buNone/>
              <a:defRPr sz="1524" b="1"/>
            </a:lvl6pPr>
            <a:lvl7pPr marL="2585537" indent="0">
              <a:buNone/>
              <a:defRPr sz="1524" b="1"/>
            </a:lvl7pPr>
            <a:lvl8pPr marL="3016459" indent="0">
              <a:buNone/>
              <a:defRPr sz="1524" b="1"/>
            </a:lvl8pPr>
            <a:lvl9pPr marL="3447382" indent="0">
              <a:buNone/>
              <a:defRPr sz="1524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254"/>
            </a:lvl1pPr>
            <a:lvl2pPr>
              <a:defRPr sz="1873"/>
            </a:lvl2pPr>
            <a:lvl3pPr>
              <a:defRPr sz="1683"/>
            </a:lvl3pPr>
            <a:lvl4pPr>
              <a:defRPr sz="1524"/>
            </a:lvl4pPr>
            <a:lvl5pPr>
              <a:defRPr sz="1524"/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D2AFE-27C7-4D61-B1EB-5E92975F7555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825CB-CCEB-4255-A17C-9B300D46C827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2125C-B764-4580-8FEF-EEC6DB878597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6A95A-7ED1-4A8B-869D-5A3747B3C29C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39C73-FDCB-4FAB-9066-8AA98B090A5A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7C7AF-FB88-4EDA-8CB3-711E838E9E8A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7"/>
          </a:xfrm>
        </p:spPr>
        <p:txBody>
          <a:bodyPr anchor="b"/>
          <a:lstStyle>
            <a:lvl1pPr algn="l">
              <a:defRPr sz="1873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016"/>
            </a:lvl1pPr>
            <a:lvl2pPr>
              <a:defRPr sz="2635"/>
            </a:lvl2pPr>
            <a:lvl3pPr>
              <a:defRPr sz="2254"/>
            </a:lvl3pPr>
            <a:lvl4pPr>
              <a:defRPr sz="1873"/>
            </a:lvl4pPr>
            <a:lvl5pPr>
              <a:defRPr sz="1873"/>
            </a:lvl5pPr>
            <a:lvl6pPr>
              <a:defRPr sz="1873"/>
            </a:lvl6pPr>
            <a:lvl7pPr>
              <a:defRPr sz="1873"/>
            </a:lvl7pPr>
            <a:lvl8pPr>
              <a:defRPr sz="1873"/>
            </a:lvl8pPr>
            <a:lvl9pPr>
              <a:defRPr sz="187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076325"/>
            <a:ext cx="3008313" cy="3518297"/>
          </a:xfrm>
        </p:spPr>
        <p:txBody>
          <a:bodyPr/>
          <a:lstStyle>
            <a:lvl1pPr marL="0" indent="0">
              <a:buNone/>
              <a:defRPr sz="1333"/>
            </a:lvl1pPr>
            <a:lvl2pPr marL="430923" indent="0">
              <a:buNone/>
              <a:defRPr sz="1143"/>
            </a:lvl2pPr>
            <a:lvl3pPr marL="861846" indent="0">
              <a:buNone/>
              <a:defRPr sz="952"/>
            </a:lvl3pPr>
            <a:lvl4pPr marL="1292768" indent="0">
              <a:buNone/>
              <a:defRPr sz="857"/>
            </a:lvl4pPr>
            <a:lvl5pPr marL="1723691" indent="0">
              <a:buNone/>
              <a:defRPr sz="857"/>
            </a:lvl5pPr>
            <a:lvl6pPr marL="2154614" indent="0">
              <a:buNone/>
              <a:defRPr sz="857"/>
            </a:lvl6pPr>
            <a:lvl7pPr marL="2585537" indent="0">
              <a:buNone/>
              <a:defRPr sz="857"/>
            </a:lvl7pPr>
            <a:lvl8pPr marL="3016459" indent="0">
              <a:buNone/>
              <a:defRPr sz="857"/>
            </a:lvl8pPr>
            <a:lvl9pPr marL="3447382" indent="0">
              <a:buNone/>
              <a:defRPr sz="85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9B453-A882-48DE-96C8-A7ADE965AC47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BFE0C3-2EC0-4081-A694-233AF3F5A414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1873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016"/>
            </a:lvl1pPr>
            <a:lvl2pPr marL="430923" indent="0">
              <a:buNone/>
              <a:defRPr sz="2635"/>
            </a:lvl2pPr>
            <a:lvl3pPr marL="861846" indent="0">
              <a:buNone/>
              <a:defRPr sz="2254"/>
            </a:lvl3pPr>
            <a:lvl4pPr marL="1292768" indent="0">
              <a:buNone/>
              <a:defRPr sz="1873"/>
            </a:lvl4pPr>
            <a:lvl5pPr marL="1723691" indent="0">
              <a:buNone/>
              <a:defRPr sz="1873"/>
            </a:lvl5pPr>
            <a:lvl6pPr marL="2154614" indent="0">
              <a:buNone/>
              <a:defRPr sz="1873"/>
            </a:lvl6pPr>
            <a:lvl7pPr marL="2585537" indent="0">
              <a:buNone/>
              <a:defRPr sz="1873"/>
            </a:lvl7pPr>
            <a:lvl8pPr marL="3016459" indent="0">
              <a:buNone/>
              <a:defRPr sz="1873"/>
            </a:lvl8pPr>
            <a:lvl9pPr marL="3447382" indent="0">
              <a:buNone/>
              <a:defRPr sz="1873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333"/>
            </a:lvl1pPr>
            <a:lvl2pPr marL="430923" indent="0">
              <a:buNone/>
              <a:defRPr sz="1143"/>
            </a:lvl2pPr>
            <a:lvl3pPr marL="861846" indent="0">
              <a:buNone/>
              <a:defRPr sz="952"/>
            </a:lvl3pPr>
            <a:lvl4pPr marL="1292768" indent="0">
              <a:buNone/>
              <a:defRPr sz="857"/>
            </a:lvl4pPr>
            <a:lvl5pPr marL="1723691" indent="0">
              <a:buNone/>
              <a:defRPr sz="857"/>
            </a:lvl5pPr>
            <a:lvl6pPr marL="2154614" indent="0">
              <a:buNone/>
              <a:defRPr sz="857"/>
            </a:lvl6pPr>
            <a:lvl7pPr marL="2585537" indent="0">
              <a:buNone/>
              <a:defRPr sz="857"/>
            </a:lvl7pPr>
            <a:lvl8pPr marL="3016459" indent="0">
              <a:buNone/>
              <a:defRPr sz="857"/>
            </a:lvl8pPr>
            <a:lvl9pPr marL="3447382" indent="0">
              <a:buNone/>
              <a:defRPr sz="85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63FB7-6717-4237-B806-FBA27E115911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C41D1E-A5AA-4305-A7B2-4DC37F913352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C06D8-236B-4B2C-B641-96B107EC1B9E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05AAAD-5120-417B-82FC-1C8F6F8592C8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0883565" y="561976"/>
            <a:ext cx="6480175" cy="119812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439863" y="561976"/>
            <a:ext cx="19291300" cy="1198126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98CEA-6FA6-4CC0-A943-B892064FD0B1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067C3-B4D9-496E-A6ED-A7A1F578FDAE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71497" tIns="135747" rIns="271497" bIns="13574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71497" tIns="135747" rIns="271497" bIns="1357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 smtClean="0"/>
              <a:t>Haga clic para modificar el estilo de texto del patrón</a:t>
            </a:r>
          </a:p>
          <a:p>
            <a:pPr lvl="1"/>
            <a:r>
              <a:rPr lang="es-ES" altLang="es-ES_tradnl" smtClean="0"/>
              <a:t>Segundo nivel</a:t>
            </a:r>
          </a:p>
          <a:p>
            <a:pPr lvl="2"/>
            <a:r>
              <a:rPr lang="es-ES" altLang="es-ES_tradnl" smtClean="0"/>
              <a:t>Tercer nivel</a:t>
            </a:r>
          </a:p>
          <a:p>
            <a:pPr lvl="3"/>
            <a:r>
              <a:rPr lang="es-ES" altLang="es-ES_tradnl" smtClean="0"/>
              <a:t>Cuarto nivel</a:t>
            </a:r>
          </a:p>
          <a:p>
            <a:pPr lvl="4"/>
            <a:r>
              <a:rPr lang="es-ES" altLang="es-ES_tradnl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050"/>
          </a:xfrm>
          <a:prstGeom prst="rect">
            <a:avLst/>
          </a:prstGeom>
        </p:spPr>
        <p:txBody>
          <a:bodyPr vert="horz" wrap="square" lIns="271497" tIns="135747" rIns="271497" bIns="135747" numCol="1" anchor="ctr" anchorCtr="0" compatLnSpc="1">
            <a:prstTxWarp prst="textNoShape">
              <a:avLst/>
            </a:prstTxWarp>
          </a:bodyPr>
          <a:lstStyle>
            <a:lvl1pPr defTabSz="779722" eaLnBrk="1" hangingPunct="1">
              <a:defRPr sz="1143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E39B73F-97E8-4D50-8BF3-2CB5D038029A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050"/>
          </a:xfrm>
          <a:prstGeom prst="rect">
            <a:avLst/>
          </a:prstGeom>
        </p:spPr>
        <p:txBody>
          <a:bodyPr vert="horz" lIns="271497" tIns="135747" rIns="271497" bIns="135747" rtlCol="0" anchor="ctr"/>
          <a:lstStyle>
            <a:lvl1pPr algn="ctr" defTabSz="779722" eaLnBrk="1" hangingPunct="1">
              <a:defRPr sz="1143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050"/>
          </a:xfrm>
          <a:prstGeom prst="rect">
            <a:avLst/>
          </a:prstGeom>
        </p:spPr>
        <p:txBody>
          <a:bodyPr vert="horz" wrap="square" lIns="271497" tIns="135747" rIns="271497" bIns="13574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898989"/>
                </a:solidFill>
              </a:defRPr>
            </a:lvl1pPr>
          </a:lstStyle>
          <a:p>
            <a:fld id="{E9B53CAA-0C5F-410A-AE12-09504F455669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860425" rtl="0" eaLnBrk="0" fontAlgn="base" hangingPunct="0">
        <a:spcBef>
          <a:spcPct val="0"/>
        </a:spcBef>
        <a:spcAft>
          <a:spcPct val="0"/>
        </a:spcAft>
        <a:defRPr sz="41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860425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860425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860425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860425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145135" algn="ctr" defTabSz="861740" rtl="0" fontAlgn="base">
        <a:spcBef>
          <a:spcPct val="0"/>
        </a:spcBef>
        <a:spcAft>
          <a:spcPct val="0"/>
        </a:spcAft>
        <a:defRPr sz="4158">
          <a:solidFill>
            <a:schemeClr val="tx1"/>
          </a:solidFill>
          <a:latin typeface="Calibri" pitchFamily="34" charset="0"/>
        </a:defRPr>
      </a:lvl6pPr>
      <a:lvl7pPr marL="290270" algn="ctr" defTabSz="861740" rtl="0" fontAlgn="base">
        <a:spcBef>
          <a:spcPct val="0"/>
        </a:spcBef>
        <a:spcAft>
          <a:spcPct val="0"/>
        </a:spcAft>
        <a:defRPr sz="4158">
          <a:solidFill>
            <a:schemeClr val="tx1"/>
          </a:solidFill>
          <a:latin typeface="Calibri" pitchFamily="34" charset="0"/>
        </a:defRPr>
      </a:lvl7pPr>
      <a:lvl8pPr marL="435405" algn="ctr" defTabSz="861740" rtl="0" fontAlgn="base">
        <a:spcBef>
          <a:spcPct val="0"/>
        </a:spcBef>
        <a:spcAft>
          <a:spcPct val="0"/>
        </a:spcAft>
        <a:defRPr sz="4158">
          <a:solidFill>
            <a:schemeClr val="tx1"/>
          </a:solidFill>
          <a:latin typeface="Calibri" pitchFamily="34" charset="0"/>
        </a:defRPr>
      </a:lvl8pPr>
      <a:lvl9pPr marL="580540" algn="ctr" defTabSz="861740" rtl="0" fontAlgn="base">
        <a:spcBef>
          <a:spcPct val="0"/>
        </a:spcBef>
        <a:spcAft>
          <a:spcPct val="0"/>
        </a:spcAft>
        <a:defRPr sz="4158">
          <a:solidFill>
            <a:schemeClr val="tx1"/>
          </a:solidFill>
          <a:latin typeface="Calibri" pitchFamily="34" charset="0"/>
        </a:defRPr>
      </a:lvl9pPr>
    </p:titleStyle>
    <p:bodyStyle>
      <a:lvl1pPr marL="322263" indent="-322263" algn="l" defTabSz="8604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98500" indent="-268288" algn="l" defTabSz="8604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076325" indent="-214313" algn="l" defTabSz="8604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06538" indent="-214313" algn="l" defTabSz="8604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38338" indent="-214313" algn="l" defTabSz="8604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370075" indent="-215461" algn="l" defTabSz="861846" rtl="0" eaLnBrk="1" latinLnBrk="0" hangingPunct="1">
        <a:spcBef>
          <a:spcPct val="20000"/>
        </a:spcBef>
        <a:buFont typeface="Arial" pitchFamily="34" charset="0"/>
        <a:buChar char="•"/>
        <a:defRPr sz="1873" kern="1200">
          <a:solidFill>
            <a:schemeClr val="tx1"/>
          </a:solidFill>
          <a:latin typeface="+mn-lt"/>
          <a:ea typeface="+mn-ea"/>
          <a:cs typeface="+mn-cs"/>
        </a:defRPr>
      </a:lvl6pPr>
      <a:lvl7pPr marL="2800998" indent="-215461" algn="l" defTabSz="861846" rtl="0" eaLnBrk="1" latinLnBrk="0" hangingPunct="1">
        <a:spcBef>
          <a:spcPct val="20000"/>
        </a:spcBef>
        <a:buFont typeface="Arial" pitchFamily="34" charset="0"/>
        <a:buChar char="•"/>
        <a:defRPr sz="1873" kern="1200">
          <a:solidFill>
            <a:schemeClr val="tx1"/>
          </a:solidFill>
          <a:latin typeface="+mn-lt"/>
          <a:ea typeface="+mn-ea"/>
          <a:cs typeface="+mn-cs"/>
        </a:defRPr>
      </a:lvl7pPr>
      <a:lvl8pPr marL="3231920" indent="-215461" algn="l" defTabSz="861846" rtl="0" eaLnBrk="1" latinLnBrk="0" hangingPunct="1">
        <a:spcBef>
          <a:spcPct val="20000"/>
        </a:spcBef>
        <a:buFont typeface="Arial" pitchFamily="34" charset="0"/>
        <a:buChar char="•"/>
        <a:defRPr sz="1873" kern="1200">
          <a:solidFill>
            <a:schemeClr val="tx1"/>
          </a:solidFill>
          <a:latin typeface="+mn-lt"/>
          <a:ea typeface="+mn-ea"/>
          <a:cs typeface="+mn-cs"/>
        </a:defRPr>
      </a:lvl8pPr>
      <a:lvl9pPr marL="3662843" indent="-215461" algn="l" defTabSz="861846" rtl="0" eaLnBrk="1" latinLnBrk="0" hangingPunct="1">
        <a:spcBef>
          <a:spcPct val="20000"/>
        </a:spcBef>
        <a:buFont typeface="Arial" pitchFamily="34" charset="0"/>
        <a:buChar char="•"/>
        <a:defRPr sz="18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1pPr>
      <a:lvl2pPr marL="430923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2pPr>
      <a:lvl3pPr marL="861846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3pPr>
      <a:lvl4pPr marL="1292768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4pPr>
      <a:lvl5pPr marL="1723691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5pPr>
      <a:lvl6pPr marL="2154614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6pPr>
      <a:lvl7pPr marL="2585537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7pPr>
      <a:lvl8pPr marL="3016459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8pPr>
      <a:lvl9pPr marL="3447382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utoShape 13"/>
          <p:cNvSpPr>
            <a:spLocks noChangeArrowheads="1"/>
          </p:cNvSpPr>
          <p:nvPr/>
        </p:nvSpPr>
        <p:spPr bwMode="auto">
          <a:xfrm>
            <a:off x="0" y="-17463"/>
            <a:ext cx="9180513" cy="1109663"/>
          </a:xfrm>
          <a:prstGeom prst="roundRect">
            <a:avLst>
              <a:gd name="adj" fmla="val 1087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5648" tIns="7824" rIns="15648" bIns="7824" anchor="ctr"/>
          <a:lstStyle>
            <a:lvl1pPr defTabSz="2673350">
              <a:spcBef>
                <a:spcPct val="20000"/>
              </a:spcBef>
              <a:buFont typeface="Arial" panose="020B0604020202020204" pitchFamily="34" charset="0"/>
              <a:buChar char="•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267335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26733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26733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267335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2673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2673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2673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2673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s-I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s-I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s-I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_tradnl" sz="1000" dirty="0"/>
              <a:t>RENTABILIDAD DE LA CRIOBIOPSIA EN EL DIAGNÓSTICO DE ENFERMEDAD PULMONAR INTERSTICIAL DIFUSA (EPID)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_tradnl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Salcedo Lobera, F. Páez Codeso. A. Dorado Galindo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_tradnl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de Gestión Médico –Quirúrgica de Enfermedades Respiratorias. Hospital Regional Universitario de Málaga.</a:t>
            </a:r>
            <a:endParaRPr lang="es-ES" altLang="es-ES_tradnl" sz="1000" u="sng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_tradnl" sz="1300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s-I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s-I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E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AutoShape 50"/>
          <p:cNvSpPr>
            <a:spLocks noChangeArrowheads="1"/>
          </p:cNvSpPr>
          <p:nvPr/>
        </p:nvSpPr>
        <p:spPr bwMode="auto">
          <a:xfrm>
            <a:off x="4572000" y="1228725"/>
            <a:ext cx="4479925" cy="3914775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5648" tIns="7824" rIns="15648" bIns="7824" anchor="ctr"/>
          <a:lstStyle/>
          <a:p>
            <a:pPr algn="ctr" defTabSz="848853" eaLnBrk="1" hangingPunct="1">
              <a:defRPr/>
            </a:pPr>
            <a:endParaRPr lang="en-US" sz="1143" dirty="0"/>
          </a:p>
        </p:txBody>
      </p:sp>
      <p:sp>
        <p:nvSpPr>
          <p:cNvPr id="33" name="AutoShape 4"/>
          <p:cNvSpPr>
            <a:spLocks noChangeArrowheads="1"/>
          </p:cNvSpPr>
          <p:nvPr/>
        </p:nvSpPr>
        <p:spPr bwMode="auto">
          <a:xfrm>
            <a:off x="100013" y="1535113"/>
            <a:ext cx="4205287" cy="1282700"/>
          </a:xfrm>
          <a:prstGeom prst="roundRect">
            <a:avLst>
              <a:gd name="adj" fmla="val 7000"/>
            </a:avLst>
          </a:prstGeom>
          <a:noFill/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5648" tIns="7824" rIns="15648" bIns="7824" anchor="ctr"/>
          <a:lstStyle/>
          <a:p>
            <a:pPr algn="just" defTabSz="848853" eaLnBrk="1" hangingPunct="1">
              <a:defRPr/>
            </a:pPr>
            <a:endParaRPr lang="en-US" sz="762" dirty="0">
              <a:latin typeface="Arial"/>
              <a:cs typeface="Arial"/>
            </a:endParaRPr>
          </a:p>
        </p:txBody>
      </p:sp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241300" y="1666875"/>
            <a:ext cx="39084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48" tIns="7824" rIns="15648" bIns="7824">
            <a:spAutoFit/>
          </a:bodyPr>
          <a:lstStyle/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es-ES_tradnl" altLang="es-ES_tradnl" sz="1200">
                <a:latin typeface="Calibri" pitchFamily="34" charset="0"/>
              </a:rPr>
              <a:t>La enfermedad pulmonar intersticial difusa constituye un grupo muy heterogéneo de afecciones con diagn</a:t>
            </a:r>
            <a:r>
              <a:rPr lang="es-ES" altLang="es-ES_tradnl" sz="1200">
                <a:latin typeface="Calibri" pitchFamily="34" charset="0"/>
              </a:rPr>
              <a:t>ó</a:t>
            </a:r>
            <a:r>
              <a:rPr lang="es-ES_tradnl" altLang="es-ES_tradnl" sz="1200">
                <a:latin typeface="Calibri" pitchFamily="34" charset="0"/>
              </a:rPr>
              <a:t>stico difícil. La biopsia quirúrgica es la técnica cosiderada gold estándar pero presenta numerosas desventajas dejando paso a la criobiopsia, técnica menos invasiva, en el diagnóstico de las EPID.</a:t>
            </a:r>
          </a:p>
        </p:txBody>
      </p:sp>
      <p:sp>
        <p:nvSpPr>
          <p:cNvPr id="14341" name="Text Box 42"/>
          <p:cNvSpPr txBox="1">
            <a:spLocks noChangeArrowheads="1"/>
          </p:cNvSpPr>
          <p:nvPr/>
        </p:nvSpPr>
        <p:spPr bwMode="auto">
          <a:xfrm>
            <a:off x="1047750" y="1228725"/>
            <a:ext cx="2047875" cy="190500"/>
          </a:xfrm>
          <a:prstGeom prst="rect">
            <a:avLst/>
          </a:prstGeom>
          <a:noFill/>
          <a:ln>
            <a:noFill/>
          </a:ln>
        </p:spPr>
        <p:txBody>
          <a:bodyPr lIns="15648" tIns="7824" rIns="15648" bIns="7824">
            <a:spAutoFit/>
          </a:bodyPr>
          <a:lstStyle>
            <a:lvl1pPr defTabSz="3876675"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3876675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3876675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3876675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3876675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s-ES_tradnl" sz="1143" dirty="0" err="1">
                <a:solidFill>
                  <a:srgbClr val="000000"/>
                </a:solidFill>
                <a:latin typeface="Verdana" charset="0"/>
              </a:rPr>
              <a:t>Introducción</a:t>
            </a:r>
            <a:endParaRPr lang="en-US" altLang="es-ES_tradnl" sz="1143" dirty="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14342" name="Rectangle 31"/>
          <p:cNvSpPr>
            <a:spLocks noChangeArrowheads="1"/>
          </p:cNvSpPr>
          <p:nvPr/>
        </p:nvSpPr>
        <p:spPr bwMode="auto">
          <a:xfrm>
            <a:off x="0" y="-546100"/>
            <a:ext cx="36513" cy="292100"/>
          </a:xfrm>
          <a:prstGeom prst="rect">
            <a:avLst/>
          </a:prstGeom>
          <a:noFill/>
          <a:ln>
            <a:noFill/>
          </a:ln>
        </p:spPr>
        <p:txBody>
          <a:bodyPr wrap="none" lIns="17716" tIns="8858" rIns="17716" bIns="8858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778">
              <a:latin typeface="Arial" charset="0"/>
            </a:endParaRPr>
          </a:p>
        </p:txBody>
      </p:sp>
      <p:sp>
        <p:nvSpPr>
          <p:cNvPr id="14343" name="Rectangle 32"/>
          <p:cNvSpPr>
            <a:spLocks noChangeArrowheads="1"/>
          </p:cNvSpPr>
          <p:nvPr/>
        </p:nvSpPr>
        <p:spPr bwMode="auto">
          <a:xfrm>
            <a:off x="0" y="30163"/>
            <a:ext cx="36513" cy="290512"/>
          </a:xfrm>
          <a:prstGeom prst="rect">
            <a:avLst/>
          </a:prstGeom>
          <a:noFill/>
          <a:ln>
            <a:noFill/>
          </a:ln>
        </p:spPr>
        <p:txBody>
          <a:bodyPr wrap="none" lIns="17716" tIns="8858" rIns="17716" bIns="8858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778">
              <a:latin typeface="Arial" charset="0"/>
            </a:endParaRPr>
          </a:p>
        </p:txBody>
      </p:sp>
      <p:pic>
        <p:nvPicPr>
          <p:cNvPr id="3081" name="Imagen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13" y="231775"/>
            <a:ext cx="1235075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Imagen 39" descr="Captura de pantalla 2017-02-16 a las 17.51.2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6375" y="231775"/>
            <a:ext cx="1395413" cy="771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1171575" y="2916238"/>
            <a:ext cx="2047875" cy="192087"/>
          </a:xfrm>
          <a:prstGeom prst="rect">
            <a:avLst/>
          </a:prstGeom>
          <a:noFill/>
          <a:ln>
            <a:noFill/>
          </a:ln>
        </p:spPr>
        <p:txBody>
          <a:bodyPr lIns="15648" tIns="7824" rIns="15648" bIns="7824">
            <a:spAutoFit/>
          </a:bodyPr>
          <a:lstStyle>
            <a:lvl1pPr defTabSz="3876675"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3876675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3876675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3876675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3876675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s-ES_tradnl" sz="1143">
                <a:solidFill>
                  <a:srgbClr val="000000"/>
                </a:solidFill>
                <a:latin typeface="Verdana" charset="0"/>
              </a:rPr>
              <a:t>Material y </a:t>
            </a:r>
            <a:r>
              <a:rPr lang="en-US" altLang="es-ES_tradnl" sz="1143" dirty="0" err="1">
                <a:solidFill>
                  <a:srgbClr val="000000"/>
                </a:solidFill>
                <a:latin typeface="Verdana" charset="0"/>
              </a:rPr>
              <a:t>Métodos</a:t>
            </a:r>
            <a:endParaRPr lang="en-US" altLang="es-ES_tradnl" sz="1143" dirty="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14347" name="CuadroTexto 4"/>
          <p:cNvSpPr txBox="1">
            <a:spLocks noChangeArrowheads="1"/>
          </p:cNvSpPr>
          <p:nvPr/>
        </p:nvSpPr>
        <p:spPr bwMode="auto">
          <a:xfrm>
            <a:off x="3543300" y="4308475"/>
            <a:ext cx="525463" cy="346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651">
              <a:latin typeface="Arial" charset="0"/>
            </a:endParaRPr>
          </a:p>
        </p:txBody>
      </p:sp>
      <p:sp>
        <p:nvSpPr>
          <p:cNvPr id="14349" name="Rectángulo 8"/>
          <p:cNvSpPr>
            <a:spLocks noChangeArrowheads="1"/>
          </p:cNvSpPr>
          <p:nvPr/>
        </p:nvSpPr>
        <p:spPr bwMode="auto">
          <a:xfrm>
            <a:off x="4822825" y="3000375"/>
            <a:ext cx="3978275" cy="365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_tradnl" sz="1778">
                <a:latin typeface="Arial" charset="0"/>
              </a:rPr>
              <a:t> </a:t>
            </a:r>
            <a:endParaRPr lang="es-ES" altLang="es-ES_tradnl" sz="762">
              <a:latin typeface="Arial" charset="0"/>
            </a:endParaRPr>
          </a:p>
        </p:txBody>
      </p:sp>
      <p:sp>
        <p:nvSpPr>
          <p:cNvPr id="14350" name="Rectángulo 12"/>
          <p:cNvSpPr>
            <a:spLocks noChangeArrowheads="1"/>
          </p:cNvSpPr>
          <p:nvPr/>
        </p:nvSpPr>
        <p:spPr bwMode="auto">
          <a:xfrm>
            <a:off x="100013" y="3203575"/>
            <a:ext cx="4205287" cy="1446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just">
              <a:defRPr/>
            </a:pPr>
            <a:r>
              <a:rPr lang="es-ES_tradnl" sz="1100" dirty="0"/>
              <a:t>Estudio descriptivo y observacional de 2 años de duración con una cohorte de 26 pacientes que fueron derivados a nuestra Unidad de Técnicas </a:t>
            </a:r>
            <a:r>
              <a:rPr lang="es-ES_tradnl" sz="1100" dirty="0" err="1"/>
              <a:t>Broncopleurales</a:t>
            </a:r>
            <a:r>
              <a:rPr lang="es-ES_tradnl" sz="1100" dirty="0"/>
              <a:t> para realización de </a:t>
            </a:r>
            <a:r>
              <a:rPr lang="es-ES_tradnl" sz="1100" dirty="0" err="1"/>
              <a:t>criobiopsia</a:t>
            </a:r>
            <a:r>
              <a:rPr lang="es-ES_tradnl" sz="1100" dirty="0"/>
              <a:t> tras la decisión de un comité multidisciplinar.</a:t>
            </a:r>
            <a:br>
              <a:rPr lang="es-ES_tradnl" sz="1100" dirty="0"/>
            </a:br>
            <a:r>
              <a:rPr lang="es-ES_tradnl" sz="1100" dirty="0"/>
              <a:t/>
            </a:r>
            <a:br>
              <a:rPr lang="es-ES_tradnl" sz="1100" dirty="0"/>
            </a:br>
            <a:r>
              <a:rPr lang="es-ES_tradnl" sz="1100" dirty="0"/>
              <a:t>Se recogieron datos clínicos, radiológicos, localización de obtención de muestras, complicaciones de la técnica y resultados de la misma.  </a:t>
            </a:r>
          </a:p>
        </p:txBody>
      </p:sp>
      <p:sp>
        <p:nvSpPr>
          <p:cNvPr id="14351" name="Rectángulo 13"/>
          <p:cNvSpPr>
            <a:spLocks noChangeArrowheads="1"/>
          </p:cNvSpPr>
          <p:nvPr/>
        </p:nvSpPr>
        <p:spPr bwMode="auto">
          <a:xfrm>
            <a:off x="4846638" y="4522788"/>
            <a:ext cx="4137025" cy="228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889">
              <a:latin typeface="Arial" charset="0"/>
            </a:endParaRPr>
          </a:p>
        </p:txBody>
      </p:sp>
      <p:sp>
        <p:nvSpPr>
          <p:cNvPr id="14352" name="Rectángulo 6"/>
          <p:cNvSpPr>
            <a:spLocks noChangeArrowheads="1"/>
          </p:cNvSpPr>
          <p:nvPr/>
        </p:nvSpPr>
        <p:spPr bwMode="auto">
          <a:xfrm>
            <a:off x="4732338" y="4449763"/>
            <a:ext cx="4068762" cy="211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762">
              <a:latin typeface="Arial" charset="0"/>
            </a:endParaRPr>
          </a:p>
        </p:txBody>
      </p:sp>
      <p:sp>
        <p:nvSpPr>
          <p:cNvPr id="3089" name="CuadroTexto 2"/>
          <p:cNvSpPr txBox="1">
            <a:spLocks noChangeArrowheads="1"/>
          </p:cNvSpPr>
          <p:nvPr/>
        </p:nvSpPr>
        <p:spPr bwMode="auto">
          <a:xfrm>
            <a:off x="4695825" y="1423988"/>
            <a:ext cx="428783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altLang="es-ES" sz="1100"/>
              <a:t>RESULTADOS</a:t>
            </a:r>
          </a:p>
          <a:p>
            <a:endParaRPr lang="es-ES_tradnl" altLang="es-ES" sz="1100"/>
          </a:p>
          <a:p>
            <a:r>
              <a:rPr lang="es-ES_tradnl" altLang="es-ES_tradnl" sz="1100"/>
              <a:t>Estudiamos 26 pacientes de los cuales el 54% eran mujeres con una edad media de 62,85 </a:t>
            </a:r>
            <a:r>
              <a:rPr lang="es-ES_tradnl" altLang="es-ES_tradnl" sz="1100">
                <a:sym typeface="Symbol" pitchFamily="18" charset="2"/>
              </a:rPr>
              <a:t></a:t>
            </a:r>
            <a:r>
              <a:rPr lang="es-ES_tradnl" altLang="es-ES_tradnl" sz="1100"/>
              <a:t> 10.25 años siendo el 42,3% exfumadores con IAT medio de 23,96 </a:t>
            </a:r>
            <a:r>
              <a:rPr lang="es-ES_tradnl" altLang="es-ES_tradnl" sz="1100">
                <a:sym typeface="Symbol" pitchFamily="18" charset="2"/>
              </a:rPr>
              <a:t></a:t>
            </a:r>
            <a:r>
              <a:rPr lang="es-ES_tradnl" altLang="es-ES_tradnl" sz="1100"/>
              <a:t> 23,12 paq/a. Un 38,5% presentaba disnea grado 1 mMrC. </a:t>
            </a:r>
            <a:br>
              <a:rPr lang="es-ES_tradnl" altLang="es-ES_tradnl" sz="1100"/>
            </a:br>
            <a:r>
              <a:rPr lang="es-ES_tradnl" altLang="es-ES_tradnl" sz="1100"/>
              <a:t/>
            </a:r>
            <a:br>
              <a:rPr lang="es-ES_tradnl" altLang="es-ES_tradnl" sz="1100"/>
            </a:br>
            <a:r>
              <a:rPr lang="es-ES_tradnl" altLang="es-ES_tradnl" sz="1100"/>
              <a:t>Funcionalmente presentaban unos valores medios FVC: 66,43%; FEV1: 71,70%; FEV1/FVC: 83,86%; DLCO 66,35%.  </a:t>
            </a:r>
            <a:endParaRPr lang="es-ES_tradnl" altLang="es-ES" sz="1100"/>
          </a:p>
        </p:txBody>
      </p:sp>
      <p:pic>
        <p:nvPicPr>
          <p:cNvPr id="3090" name="Imagen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97513" y="3108325"/>
            <a:ext cx="2684462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30"/>
          <p:cNvSpPr/>
          <p:nvPr/>
        </p:nvSpPr>
        <p:spPr>
          <a:xfrm>
            <a:off x="36513" y="4048125"/>
            <a:ext cx="9107487" cy="90011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16" tIns="8858" rIns="17716" bIns="8858" anchor="ctr"/>
          <a:lstStyle/>
          <a:p>
            <a:pPr algn="ctr" defTabSz="848853" eaLnBrk="1" hangingPunct="1">
              <a:defRPr/>
            </a:pPr>
            <a:endParaRPr lang="fr-FR" sz="1778"/>
          </a:p>
        </p:txBody>
      </p:sp>
      <p:sp>
        <p:nvSpPr>
          <p:cNvPr id="11" name="Rectangle à coins arrondis 48"/>
          <p:cNvSpPr/>
          <p:nvPr/>
        </p:nvSpPr>
        <p:spPr>
          <a:xfrm>
            <a:off x="150813" y="30163"/>
            <a:ext cx="5645150" cy="3586162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7716" tIns="8858" rIns="17716" bIns="8858" anchor="ctr"/>
          <a:lstStyle/>
          <a:p>
            <a:pPr defTabSz="849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540">
              <a:latin typeface="Times New Roman" pitchFamily="18" charset="0"/>
              <a:cs typeface="Times New Roman" pitchFamily="18" charset="0"/>
            </a:endParaRPr>
          </a:p>
          <a:p>
            <a:pPr defTabSz="849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54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1"/>
          <p:cNvSpPr>
            <a:spLocks noChangeArrowheads="1"/>
          </p:cNvSpPr>
          <p:nvPr/>
        </p:nvSpPr>
        <p:spPr bwMode="auto">
          <a:xfrm>
            <a:off x="0" y="-546100"/>
            <a:ext cx="36513" cy="292100"/>
          </a:xfrm>
          <a:prstGeom prst="rect">
            <a:avLst/>
          </a:prstGeom>
          <a:noFill/>
          <a:ln>
            <a:noFill/>
          </a:ln>
        </p:spPr>
        <p:txBody>
          <a:bodyPr wrap="none" lIns="17716" tIns="8858" rIns="17716" bIns="8858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778">
              <a:latin typeface="Arial" charset="0"/>
            </a:endParaRPr>
          </a:p>
        </p:txBody>
      </p:sp>
      <p:sp>
        <p:nvSpPr>
          <p:cNvPr id="16388" name="Rectangle 32"/>
          <p:cNvSpPr>
            <a:spLocks noChangeArrowheads="1"/>
          </p:cNvSpPr>
          <p:nvPr/>
        </p:nvSpPr>
        <p:spPr bwMode="auto">
          <a:xfrm>
            <a:off x="0" y="30163"/>
            <a:ext cx="36513" cy="290512"/>
          </a:xfrm>
          <a:prstGeom prst="rect">
            <a:avLst/>
          </a:prstGeom>
          <a:noFill/>
          <a:ln>
            <a:noFill/>
          </a:ln>
        </p:spPr>
        <p:txBody>
          <a:bodyPr wrap="none" lIns="17716" tIns="8858" rIns="17716" bIns="8858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778">
              <a:latin typeface="Arial" charset="0"/>
            </a:endParaRPr>
          </a:p>
        </p:txBody>
      </p:sp>
      <p:sp>
        <p:nvSpPr>
          <p:cNvPr id="16389" name="Text Box 10"/>
          <p:cNvSpPr txBox="1">
            <a:spLocks noChangeArrowheads="1"/>
          </p:cNvSpPr>
          <p:nvPr/>
        </p:nvSpPr>
        <p:spPr bwMode="auto">
          <a:xfrm>
            <a:off x="3697288" y="84138"/>
            <a:ext cx="2046287" cy="190500"/>
          </a:xfrm>
          <a:prstGeom prst="rect">
            <a:avLst/>
          </a:prstGeom>
          <a:noFill/>
          <a:ln>
            <a:noFill/>
          </a:ln>
        </p:spPr>
        <p:txBody>
          <a:bodyPr lIns="15648" tIns="7824" rIns="15648" bIns="7824">
            <a:spAutoFit/>
          </a:bodyPr>
          <a:lstStyle>
            <a:lvl1pPr defTabSz="3876675"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3876675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3876675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3876675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3876675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s-ES_tradnl" sz="1140">
                <a:latin typeface="Verdana" charset="0"/>
              </a:rPr>
              <a:t>Resultados</a:t>
            </a:r>
            <a:endParaRPr lang="en-US" altLang="es-ES_tradnl" sz="1140" dirty="0">
              <a:latin typeface="Verdana" charset="0"/>
            </a:endParaRPr>
          </a:p>
        </p:txBody>
      </p:sp>
      <p:sp>
        <p:nvSpPr>
          <p:cNvPr id="16390" name="CuadroTexto 4"/>
          <p:cNvSpPr txBox="1">
            <a:spLocks noChangeArrowheads="1"/>
          </p:cNvSpPr>
          <p:nvPr/>
        </p:nvSpPr>
        <p:spPr bwMode="auto">
          <a:xfrm>
            <a:off x="3543300" y="4308475"/>
            <a:ext cx="525463" cy="346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651">
              <a:latin typeface="Arial" charset="0"/>
            </a:endParaRPr>
          </a:p>
        </p:txBody>
      </p:sp>
      <p:sp>
        <p:nvSpPr>
          <p:cNvPr id="16392" name="Rectángulo 13"/>
          <p:cNvSpPr>
            <a:spLocks noChangeArrowheads="1"/>
          </p:cNvSpPr>
          <p:nvPr/>
        </p:nvSpPr>
        <p:spPr bwMode="auto">
          <a:xfrm>
            <a:off x="4846638" y="4522788"/>
            <a:ext cx="4137025" cy="228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889">
              <a:latin typeface="Arial" charset="0"/>
            </a:endParaRPr>
          </a:p>
        </p:txBody>
      </p:sp>
      <p:sp>
        <p:nvSpPr>
          <p:cNvPr id="16393" name="Text Box 10"/>
          <p:cNvSpPr txBox="1">
            <a:spLocks noChangeArrowheads="1"/>
          </p:cNvSpPr>
          <p:nvPr/>
        </p:nvSpPr>
        <p:spPr bwMode="auto">
          <a:xfrm>
            <a:off x="-52388" y="3706813"/>
            <a:ext cx="2047876" cy="279400"/>
          </a:xfrm>
          <a:prstGeom prst="rect">
            <a:avLst/>
          </a:prstGeom>
          <a:noFill/>
          <a:ln>
            <a:noFill/>
          </a:ln>
        </p:spPr>
        <p:txBody>
          <a:bodyPr lIns="15648" tIns="7824" rIns="15648" bIns="7824">
            <a:spAutoFit/>
          </a:bodyPr>
          <a:lstStyle>
            <a:lvl1pPr defTabSz="3876675"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3876675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3876675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3876675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3876675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s-ES_tradnl" sz="1714">
                <a:solidFill>
                  <a:srgbClr val="000000"/>
                </a:solidFill>
                <a:latin typeface="Verdana" charset="0"/>
              </a:rPr>
              <a:t>Conclusiones</a:t>
            </a:r>
            <a:endParaRPr lang="en-US" altLang="es-ES_tradnl" sz="1714" dirty="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16394" name="Rectángulo 6"/>
          <p:cNvSpPr>
            <a:spLocks noChangeArrowheads="1"/>
          </p:cNvSpPr>
          <p:nvPr/>
        </p:nvSpPr>
        <p:spPr bwMode="auto">
          <a:xfrm>
            <a:off x="4732338" y="4449763"/>
            <a:ext cx="4068762" cy="211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762">
              <a:latin typeface="Arial" charset="0"/>
            </a:endParaRPr>
          </a:p>
        </p:txBody>
      </p:sp>
      <p:sp>
        <p:nvSpPr>
          <p:cNvPr id="5131" name="CuadroTexto 8"/>
          <p:cNvSpPr txBox="1">
            <a:spLocks noChangeArrowheads="1"/>
          </p:cNvSpPr>
          <p:nvPr/>
        </p:nvSpPr>
        <p:spPr bwMode="auto">
          <a:xfrm>
            <a:off x="36513" y="4121150"/>
            <a:ext cx="8878887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spcBef>
                <a:spcPct val="20000"/>
              </a:spcBef>
              <a:buFont typeface="Arial" charset="0"/>
              <a:buChar char="•"/>
            </a:pPr>
            <a:r>
              <a:rPr lang="es-ES_tradnl" altLang="es-ES_tradnl" sz="1200"/>
              <a:t>La criobiopsia es una técnica con una gran rentabilidad para el diagn</a:t>
            </a:r>
            <a:r>
              <a:rPr lang="es-ES" altLang="es-ES_tradnl" sz="1200"/>
              <a:t>ó</a:t>
            </a:r>
            <a:r>
              <a:rPr lang="es-ES_tradnl" altLang="es-ES_tradnl" sz="1200"/>
              <a:t>stico de EPID, sobre todo cuando existe un consenso entre los diferentes datos radiol</a:t>
            </a:r>
            <a:r>
              <a:rPr lang="es-ES" altLang="es-ES_tradnl" sz="1200"/>
              <a:t>ó</a:t>
            </a:r>
            <a:r>
              <a:rPr lang="es-ES_tradnl" altLang="es-ES_tradnl" sz="1200"/>
              <a:t>gicos, clínicos y anatomopatológicos consensuados por un comité multidisciplinar experto. </a:t>
            </a:r>
          </a:p>
          <a:p>
            <a:pPr marL="171450" indent="-171450">
              <a:spcBef>
                <a:spcPct val="20000"/>
              </a:spcBef>
              <a:buFont typeface="Arial" charset="0"/>
              <a:buChar char="•"/>
            </a:pPr>
            <a:r>
              <a:rPr lang="es-ES_tradnl" altLang="es-ES_tradnl" sz="1200"/>
              <a:t>Las complicaciones han sido pocas y leves, por lo que la criobiopsia presenta un buen perfil de seguridad. </a:t>
            </a:r>
            <a:endParaRPr lang="es-ES" altLang="es-ES_tradnl" sz="1200"/>
          </a:p>
        </p:txBody>
      </p:sp>
      <p:sp>
        <p:nvSpPr>
          <p:cNvPr id="24" name="AutoShape 50"/>
          <p:cNvSpPr>
            <a:spLocks noChangeArrowheads="1"/>
          </p:cNvSpPr>
          <p:nvPr/>
        </p:nvSpPr>
        <p:spPr bwMode="auto">
          <a:xfrm>
            <a:off x="6084888" y="627063"/>
            <a:ext cx="2949575" cy="2005012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5648" tIns="7824" rIns="15648" bIns="7824" anchor="ctr"/>
          <a:lstStyle/>
          <a:p>
            <a:pPr algn="ctr" defTabSz="848853" eaLnBrk="1" hangingPunct="1">
              <a:defRPr/>
            </a:pPr>
            <a:endParaRPr lang="en-US" sz="1143" dirty="0"/>
          </a:p>
        </p:txBody>
      </p:sp>
      <p:sp>
        <p:nvSpPr>
          <p:cNvPr id="5133" name="CuadroTexto 3"/>
          <p:cNvSpPr txBox="1">
            <a:spLocks noChangeArrowheads="1"/>
          </p:cNvSpPr>
          <p:nvPr/>
        </p:nvSpPr>
        <p:spPr bwMode="auto">
          <a:xfrm>
            <a:off x="6213475" y="839788"/>
            <a:ext cx="270192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es-ES_tradnl" altLang="es-ES_tradnl" sz="1200"/>
              <a:t>Se consideraron muestras diagnósticas a 17 de las 27 (68%). Cuando los hallazgos anatomopatológicos junto con los clínico-radiológicos fueron discutidos en un comité multidisciplinar se llegó a un diagn</a:t>
            </a:r>
            <a:r>
              <a:rPr lang="es-ES" altLang="es-ES_tradnl" sz="1200"/>
              <a:t>ó</a:t>
            </a:r>
            <a:r>
              <a:rPr lang="es-ES_tradnl" altLang="es-ES_tradnl" sz="1200"/>
              <a:t>stico consensuado en 19 pacientes (76%).   </a:t>
            </a:r>
            <a:endParaRPr lang="es-ES_tradnl" altLang="es-ES" sz="1200"/>
          </a:p>
        </p:txBody>
      </p:sp>
      <p:pic>
        <p:nvPicPr>
          <p:cNvPr id="5134" name="Imagen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76213"/>
            <a:ext cx="2208212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63888" y="868363"/>
            <a:ext cx="2597150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Imagen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338" y="1835150"/>
            <a:ext cx="26225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Diapositiva 1&quot;/&gt;&lt;property id=&quot;20307&quot; value=&quot;256&quot;/&gt;&lt;/object&gt;&lt;/object&gt;&lt;/object&gt;&lt;/database&gt;"/>
  <p:tag name="ISPRING_RESOURCE_PATHS_HASH_PRESENTER" val="1c4f7c122f149ffd317e8c333ab97755585e5d5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263</Words>
  <Application>Microsoft Macintosh PowerPoint</Application>
  <PresentationFormat>Presentación en pantalla (16:9)</PresentationFormat>
  <Paragraphs>24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ＭＳ Ｐゴシック</vt:lpstr>
      <vt:lpstr>Calibri</vt:lpstr>
      <vt:lpstr>Verdana</vt:lpstr>
      <vt:lpstr>Symbol</vt:lpstr>
      <vt:lpstr>Times New Roman</vt:lpstr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LUNA</cp:lastModifiedBy>
  <cp:revision>2</cp:revision>
  <dcterms:created xsi:type="dcterms:W3CDTF">2020-02-03T15:32:16Z</dcterms:created>
  <dcterms:modified xsi:type="dcterms:W3CDTF">2020-06-02T10:56:08Z</dcterms:modified>
</cp:coreProperties>
</file>