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7CE84F3-28C3-443E-9E96-99CF82512B78}" styleName="Estilo oscuro 1 - Énfasis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Estilo oscuro 2 - Énfasis 1/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436" y="-5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dPt>
            <c:idx val="0"/>
            <c:spPr>
              <a:solidFill>
                <a:srgbClr val="3366FF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917-42BF-B74E-93F26F899028}"/>
              </c:ext>
            </c:extLst>
          </c:dPt>
          <c:dPt>
            <c:idx val="1"/>
            <c:spPr>
              <a:solidFill>
                <a:srgbClr val="3366FF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917-42BF-B74E-93F26F899028}"/>
              </c:ext>
            </c:extLst>
          </c:dPt>
          <c:dPt>
            <c:idx val="3"/>
            <c:spPr>
              <a:solidFill>
                <a:srgbClr val="3366FF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917-42BF-B74E-93F26F899028}"/>
              </c:ext>
            </c:extLst>
          </c:dPt>
          <c:dPt>
            <c:idx val="4"/>
            <c:spPr>
              <a:solidFill>
                <a:srgbClr val="3366FF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917-42BF-B74E-93F26F899028}"/>
              </c:ext>
            </c:extLst>
          </c:dPt>
          <c:dPt>
            <c:idx val="6"/>
            <c:spPr>
              <a:solidFill>
                <a:srgbClr val="3366FF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4917-42BF-B74E-93F26F899028}"/>
              </c:ext>
            </c:extLst>
          </c:dPt>
          <c:dPt>
            <c:idx val="7"/>
            <c:spPr>
              <a:solidFill>
                <a:srgbClr val="3366FF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4917-42BF-B74E-93F26F899028}"/>
              </c:ext>
            </c:extLst>
          </c:dPt>
          <c:dPt>
            <c:idx val="9"/>
            <c:spPr>
              <a:solidFill>
                <a:srgbClr val="3366FF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4917-42BF-B74E-93F26F899028}"/>
              </c:ext>
            </c:extLst>
          </c:dPt>
          <c:dPt>
            <c:idx val="10"/>
            <c:spPr>
              <a:solidFill>
                <a:srgbClr val="3366FF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4917-42BF-B74E-93F26F89902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Hoja1!$A$2:$A$12</c:f>
              <c:strCache>
                <c:ptCount val="11"/>
                <c:pt idx="0">
                  <c:v>Gleason 6</c:v>
                </c:pt>
                <c:pt idx="1">
                  <c:v>Gleason&gt;6</c:v>
                </c:pt>
                <c:pt idx="3">
                  <c:v>Yes</c:v>
                </c:pt>
                <c:pt idx="4">
                  <c:v>No</c:v>
                </c:pt>
                <c:pt idx="6">
                  <c:v>PSA&lt;6</c:v>
                </c:pt>
                <c:pt idx="7">
                  <c:v>PSA&gt;6</c:v>
                </c:pt>
                <c:pt idx="9">
                  <c:v>Stage I-II</c:v>
                </c:pt>
                <c:pt idx="10">
                  <c:v>Stage III-IV</c:v>
                </c:pt>
              </c:strCache>
            </c:strRef>
          </c:cat>
          <c:val>
            <c:numRef>
              <c:f>Hoja1!$B$2:$B$12</c:f>
              <c:numCache>
                <c:formatCode>General</c:formatCode>
                <c:ptCount val="11"/>
                <c:pt idx="0">
                  <c:v>79.2</c:v>
                </c:pt>
                <c:pt idx="1">
                  <c:v>77.2</c:v>
                </c:pt>
                <c:pt idx="3">
                  <c:v>91.6</c:v>
                </c:pt>
                <c:pt idx="4">
                  <c:v>77.099999999999994</c:v>
                </c:pt>
                <c:pt idx="6">
                  <c:v>79.5</c:v>
                </c:pt>
                <c:pt idx="7">
                  <c:v>76.8</c:v>
                </c:pt>
                <c:pt idx="9">
                  <c:v>77.099999999999994</c:v>
                </c:pt>
                <c:pt idx="10">
                  <c:v>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1DA-4F38-BDE6-ABA234ADB089}"/>
            </c:ext>
          </c:extLst>
        </c:ser>
        <c:dLbls/>
        <c:gapWidth val="29"/>
        <c:overlap val="-27"/>
        <c:axId val="100791424"/>
        <c:axId val="100792960"/>
      </c:barChart>
      <c:catAx>
        <c:axId val="10079142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s-ES"/>
          </a:p>
        </c:txPr>
        <c:crossAx val="100792960"/>
        <c:crosses val="autoZero"/>
        <c:auto val="1"/>
        <c:lblAlgn val="ctr"/>
        <c:lblOffset val="100"/>
      </c:catAx>
      <c:valAx>
        <c:axId val="100792960"/>
        <c:scaling>
          <c:orientation val="minMax"/>
          <c:max val="10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s-ES"/>
                  <a:t>% of Men with an AHI≥5</a:t>
                </a:r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vert="horz"/>
          <a:lstStyle/>
          <a:p>
            <a:pPr>
              <a:defRPr/>
            </a:pPr>
            <a:endParaRPr lang="es-ES"/>
          </a:p>
        </c:txPr>
        <c:crossAx val="100791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600"/>
      </a:pPr>
      <a:endParaRPr lang="es-E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3366FF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Hoja1!$A$2:$A$12</c:f>
              <c:strCache>
                <c:ptCount val="11"/>
                <c:pt idx="0">
                  <c:v>Gleason 6</c:v>
                </c:pt>
                <c:pt idx="1">
                  <c:v>Gleason&gt;6</c:v>
                </c:pt>
                <c:pt idx="3">
                  <c:v>Yes</c:v>
                </c:pt>
                <c:pt idx="4">
                  <c:v>No</c:v>
                </c:pt>
                <c:pt idx="6">
                  <c:v>PSA&lt;6</c:v>
                </c:pt>
                <c:pt idx="7">
                  <c:v>PSA&gt;6</c:v>
                </c:pt>
                <c:pt idx="9">
                  <c:v>Stage I-II</c:v>
                </c:pt>
                <c:pt idx="10">
                  <c:v>Stage III-IV</c:v>
                </c:pt>
              </c:strCache>
            </c:strRef>
          </c:cat>
          <c:val>
            <c:numRef>
              <c:f>Hoja1!$B$2:$B$12</c:f>
              <c:numCache>
                <c:formatCode>General</c:formatCode>
                <c:ptCount val="11"/>
                <c:pt idx="0">
                  <c:v>49.3</c:v>
                </c:pt>
                <c:pt idx="1">
                  <c:v>44.3</c:v>
                </c:pt>
                <c:pt idx="3">
                  <c:v>50</c:v>
                </c:pt>
                <c:pt idx="4">
                  <c:v>46.4</c:v>
                </c:pt>
                <c:pt idx="6">
                  <c:v>49.3</c:v>
                </c:pt>
                <c:pt idx="7">
                  <c:v>43.9</c:v>
                </c:pt>
                <c:pt idx="9">
                  <c:v>47.1</c:v>
                </c:pt>
                <c:pt idx="10">
                  <c:v>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1DA-4F38-BDE6-ABA234ADB089}"/>
            </c:ext>
          </c:extLst>
        </c:ser>
        <c:dLbls/>
        <c:gapWidth val="29"/>
        <c:overlap val="-27"/>
        <c:axId val="100821248"/>
        <c:axId val="100827136"/>
      </c:barChart>
      <c:catAx>
        <c:axId val="10082124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s-ES"/>
          </a:p>
        </c:txPr>
        <c:crossAx val="100827136"/>
        <c:crosses val="autoZero"/>
        <c:auto val="1"/>
        <c:lblAlgn val="ctr"/>
        <c:lblOffset val="100"/>
      </c:catAx>
      <c:valAx>
        <c:axId val="100827136"/>
        <c:scaling>
          <c:orientation val="minMax"/>
          <c:max val="10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s-ES"/>
                  <a:t>% of Men with an AHI≥15</a:t>
                </a:r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vert="horz"/>
          <a:lstStyle/>
          <a:p>
            <a:pPr>
              <a:defRPr/>
            </a:pPr>
            <a:endParaRPr lang="es-ES"/>
          </a:p>
        </c:txPr>
        <c:crossAx val="100821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600"/>
      </a:pPr>
      <a:endParaRPr lang="es-E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6EBF3D-9B6D-5141-A4D9-82D6E68F99F9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5EB470-229B-D84F-89B2-1DEB749172FA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702598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DC536-0607-4209-9A8F-C66DF5236061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C4F1-E723-4F35-95CF-F6A2CF8995F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DC536-0607-4209-9A8F-C66DF5236061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C4F1-E723-4F35-95CF-F6A2CF8995F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DC536-0607-4209-9A8F-C66DF5236061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C4F1-E723-4F35-95CF-F6A2CF8995F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DC536-0607-4209-9A8F-C66DF5236061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C4F1-E723-4F35-95CF-F6A2CF8995F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DC536-0607-4209-9A8F-C66DF5236061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C4F1-E723-4F35-95CF-F6A2CF8995F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DC536-0607-4209-9A8F-C66DF5236061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C4F1-E723-4F35-95CF-F6A2CF8995F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DC536-0607-4209-9A8F-C66DF5236061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C4F1-E723-4F35-95CF-F6A2CF8995F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DC536-0607-4209-9A8F-C66DF5236061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C4F1-E723-4F35-95CF-F6A2CF8995F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DC536-0607-4209-9A8F-C66DF5236061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C4F1-E723-4F35-95CF-F6A2CF8995F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DC536-0607-4209-9A8F-C66DF5236061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C4F1-E723-4F35-95CF-F6A2CF8995F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DC536-0607-4209-9A8F-C66DF5236061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C4F1-E723-4F35-95CF-F6A2CF8995F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DC536-0607-4209-9A8F-C66DF5236061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FC4F1-E723-4F35-95CF-F6A2CF8995F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43558"/>
          </a:xfr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 fontScale="90000"/>
          </a:bodyPr>
          <a:lstStyle/>
          <a:p>
            <a:r>
              <a:rPr lang="es-ES" sz="18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ASOCIACIÓN ENTRE GRAVEDAD APNEA DEL SUEÑO Y AGRESIVIDAD CÁNCER DE PRÓSTATA</a:t>
            </a:r>
            <a:r>
              <a:rPr lang="es-ES" sz="2000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s-ES" sz="2000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s-ES" sz="20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J. Santos Morano¹, F. Rivera Muñoz², B. Jurado Gámez³, J. Salguero Segura⁴, C. Carmona Bernal </a:t>
            </a:r>
            <a:r>
              <a:rPr lang="es-ES" sz="900" baseline="300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</a:t>
            </a:r>
            <a: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I. </a:t>
            </a:r>
            <a:r>
              <a:rPr lang="es-ES" sz="900" dirty="0" err="1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Osman</a:t>
            </a:r>
            <a: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García</a:t>
            </a:r>
            <a:r>
              <a:rPr lang="es-ES" sz="900" baseline="300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6</a:t>
            </a:r>
            <a: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C.V. Almeida González</a:t>
            </a:r>
            <a:r>
              <a:rPr lang="es-ES" sz="900" baseline="300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7</a:t>
            </a:r>
            <a: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F. Campos Rodríguez</a:t>
            </a:r>
            <a:r>
              <a:rPr lang="es-ES" sz="900" baseline="300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  <a: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b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1 Servicio de Neumología. Hospital </a:t>
            </a:r>
            <a:r>
              <a:rPr lang="es-ES" sz="900" dirty="0" err="1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Valme</a:t>
            </a:r>
            <a: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Sevilla. 2 Servicio de Urología. Hospital </a:t>
            </a:r>
            <a:r>
              <a:rPr lang="es-ES" sz="900" dirty="0" err="1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Valme</a:t>
            </a:r>
            <a: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Sevilla. 3 Servicio de Neumología. Hospital Reina Sofía. Córdoba. 4 Servicio de Urología. Hospital Reina Sofía. Córdoba. 5 Unidad M-Q de Enfermedades Respiratorias. H. Virgen del Rocío. Sevilla. 6 UGC Uro-Nefrológica. H. Virgen del Rocío. Sevilla. 7. Unidad </a:t>
            </a:r>
            <a:r>
              <a:rPr lang="es-ES" sz="900" dirty="0" err="1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Bioestadistica</a:t>
            </a:r>
            <a: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H </a:t>
            </a:r>
            <a:r>
              <a:rPr lang="es-ES" sz="900" dirty="0" err="1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Valme</a:t>
            </a:r>
            <a: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Sevilla.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7504" y="843558"/>
            <a:ext cx="4176464" cy="576064"/>
          </a:xfrm>
          <a:ln w="12700">
            <a:solidFill>
              <a:schemeClr val="accent2">
                <a:lumMod val="50000"/>
              </a:schemeClr>
            </a:solidFill>
          </a:ln>
        </p:spPr>
        <p:txBody>
          <a:bodyPr>
            <a:noAutofit/>
          </a:bodyPr>
          <a:lstStyle/>
          <a:p>
            <a:pPr algn="just"/>
            <a:r>
              <a:rPr lang="es-ES" sz="700" b="1" dirty="0">
                <a:solidFill>
                  <a:schemeClr val="accent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INTRODUCCIÓN</a:t>
            </a:r>
          </a:p>
          <a:p>
            <a:pPr algn="just"/>
            <a:r>
              <a:rPr lang="es-ES" sz="7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 apnea obstructiva del sueño (OSA) se ha asociado con una mayor agresividad tumoral en algunos canceres como el melanoma. El objetivo de este trabajo es analizar si la presencia y gravedad de OSA se asocia con la agresividad del cáncer de próstata (CP).</a:t>
            </a:r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4427984" y="843558"/>
            <a:ext cx="4572000" cy="936104"/>
          </a:xfrm>
          <a:prstGeom prst="rect">
            <a:avLst/>
          </a:prstGeom>
          <a:ln w="1270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7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METODOLOGÍA</a:t>
            </a:r>
          </a:p>
          <a:p>
            <a:pPr lvl="0" algn="just">
              <a:spcBef>
                <a:spcPct val="20000"/>
              </a:spcBef>
            </a:pPr>
            <a:r>
              <a:rPr lang="es-ES" sz="700" dirty="0">
                <a:latin typeface="Tahoma" pitchFamily="34" charset="0"/>
                <a:ea typeface="Tahoma" pitchFamily="34" charset="0"/>
                <a:cs typeface="Tahoma" pitchFamily="34" charset="0"/>
              </a:rPr>
              <a:t>Se incluyeron 165 hombres entre 18 y 65 años diagnosticadas consecutivamente de CP en tres hospitales </a:t>
            </a:r>
            <a:r>
              <a:rPr lang="es-ES" sz="700">
                <a:latin typeface="Tahoma" pitchFamily="34" charset="0"/>
                <a:ea typeface="Tahoma" pitchFamily="34" charset="0"/>
                <a:cs typeface="Tahoma" pitchFamily="34" charset="0"/>
              </a:rPr>
              <a:t>universitarios andaluces. </a:t>
            </a:r>
            <a:r>
              <a:rPr lang="es-ES" sz="700" dirty="0">
                <a:latin typeface="Tahoma" pitchFamily="34" charset="0"/>
                <a:ea typeface="Tahoma" pitchFamily="34" charset="0"/>
                <a:cs typeface="Tahoma" pitchFamily="34" charset="0"/>
              </a:rPr>
              <a:t>A todos los hombres se les realizó un cuestionario clínico y una poligrafía respiratoria domiciliaria. La OSA se definió como un índice de apneas-</a:t>
            </a:r>
            <a:r>
              <a:rPr lang="es-ES" sz="7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hipopneas</a:t>
            </a:r>
            <a:r>
              <a:rPr lang="es-ES" sz="700" dirty="0">
                <a:latin typeface="Tahoma" pitchFamily="34" charset="0"/>
                <a:ea typeface="Tahoma" pitchFamily="34" charset="0"/>
                <a:cs typeface="Tahoma" pitchFamily="34" charset="0"/>
              </a:rPr>
              <a:t> (IAH)≥5. Se utilizó el IAH, el índice de </a:t>
            </a:r>
            <a:r>
              <a:rPr lang="es-ES" sz="7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desaturación</a:t>
            </a:r>
            <a:r>
              <a:rPr lang="es-ES" sz="700" dirty="0">
                <a:latin typeface="Tahoma" pitchFamily="34" charset="0"/>
                <a:ea typeface="Tahoma" pitchFamily="34" charset="0"/>
                <a:cs typeface="Tahoma" pitchFamily="34" charset="0"/>
              </a:rPr>
              <a:t> de oxígeno al 4% (ODI4), SaO2 mínima (SaO2min) y tiempo con SaO2&lt;90% (CT90) como marcadores de gravedad de OSA. Como marcadores de agresividad del CP se analizaron la puntuación de </a:t>
            </a:r>
            <a:r>
              <a:rPr lang="es-ES" sz="7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Gleason</a:t>
            </a:r>
            <a:r>
              <a:rPr lang="es-ES" sz="700" dirty="0">
                <a:latin typeface="Tahoma" pitchFamily="34" charset="0"/>
                <a:ea typeface="Tahoma" pitchFamily="34" charset="0"/>
                <a:cs typeface="Tahoma" pitchFamily="34" charset="0"/>
              </a:rPr>
              <a:t>, tanto como variable continua como categorizada (6 y &gt; 6), antígeno prostático (PSA), estadio tumoral y la presencia de metástasis.</a:t>
            </a:r>
            <a:endParaRPr kumimoji="0" lang="es-ES" sz="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44909889"/>
              </p:ext>
            </p:extLst>
          </p:nvPr>
        </p:nvGraphicFramePr>
        <p:xfrm>
          <a:off x="107504" y="1419622"/>
          <a:ext cx="2376264" cy="35966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138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6238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54474">
                <a:tc gridSpan="2">
                  <a:txBody>
                    <a:bodyPr/>
                    <a:lstStyle/>
                    <a:p>
                      <a:r>
                        <a:rPr lang="es-ES" sz="500" b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Características de la población (n=165)</a:t>
                      </a: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54474">
                <a:tc gridSpan="2">
                  <a:txBody>
                    <a:bodyPr/>
                    <a:lstStyle/>
                    <a:p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Características</a:t>
                      </a:r>
                      <a:r>
                        <a:rPr lang="es-ES" sz="5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generales</a:t>
                      </a:r>
                      <a:endParaRPr lang="es-ES" sz="5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54474">
                <a:tc>
                  <a:txBody>
                    <a:bodyPr/>
                    <a:lstStyle/>
                    <a:p>
                      <a:pPr algn="ctr"/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Edad  (años)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60 (56-63)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4689">
                <a:tc>
                  <a:txBody>
                    <a:bodyPr/>
                    <a:lstStyle/>
                    <a:p>
                      <a:pPr algn="ctr"/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        IMC</a:t>
                      </a:r>
                      <a:r>
                        <a:rPr lang="es-ES" sz="5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(</a:t>
                      </a:r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Kg/m2)</a:t>
                      </a:r>
                    </a:p>
                    <a:p>
                      <a:pPr algn="ctr"/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IMC&gt;30 Kg/m2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28 (25.3-30)</a:t>
                      </a:r>
                    </a:p>
                    <a:p>
                      <a:pPr algn="ctr"/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45 (27.3%)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54474">
                <a:tc>
                  <a:txBody>
                    <a:bodyPr/>
                    <a:lstStyle/>
                    <a:p>
                      <a:pPr algn="ctr"/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Fumador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43 (26,1%)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24689">
                <a:tc>
                  <a:txBody>
                    <a:bodyPr/>
                    <a:lstStyle/>
                    <a:p>
                      <a:pPr algn="ctr"/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               Escala </a:t>
                      </a:r>
                      <a:r>
                        <a:rPr lang="es-ES" sz="500" dirty="0" err="1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Epworth</a:t>
                      </a:r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es-ES" sz="500" dirty="0" err="1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Epworth</a:t>
                      </a:r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&gt;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 (3-7)</a:t>
                      </a:r>
                    </a:p>
                    <a:p>
                      <a:pPr algn="ctr"/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19 (11.5%)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54474">
                <a:tc gridSpan="2">
                  <a:txBody>
                    <a:bodyPr/>
                    <a:lstStyle/>
                    <a:p>
                      <a:pPr algn="l"/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Estudio</a:t>
                      </a:r>
                      <a:r>
                        <a:rPr lang="es-ES" sz="5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sueño</a:t>
                      </a:r>
                      <a:endParaRPr lang="es-ES" sz="5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4904">
                <a:tc>
                  <a:txBody>
                    <a:bodyPr/>
                    <a:lstStyle/>
                    <a:p>
                      <a:pPr algn="ctr"/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IAH </a:t>
                      </a:r>
                    </a:p>
                    <a:p>
                      <a:pPr algn="ctr"/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IAH</a:t>
                      </a:r>
                      <a:r>
                        <a:rPr lang="es-ES" sz="5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≥ 5</a:t>
                      </a:r>
                    </a:p>
                    <a:p>
                      <a:pPr algn="ctr"/>
                      <a:r>
                        <a:rPr lang="es-ES" sz="5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IAH ≥ 15</a:t>
                      </a:r>
                      <a:endParaRPr lang="es-ES" sz="5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13.3 (5.7-25.8)</a:t>
                      </a:r>
                    </a:p>
                    <a:p>
                      <a:pPr algn="ctr"/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129 (78.2%)</a:t>
                      </a:r>
                    </a:p>
                    <a:p>
                      <a:pPr algn="ctr"/>
                      <a:r>
                        <a:rPr lang="es-ES" sz="5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77 (46.7%)</a:t>
                      </a:r>
                      <a:endParaRPr lang="es-ES" sz="5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54474">
                <a:tc>
                  <a:txBody>
                    <a:bodyPr/>
                    <a:lstStyle/>
                    <a:p>
                      <a:pPr algn="ctr"/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ODI4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8.7 (2.9-17.8</a:t>
                      </a:r>
                      <a:r>
                        <a:rPr lang="es-ES" sz="5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)</a:t>
                      </a:r>
                      <a:endParaRPr lang="es-ES" sz="5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54474">
                <a:tc>
                  <a:txBody>
                    <a:bodyPr/>
                    <a:lstStyle/>
                    <a:p>
                      <a:pPr algn="ctr"/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CT90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1.5</a:t>
                      </a:r>
                      <a:r>
                        <a:rPr lang="es-ES" sz="5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(0.2-6.7)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54474">
                <a:tc>
                  <a:txBody>
                    <a:bodyPr/>
                    <a:lstStyle/>
                    <a:p>
                      <a:pPr algn="ctr"/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SaO2</a:t>
                      </a:r>
                      <a:r>
                        <a:rPr lang="es-ES" sz="5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mínima </a:t>
                      </a:r>
                      <a:endParaRPr lang="es-ES" sz="5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85 (81-88)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54474">
                <a:tc gridSpan="2">
                  <a:txBody>
                    <a:bodyPr/>
                    <a:lstStyle/>
                    <a:p>
                      <a:pPr algn="l"/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Características CP 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54474">
                <a:tc>
                  <a:txBody>
                    <a:bodyPr/>
                    <a:lstStyle/>
                    <a:p>
                      <a:pPr algn="ctr"/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</a:t>
                      </a:r>
                      <a:r>
                        <a:rPr lang="es-ES" sz="5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(4.6-9.5)</a:t>
                      </a:r>
                      <a:endParaRPr lang="es-ES" sz="5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435335">
                <a:tc>
                  <a:txBody>
                    <a:bodyPr/>
                    <a:lstStyle/>
                    <a:p>
                      <a:pPr algn="ctr"/>
                      <a:r>
                        <a:rPr lang="es-ES" sz="500" dirty="0" err="1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Gleason</a:t>
                      </a:r>
                      <a:r>
                        <a:rPr lang="es-ES" sz="5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6</a:t>
                      </a:r>
                      <a:endParaRPr lang="es-ES" sz="5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r>
                        <a:rPr lang="es-ES" sz="5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      7</a:t>
                      </a:r>
                    </a:p>
                    <a:p>
                      <a:pPr algn="ctr"/>
                      <a:r>
                        <a:rPr lang="es-ES" sz="5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      8</a:t>
                      </a:r>
                    </a:p>
                    <a:p>
                      <a:pPr algn="ctr"/>
                      <a:r>
                        <a:rPr lang="es-ES" sz="5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      9</a:t>
                      </a:r>
                    </a:p>
                    <a:p>
                      <a:pPr algn="ctr"/>
                      <a:r>
                        <a:rPr lang="es-ES" sz="5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      10</a:t>
                      </a:r>
                      <a:endParaRPr lang="es-ES" sz="5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77 (46.7%)</a:t>
                      </a:r>
                    </a:p>
                    <a:p>
                      <a:pPr algn="ctr"/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65 (39.4%)</a:t>
                      </a:r>
                    </a:p>
                    <a:p>
                      <a:pPr algn="ctr"/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 (6.1%)</a:t>
                      </a:r>
                    </a:p>
                    <a:p>
                      <a:pPr algn="ctr"/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12 (7.3%)</a:t>
                      </a:r>
                    </a:p>
                    <a:p>
                      <a:pPr algn="ctr"/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 (0.6%)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11792">
                <a:tc>
                  <a:txBody>
                    <a:bodyPr/>
                    <a:lstStyle/>
                    <a:p>
                      <a:pPr algn="ctr"/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Presencia metástasis</a:t>
                      </a:r>
                      <a:r>
                        <a:rPr lang="es-ES" sz="500" baseline="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</a:t>
                      </a:r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Si </a:t>
                      </a:r>
                    </a:p>
                    <a:p>
                      <a:pPr algn="ctr"/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                              No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12 (7.3%)</a:t>
                      </a:r>
                    </a:p>
                    <a:p>
                      <a:pPr algn="ctr"/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153 (92.7%)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365120">
                <a:tc>
                  <a:txBody>
                    <a:bodyPr/>
                    <a:lstStyle/>
                    <a:p>
                      <a:pPr algn="ctr"/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Estadio I</a:t>
                      </a:r>
                    </a:p>
                    <a:p>
                      <a:pPr algn="ctr"/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Estadio II</a:t>
                      </a:r>
                    </a:p>
                    <a:p>
                      <a:pPr algn="ctr"/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Estadio III</a:t>
                      </a:r>
                    </a:p>
                    <a:p>
                      <a:pPr algn="ctr"/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Estadio 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76 (46.1%)</a:t>
                      </a:r>
                    </a:p>
                    <a:p>
                      <a:pPr algn="ctr"/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64 (38.8%)</a:t>
                      </a:r>
                    </a:p>
                    <a:p>
                      <a:pPr algn="ctr"/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13 (7.9%)</a:t>
                      </a:r>
                    </a:p>
                    <a:p>
                      <a:pPr algn="ctr"/>
                      <a:r>
                        <a:rPr lang="es-ES" sz="500" dirty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12 (7.3%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2555776" y="1851670"/>
            <a:ext cx="3744416" cy="21544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800" dirty="0"/>
              <a:t>Comparación gravedad OSA según distintos marcadores de agresividad del CP</a:t>
            </a:r>
            <a:endParaRPr lang="es-ES" sz="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6" name="45 CuadroTexto"/>
          <p:cNvSpPr txBox="1"/>
          <p:nvPr/>
        </p:nvSpPr>
        <p:spPr>
          <a:xfrm>
            <a:off x="35496" y="4978530"/>
            <a:ext cx="3024336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00" dirty="0">
                <a:latin typeface="Tahoma" pitchFamily="34" charset="0"/>
                <a:ea typeface="Tahoma" pitchFamily="34" charset="0"/>
                <a:cs typeface="Tahoma" pitchFamily="34" charset="0"/>
              </a:rPr>
              <a:t>Los resultados se muestran como mediana (RIQ) ó número (%).</a:t>
            </a:r>
          </a:p>
        </p:txBody>
      </p:sp>
      <p:pic>
        <p:nvPicPr>
          <p:cNvPr id="57" name="12 Imagen" descr="Gleason AHI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4245" y="2139702"/>
            <a:ext cx="1697715" cy="1368151"/>
          </a:xfrm>
          <a:prstGeom prst="rect">
            <a:avLst/>
          </a:prstGeom>
        </p:spPr>
      </p:pic>
      <p:pic>
        <p:nvPicPr>
          <p:cNvPr id="58" name="10 Imagen" descr="Gleason ODI4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83768" y="3564908"/>
            <a:ext cx="1728192" cy="1383106"/>
          </a:xfrm>
          <a:prstGeom prst="rect">
            <a:avLst/>
          </a:prstGeom>
        </p:spPr>
      </p:pic>
      <p:pic>
        <p:nvPicPr>
          <p:cNvPr id="59" name="8 Imagen" descr="Metastasis AHI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39952" y="2139703"/>
            <a:ext cx="1728192" cy="1383106"/>
          </a:xfrm>
          <a:prstGeom prst="rect">
            <a:avLst/>
          </a:prstGeom>
        </p:spPr>
      </p:pic>
      <p:pic>
        <p:nvPicPr>
          <p:cNvPr id="60" name="10 Imagen" descr="Metastasis ODI41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39952" y="3579862"/>
            <a:ext cx="1728192" cy="1383106"/>
          </a:xfrm>
          <a:prstGeom prst="rect">
            <a:avLst/>
          </a:prstGeom>
        </p:spPr>
      </p:pic>
      <p:pic>
        <p:nvPicPr>
          <p:cNvPr id="62" name="11 Imagen" descr="PSA ODI1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96136" y="3579862"/>
            <a:ext cx="1728192" cy="1383106"/>
          </a:xfrm>
          <a:prstGeom prst="rect">
            <a:avLst/>
          </a:prstGeom>
        </p:spPr>
      </p:pic>
      <p:pic>
        <p:nvPicPr>
          <p:cNvPr id="63" name="9 Imagen" descr="PSA AHI1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742813" y="2139702"/>
            <a:ext cx="1709507" cy="1368152"/>
          </a:xfrm>
          <a:prstGeom prst="rect">
            <a:avLst/>
          </a:prstGeom>
        </p:spPr>
      </p:pic>
      <p:pic>
        <p:nvPicPr>
          <p:cNvPr id="64" name="9 Imagen" descr="Tumor stage AHI1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380312" y="2139702"/>
            <a:ext cx="1728192" cy="1383106"/>
          </a:xfrm>
          <a:prstGeom prst="rect">
            <a:avLst/>
          </a:prstGeom>
        </p:spPr>
      </p:pic>
      <p:pic>
        <p:nvPicPr>
          <p:cNvPr id="65" name="11 Imagen" descr="Tumor stage ODI411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380312" y="3579862"/>
            <a:ext cx="1714178" cy="137189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203848" y="2212290"/>
            <a:ext cx="5040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p= 0.44 </a:t>
            </a:r>
          </a:p>
        </p:txBody>
      </p:sp>
      <p:sp>
        <p:nvSpPr>
          <p:cNvPr id="67" name="CuadroTexto 66"/>
          <p:cNvSpPr txBox="1"/>
          <p:nvPr/>
        </p:nvSpPr>
        <p:spPr>
          <a:xfrm>
            <a:off x="3203848" y="3723878"/>
            <a:ext cx="5040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p= 0.33 </a:t>
            </a:r>
          </a:p>
        </p:txBody>
      </p:sp>
      <p:sp>
        <p:nvSpPr>
          <p:cNvPr id="68" name="CuadroTexto 67"/>
          <p:cNvSpPr txBox="1"/>
          <p:nvPr/>
        </p:nvSpPr>
        <p:spPr>
          <a:xfrm>
            <a:off x="4860032" y="3723878"/>
            <a:ext cx="5040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p= 0.63 </a:t>
            </a:r>
          </a:p>
        </p:txBody>
      </p:sp>
      <p:sp>
        <p:nvSpPr>
          <p:cNvPr id="69" name="CuadroTexto 68"/>
          <p:cNvSpPr txBox="1"/>
          <p:nvPr/>
        </p:nvSpPr>
        <p:spPr>
          <a:xfrm>
            <a:off x="4860032" y="2283718"/>
            <a:ext cx="5040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p= 0.46 </a:t>
            </a:r>
          </a:p>
        </p:txBody>
      </p:sp>
      <p:sp>
        <p:nvSpPr>
          <p:cNvPr id="70" name="CuadroTexto 69"/>
          <p:cNvSpPr txBox="1"/>
          <p:nvPr/>
        </p:nvSpPr>
        <p:spPr>
          <a:xfrm>
            <a:off x="6444208" y="3723878"/>
            <a:ext cx="6480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p= 0.102 </a:t>
            </a:r>
          </a:p>
        </p:txBody>
      </p:sp>
      <p:sp>
        <p:nvSpPr>
          <p:cNvPr id="71" name="CuadroTexto 70"/>
          <p:cNvSpPr txBox="1"/>
          <p:nvPr/>
        </p:nvSpPr>
        <p:spPr>
          <a:xfrm>
            <a:off x="6444208" y="2283718"/>
            <a:ext cx="576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p= 0.138 </a:t>
            </a:r>
          </a:p>
        </p:txBody>
      </p:sp>
      <p:sp>
        <p:nvSpPr>
          <p:cNvPr id="72" name="CuadroTexto 71"/>
          <p:cNvSpPr txBox="1"/>
          <p:nvPr/>
        </p:nvSpPr>
        <p:spPr>
          <a:xfrm>
            <a:off x="8172400" y="2283718"/>
            <a:ext cx="5040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p= 0.67 </a:t>
            </a:r>
          </a:p>
        </p:txBody>
      </p:sp>
      <p:sp>
        <p:nvSpPr>
          <p:cNvPr id="73" name="CuadroTexto 72"/>
          <p:cNvSpPr txBox="1"/>
          <p:nvPr/>
        </p:nvSpPr>
        <p:spPr>
          <a:xfrm>
            <a:off x="8172400" y="3723878"/>
            <a:ext cx="5040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p= 0.66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 Subtítulo"/>
          <p:cNvSpPr txBox="1">
            <a:spLocks/>
          </p:cNvSpPr>
          <p:nvPr/>
        </p:nvSpPr>
        <p:spPr>
          <a:xfrm>
            <a:off x="395536" y="4227934"/>
            <a:ext cx="7128792" cy="648072"/>
          </a:xfrm>
          <a:prstGeom prst="rect">
            <a:avLst/>
          </a:prstGeom>
          <a:ln w="1270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s-ES" sz="900" b="1" dirty="0">
                <a:solidFill>
                  <a:schemeClr val="accent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CONCLUSIONES</a:t>
            </a:r>
            <a:endParaRPr kumimoji="0" lang="es-ES" sz="9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algn="just">
              <a:spcBef>
                <a:spcPct val="20000"/>
              </a:spcBef>
            </a:pPr>
            <a:r>
              <a:rPr lang="es-ES" sz="900" dirty="0">
                <a:latin typeface="Tahoma" pitchFamily="34" charset="0"/>
                <a:ea typeface="Tahoma" pitchFamily="34" charset="0"/>
                <a:cs typeface="Tahoma" pitchFamily="34" charset="0"/>
              </a:rPr>
              <a:t>A pesar de que la prevalencia de OSA es muy elevada en pacientes con cáncer de próstata, no observamos asociación alguna entre la presencia o gravedad de OSA y diferentes marcadores de agresividad tumoral del cáncer de próstata.</a:t>
            </a:r>
            <a:endParaRPr kumimoji="0" lang="es-E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6" name="35 CuadroTexto"/>
          <p:cNvSpPr txBox="1"/>
          <p:nvPr/>
        </p:nvSpPr>
        <p:spPr>
          <a:xfrm>
            <a:off x="539552" y="915566"/>
            <a:ext cx="3312368" cy="21544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s-ES" sz="800" dirty="0">
                <a:latin typeface="Tahoma" pitchFamily="34" charset="0"/>
                <a:ea typeface="Tahoma" pitchFamily="34" charset="0"/>
                <a:cs typeface="Tahoma" pitchFamily="34" charset="0"/>
              </a:rPr>
              <a:t>Prevalencia de OSA según los marcadores de agresividad del CP </a:t>
            </a:r>
          </a:p>
        </p:txBody>
      </p:sp>
      <p:sp>
        <p:nvSpPr>
          <p:cNvPr id="50" name="49 CuadroTexto"/>
          <p:cNvSpPr txBox="1"/>
          <p:nvPr/>
        </p:nvSpPr>
        <p:spPr>
          <a:xfrm>
            <a:off x="4716016" y="915566"/>
            <a:ext cx="4320480" cy="21544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800" dirty="0">
                <a:latin typeface="Tahoma" pitchFamily="34" charset="0"/>
                <a:ea typeface="Tahoma" pitchFamily="34" charset="0"/>
                <a:cs typeface="Tahoma" pitchFamily="34" charset="0"/>
              </a:rPr>
              <a:t>Prevalencia de OSA grado moderado-severo según los marcadores de agresividad del CP </a:t>
            </a:r>
          </a:p>
        </p:txBody>
      </p:sp>
      <p:sp>
        <p:nvSpPr>
          <p:cNvPr id="37" name="1 Título"/>
          <p:cNvSpPr txBox="1">
            <a:spLocks/>
          </p:cNvSpPr>
          <p:nvPr/>
        </p:nvSpPr>
        <p:spPr>
          <a:xfrm>
            <a:off x="0" y="0"/>
            <a:ext cx="9144000" cy="843558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80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ASOCIACIÓN ENTRE GRAVEDAD APNEA DEL SUEÑO Y AGRESIVIDAD CÁNCER DE PRÓSTATA</a:t>
            </a:r>
            <a:r>
              <a:rPr lang="es-ES" sz="200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s-ES" sz="200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s-ES" sz="200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90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J. Santos Morano¹, F. Rivera Muñoz², B. Jurado Gámez³, J. Salguero Segura⁴, C. Carmona Bernal </a:t>
            </a:r>
            <a:r>
              <a:rPr lang="es-ES" sz="900" baseline="3000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</a:t>
            </a:r>
            <a:r>
              <a:rPr lang="es-ES" sz="90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I. Osman García</a:t>
            </a:r>
            <a:r>
              <a:rPr lang="es-ES" sz="900" baseline="3000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6</a:t>
            </a:r>
            <a:r>
              <a:rPr lang="es-ES" sz="90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C.V. Almeida González</a:t>
            </a:r>
            <a:r>
              <a:rPr lang="es-ES" sz="900" baseline="3000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7</a:t>
            </a:r>
            <a:r>
              <a:rPr lang="es-ES" sz="90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F. Campos Rodríguez</a:t>
            </a:r>
            <a:r>
              <a:rPr lang="es-ES" sz="900" baseline="3000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</a:t>
            </a:r>
            <a:r>
              <a:rPr lang="es-ES" sz="90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br>
              <a:rPr lang="es-ES" sz="90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s-ES" sz="90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1 Servicio de Neumología. Hospital Valme. Sevilla. 2 Servicio de Urología. Hospital Valme. Sevilla. 3 Servicio de Neumología. Hospital Reina Sofía. Córdoba. 4 Servicio de Urología. Hospital Reina Sofía. Córdoba. 5 Unidad M-Q de Enfermedades Respiratorias. H. Virgen del Rocío. Sevilla. 6 UGC Uro-Nefrológica. H. Virgen del Rocío. Sevilla. 7. Unidad Bioestadistica. H Valme. Sevilla.</a:t>
            </a:r>
            <a:endParaRPr lang="es-ES" sz="900" dirty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49" name="Gráfico 48">
            <a:extLst>
              <a:ext uri="{FF2B5EF4-FFF2-40B4-BE49-F238E27FC236}">
                <a16:creationId xmlns:a16="http://schemas.microsoft.com/office/drawing/2014/main" xmlns="" id="{AABE1BE8-3691-4C47-9D89-5F83FA4124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2412678"/>
              </p:ext>
            </p:extLst>
          </p:nvPr>
        </p:nvGraphicFramePr>
        <p:xfrm>
          <a:off x="179512" y="1563638"/>
          <a:ext cx="4320480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2" name="Gráfico 51">
            <a:extLst>
              <a:ext uri="{FF2B5EF4-FFF2-40B4-BE49-F238E27FC236}">
                <a16:creationId xmlns:a16="http://schemas.microsoft.com/office/drawing/2014/main" xmlns="" id="{AABE1BE8-3691-4C47-9D89-5F83FA4124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067270863"/>
              </p:ext>
            </p:extLst>
          </p:nvPr>
        </p:nvGraphicFramePr>
        <p:xfrm>
          <a:off x="4427984" y="1563638"/>
          <a:ext cx="4320480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6" name="Agrupar 55"/>
          <p:cNvGrpSpPr/>
          <p:nvPr/>
        </p:nvGrpSpPr>
        <p:grpSpPr>
          <a:xfrm>
            <a:off x="755576" y="1779662"/>
            <a:ext cx="576064" cy="216024"/>
            <a:chOff x="3429000" y="777240"/>
            <a:chExt cx="662940" cy="243840"/>
          </a:xfrm>
        </p:grpSpPr>
        <p:cxnSp>
          <p:nvCxnSpPr>
            <p:cNvPr id="57" name="Conector recto 56">
              <a:extLst>
                <a:ext uri="{FF2B5EF4-FFF2-40B4-BE49-F238E27FC236}">
                  <a16:creationId xmlns:a16="http://schemas.microsoft.com/office/drawing/2014/main" xmlns="" id="{6327A72F-466A-400B-AFBC-D753CDD8826B}"/>
                </a:ext>
              </a:extLst>
            </p:cNvPr>
            <p:cNvCxnSpPr/>
            <p:nvPr/>
          </p:nvCxnSpPr>
          <p:spPr>
            <a:xfrm flipV="1">
              <a:off x="3429000" y="777240"/>
              <a:ext cx="0" cy="2438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ector recto 57">
              <a:extLst>
                <a:ext uri="{FF2B5EF4-FFF2-40B4-BE49-F238E27FC236}">
                  <a16:creationId xmlns:a16="http://schemas.microsoft.com/office/drawing/2014/main" xmlns="" id="{CF567355-0A8C-488E-905E-F029E477A298}"/>
                </a:ext>
              </a:extLst>
            </p:cNvPr>
            <p:cNvCxnSpPr/>
            <p:nvPr/>
          </p:nvCxnSpPr>
          <p:spPr>
            <a:xfrm>
              <a:off x="3429000" y="777240"/>
              <a:ext cx="66294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ector recto 58">
              <a:extLst>
                <a:ext uri="{FF2B5EF4-FFF2-40B4-BE49-F238E27FC236}">
                  <a16:creationId xmlns:a16="http://schemas.microsoft.com/office/drawing/2014/main" xmlns="" id="{72DC072C-48C3-4235-A681-65E058245495}"/>
                </a:ext>
              </a:extLst>
            </p:cNvPr>
            <p:cNvCxnSpPr/>
            <p:nvPr/>
          </p:nvCxnSpPr>
          <p:spPr>
            <a:xfrm>
              <a:off x="4084320" y="777240"/>
              <a:ext cx="0" cy="2438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Agrupar 59"/>
          <p:cNvGrpSpPr/>
          <p:nvPr/>
        </p:nvGrpSpPr>
        <p:grpSpPr>
          <a:xfrm>
            <a:off x="1763688" y="1491630"/>
            <a:ext cx="576064" cy="216024"/>
            <a:chOff x="3429000" y="777240"/>
            <a:chExt cx="662940" cy="243840"/>
          </a:xfrm>
        </p:grpSpPr>
        <p:cxnSp>
          <p:nvCxnSpPr>
            <p:cNvPr id="61" name="Conector recto 60">
              <a:extLst>
                <a:ext uri="{FF2B5EF4-FFF2-40B4-BE49-F238E27FC236}">
                  <a16:creationId xmlns:a16="http://schemas.microsoft.com/office/drawing/2014/main" xmlns="" id="{6327A72F-466A-400B-AFBC-D753CDD8826B}"/>
                </a:ext>
              </a:extLst>
            </p:cNvPr>
            <p:cNvCxnSpPr/>
            <p:nvPr/>
          </p:nvCxnSpPr>
          <p:spPr>
            <a:xfrm flipV="1">
              <a:off x="3429000" y="777240"/>
              <a:ext cx="0" cy="2438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ector recto 61">
              <a:extLst>
                <a:ext uri="{FF2B5EF4-FFF2-40B4-BE49-F238E27FC236}">
                  <a16:creationId xmlns:a16="http://schemas.microsoft.com/office/drawing/2014/main" xmlns="" id="{CF567355-0A8C-488E-905E-F029E477A298}"/>
                </a:ext>
              </a:extLst>
            </p:cNvPr>
            <p:cNvCxnSpPr/>
            <p:nvPr/>
          </p:nvCxnSpPr>
          <p:spPr>
            <a:xfrm>
              <a:off x="3429000" y="777240"/>
              <a:ext cx="66294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ector recto 62">
              <a:extLst>
                <a:ext uri="{FF2B5EF4-FFF2-40B4-BE49-F238E27FC236}">
                  <a16:creationId xmlns:a16="http://schemas.microsoft.com/office/drawing/2014/main" xmlns="" id="{72DC072C-48C3-4235-A681-65E058245495}"/>
                </a:ext>
              </a:extLst>
            </p:cNvPr>
            <p:cNvCxnSpPr/>
            <p:nvPr/>
          </p:nvCxnSpPr>
          <p:spPr>
            <a:xfrm>
              <a:off x="4084320" y="777240"/>
              <a:ext cx="0" cy="2438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Agrupar 63"/>
          <p:cNvGrpSpPr/>
          <p:nvPr/>
        </p:nvGrpSpPr>
        <p:grpSpPr>
          <a:xfrm>
            <a:off x="2699792" y="1779662"/>
            <a:ext cx="576064" cy="216024"/>
            <a:chOff x="3429000" y="777240"/>
            <a:chExt cx="662940" cy="243840"/>
          </a:xfrm>
        </p:grpSpPr>
        <p:cxnSp>
          <p:nvCxnSpPr>
            <p:cNvPr id="65" name="Conector recto 64">
              <a:extLst>
                <a:ext uri="{FF2B5EF4-FFF2-40B4-BE49-F238E27FC236}">
                  <a16:creationId xmlns:a16="http://schemas.microsoft.com/office/drawing/2014/main" xmlns="" id="{6327A72F-466A-400B-AFBC-D753CDD8826B}"/>
                </a:ext>
              </a:extLst>
            </p:cNvPr>
            <p:cNvCxnSpPr/>
            <p:nvPr/>
          </p:nvCxnSpPr>
          <p:spPr>
            <a:xfrm flipV="1">
              <a:off x="3429000" y="777240"/>
              <a:ext cx="0" cy="2438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ector recto 65">
              <a:extLst>
                <a:ext uri="{FF2B5EF4-FFF2-40B4-BE49-F238E27FC236}">
                  <a16:creationId xmlns:a16="http://schemas.microsoft.com/office/drawing/2014/main" xmlns="" id="{CF567355-0A8C-488E-905E-F029E477A298}"/>
                </a:ext>
              </a:extLst>
            </p:cNvPr>
            <p:cNvCxnSpPr/>
            <p:nvPr/>
          </p:nvCxnSpPr>
          <p:spPr>
            <a:xfrm>
              <a:off x="3429000" y="777240"/>
              <a:ext cx="66294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ector recto 66">
              <a:extLst>
                <a:ext uri="{FF2B5EF4-FFF2-40B4-BE49-F238E27FC236}">
                  <a16:creationId xmlns:a16="http://schemas.microsoft.com/office/drawing/2014/main" xmlns="" id="{72DC072C-48C3-4235-A681-65E058245495}"/>
                </a:ext>
              </a:extLst>
            </p:cNvPr>
            <p:cNvCxnSpPr/>
            <p:nvPr/>
          </p:nvCxnSpPr>
          <p:spPr>
            <a:xfrm>
              <a:off x="4084320" y="777240"/>
              <a:ext cx="0" cy="2438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Agrupar 71"/>
          <p:cNvGrpSpPr/>
          <p:nvPr/>
        </p:nvGrpSpPr>
        <p:grpSpPr>
          <a:xfrm>
            <a:off x="3707904" y="1707654"/>
            <a:ext cx="576064" cy="216024"/>
            <a:chOff x="3429000" y="777240"/>
            <a:chExt cx="662940" cy="243840"/>
          </a:xfrm>
        </p:grpSpPr>
        <p:cxnSp>
          <p:nvCxnSpPr>
            <p:cNvPr id="73" name="Conector recto 72">
              <a:extLst>
                <a:ext uri="{FF2B5EF4-FFF2-40B4-BE49-F238E27FC236}">
                  <a16:creationId xmlns:a16="http://schemas.microsoft.com/office/drawing/2014/main" xmlns="" id="{6327A72F-466A-400B-AFBC-D753CDD8826B}"/>
                </a:ext>
              </a:extLst>
            </p:cNvPr>
            <p:cNvCxnSpPr/>
            <p:nvPr/>
          </p:nvCxnSpPr>
          <p:spPr>
            <a:xfrm flipV="1">
              <a:off x="3429000" y="777240"/>
              <a:ext cx="0" cy="2438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ector recto 73">
              <a:extLst>
                <a:ext uri="{FF2B5EF4-FFF2-40B4-BE49-F238E27FC236}">
                  <a16:creationId xmlns:a16="http://schemas.microsoft.com/office/drawing/2014/main" xmlns="" id="{CF567355-0A8C-488E-905E-F029E477A298}"/>
                </a:ext>
              </a:extLst>
            </p:cNvPr>
            <p:cNvCxnSpPr/>
            <p:nvPr/>
          </p:nvCxnSpPr>
          <p:spPr>
            <a:xfrm>
              <a:off x="3429000" y="777240"/>
              <a:ext cx="66294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ector recto 74">
              <a:extLst>
                <a:ext uri="{FF2B5EF4-FFF2-40B4-BE49-F238E27FC236}">
                  <a16:creationId xmlns:a16="http://schemas.microsoft.com/office/drawing/2014/main" xmlns="" id="{72DC072C-48C3-4235-A681-65E058245495}"/>
                </a:ext>
              </a:extLst>
            </p:cNvPr>
            <p:cNvCxnSpPr/>
            <p:nvPr/>
          </p:nvCxnSpPr>
          <p:spPr>
            <a:xfrm>
              <a:off x="4084320" y="777240"/>
              <a:ext cx="0" cy="2438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Agrupar 75"/>
          <p:cNvGrpSpPr/>
          <p:nvPr/>
        </p:nvGrpSpPr>
        <p:grpSpPr>
          <a:xfrm>
            <a:off x="5004048" y="2283718"/>
            <a:ext cx="504056" cy="288032"/>
            <a:chOff x="3429000" y="777240"/>
            <a:chExt cx="662940" cy="243840"/>
          </a:xfrm>
        </p:grpSpPr>
        <p:cxnSp>
          <p:nvCxnSpPr>
            <p:cNvPr id="77" name="Conector recto 76">
              <a:extLst>
                <a:ext uri="{FF2B5EF4-FFF2-40B4-BE49-F238E27FC236}">
                  <a16:creationId xmlns:a16="http://schemas.microsoft.com/office/drawing/2014/main" xmlns="" id="{6327A72F-466A-400B-AFBC-D753CDD8826B}"/>
                </a:ext>
              </a:extLst>
            </p:cNvPr>
            <p:cNvCxnSpPr/>
            <p:nvPr/>
          </p:nvCxnSpPr>
          <p:spPr>
            <a:xfrm flipV="1">
              <a:off x="3429000" y="777240"/>
              <a:ext cx="0" cy="2438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ector recto 77">
              <a:extLst>
                <a:ext uri="{FF2B5EF4-FFF2-40B4-BE49-F238E27FC236}">
                  <a16:creationId xmlns:a16="http://schemas.microsoft.com/office/drawing/2014/main" xmlns="" id="{CF567355-0A8C-488E-905E-F029E477A298}"/>
                </a:ext>
              </a:extLst>
            </p:cNvPr>
            <p:cNvCxnSpPr/>
            <p:nvPr/>
          </p:nvCxnSpPr>
          <p:spPr>
            <a:xfrm>
              <a:off x="3429000" y="777240"/>
              <a:ext cx="66294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ector recto 78">
              <a:extLst>
                <a:ext uri="{FF2B5EF4-FFF2-40B4-BE49-F238E27FC236}">
                  <a16:creationId xmlns:a16="http://schemas.microsoft.com/office/drawing/2014/main" xmlns="" id="{72DC072C-48C3-4235-A681-65E058245495}"/>
                </a:ext>
              </a:extLst>
            </p:cNvPr>
            <p:cNvCxnSpPr/>
            <p:nvPr/>
          </p:nvCxnSpPr>
          <p:spPr>
            <a:xfrm>
              <a:off x="4084320" y="777240"/>
              <a:ext cx="0" cy="2438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Agrupar 79"/>
          <p:cNvGrpSpPr/>
          <p:nvPr/>
        </p:nvGrpSpPr>
        <p:grpSpPr>
          <a:xfrm>
            <a:off x="7020272" y="2355726"/>
            <a:ext cx="576064" cy="216024"/>
            <a:chOff x="3429000" y="777240"/>
            <a:chExt cx="662940" cy="243840"/>
          </a:xfrm>
        </p:grpSpPr>
        <p:cxnSp>
          <p:nvCxnSpPr>
            <p:cNvPr id="81" name="Conector recto 80">
              <a:extLst>
                <a:ext uri="{FF2B5EF4-FFF2-40B4-BE49-F238E27FC236}">
                  <a16:creationId xmlns:a16="http://schemas.microsoft.com/office/drawing/2014/main" xmlns="" id="{6327A72F-466A-400B-AFBC-D753CDD8826B}"/>
                </a:ext>
              </a:extLst>
            </p:cNvPr>
            <p:cNvCxnSpPr/>
            <p:nvPr/>
          </p:nvCxnSpPr>
          <p:spPr>
            <a:xfrm flipV="1">
              <a:off x="3429000" y="777240"/>
              <a:ext cx="0" cy="2438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Conector recto 81">
              <a:extLst>
                <a:ext uri="{FF2B5EF4-FFF2-40B4-BE49-F238E27FC236}">
                  <a16:creationId xmlns:a16="http://schemas.microsoft.com/office/drawing/2014/main" xmlns="" id="{CF567355-0A8C-488E-905E-F029E477A298}"/>
                </a:ext>
              </a:extLst>
            </p:cNvPr>
            <p:cNvCxnSpPr/>
            <p:nvPr/>
          </p:nvCxnSpPr>
          <p:spPr>
            <a:xfrm>
              <a:off x="3429000" y="777240"/>
              <a:ext cx="66294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ector recto 82">
              <a:extLst>
                <a:ext uri="{FF2B5EF4-FFF2-40B4-BE49-F238E27FC236}">
                  <a16:creationId xmlns:a16="http://schemas.microsoft.com/office/drawing/2014/main" xmlns="" id="{72DC072C-48C3-4235-A681-65E058245495}"/>
                </a:ext>
              </a:extLst>
            </p:cNvPr>
            <p:cNvCxnSpPr/>
            <p:nvPr/>
          </p:nvCxnSpPr>
          <p:spPr>
            <a:xfrm>
              <a:off x="4084320" y="777240"/>
              <a:ext cx="0" cy="2438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Agrupar 83"/>
          <p:cNvGrpSpPr/>
          <p:nvPr/>
        </p:nvGrpSpPr>
        <p:grpSpPr>
          <a:xfrm>
            <a:off x="6012160" y="2427734"/>
            <a:ext cx="576064" cy="216024"/>
            <a:chOff x="3429000" y="777240"/>
            <a:chExt cx="662940" cy="243840"/>
          </a:xfrm>
        </p:grpSpPr>
        <p:cxnSp>
          <p:nvCxnSpPr>
            <p:cNvPr id="85" name="Conector recto 84">
              <a:extLst>
                <a:ext uri="{FF2B5EF4-FFF2-40B4-BE49-F238E27FC236}">
                  <a16:creationId xmlns:a16="http://schemas.microsoft.com/office/drawing/2014/main" xmlns="" id="{6327A72F-466A-400B-AFBC-D753CDD8826B}"/>
                </a:ext>
              </a:extLst>
            </p:cNvPr>
            <p:cNvCxnSpPr/>
            <p:nvPr/>
          </p:nvCxnSpPr>
          <p:spPr>
            <a:xfrm flipV="1">
              <a:off x="3429000" y="777240"/>
              <a:ext cx="0" cy="2438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Conector recto 85">
              <a:extLst>
                <a:ext uri="{FF2B5EF4-FFF2-40B4-BE49-F238E27FC236}">
                  <a16:creationId xmlns:a16="http://schemas.microsoft.com/office/drawing/2014/main" xmlns="" id="{CF567355-0A8C-488E-905E-F029E477A298}"/>
                </a:ext>
              </a:extLst>
            </p:cNvPr>
            <p:cNvCxnSpPr/>
            <p:nvPr/>
          </p:nvCxnSpPr>
          <p:spPr>
            <a:xfrm>
              <a:off x="3429000" y="777240"/>
              <a:ext cx="66294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ector recto 86">
              <a:extLst>
                <a:ext uri="{FF2B5EF4-FFF2-40B4-BE49-F238E27FC236}">
                  <a16:creationId xmlns:a16="http://schemas.microsoft.com/office/drawing/2014/main" xmlns="" id="{72DC072C-48C3-4235-A681-65E058245495}"/>
                </a:ext>
              </a:extLst>
            </p:cNvPr>
            <p:cNvCxnSpPr/>
            <p:nvPr/>
          </p:nvCxnSpPr>
          <p:spPr>
            <a:xfrm>
              <a:off x="4084320" y="777240"/>
              <a:ext cx="0" cy="2438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Agrupar 87"/>
          <p:cNvGrpSpPr/>
          <p:nvPr/>
        </p:nvGrpSpPr>
        <p:grpSpPr>
          <a:xfrm>
            <a:off x="7956376" y="2427734"/>
            <a:ext cx="576064" cy="216024"/>
            <a:chOff x="3429000" y="777240"/>
            <a:chExt cx="662940" cy="243840"/>
          </a:xfrm>
        </p:grpSpPr>
        <p:cxnSp>
          <p:nvCxnSpPr>
            <p:cNvPr id="89" name="Conector recto 88">
              <a:extLst>
                <a:ext uri="{FF2B5EF4-FFF2-40B4-BE49-F238E27FC236}">
                  <a16:creationId xmlns:a16="http://schemas.microsoft.com/office/drawing/2014/main" xmlns="" id="{6327A72F-466A-400B-AFBC-D753CDD8826B}"/>
                </a:ext>
              </a:extLst>
            </p:cNvPr>
            <p:cNvCxnSpPr/>
            <p:nvPr/>
          </p:nvCxnSpPr>
          <p:spPr>
            <a:xfrm flipV="1">
              <a:off x="3429000" y="777240"/>
              <a:ext cx="0" cy="2438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Conector recto 89">
              <a:extLst>
                <a:ext uri="{FF2B5EF4-FFF2-40B4-BE49-F238E27FC236}">
                  <a16:creationId xmlns:a16="http://schemas.microsoft.com/office/drawing/2014/main" xmlns="" id="{CF567355-0A8C-488E-905E-F029E477A298}"/>
                </a:ext>
              </a:extLst>
            </p:cNvPr>
            <p:cNvCxnSpPr/>
            <p:nvPr/>
          </p:nvCxnSpPr>
          <p:spPr>
            <a:xfrm>
              <a:off x="3429000" y="777240"/>
              <a:ext cx="66294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Conector recto 90">
              <a:extLst>
                <a:ext uri="{FF2B5EF4-FFF2-40B4-BE49-F238E27FC236}">
                  <a16:creationId xmlns:a16="http://schemas.microsoft.com/office/drawing/2014/main" xmlns="" id="{72DC072C-48C3-4235-A681-65E058245495}"/>
                </a:ext>
              </a:extLst>
            </p:cNvPr>
            <p:cNvCxnSpPr/>
            <p:nvPr/>
          </p:nvCxnSpPr>
          <p:spPr>
            <a:xfrm>
              <a:off x="4084320" y="777240"/>
              <a:ext cx="0" cy="24384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" name="CuadroTexto 91"/>
          <p:cNvSpPr txBox="1"/>
          <p:nvPr/>
        </p:nvSpPr>
        <p:spPr>
          <a:xfrm>
            <a:off x="827584" y="1491630"/>
            <a:ext cx="5040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p= 0.85 </a:t>
            </a:r>
          </a:p>
        </p:txBody>
      </p:sp>
      <p:sp>
        <p:nvSpPr>
          <p:cNvPr id="93" name="CuadroTexto 92"/>
          <p:cNvSpPr txBox="1"/>
          <p:nvPr/>
        </p:nvSpPr>
        <p:spPr>
          <a:xfrm>
            <a:off x="1763688" y="1275606"/>
            <a:ext cx="5040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p= 0.46 </a:t>
            </a:r>
          </a:p>
        </p:txBody>
      </p:sp>
      <p:sp>
        <p:nvSpPr>
          <p:cNvPr id="94" name="CuadroTexto 93"/>
          <p:cNvSpPr txBox="1"/>
          <p:nvPr/>
        </p:nvSpPr>
        <p:spPr>
          <a:xfrm>
            <a:off x="2771800" y="1491630"/>
            <a:ext cx="5040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p= 0.71 </a:t>
            </a:r>
          </a:p>
        </p:txBody>
      </p:sp>
      <p:sp>
        <p:nvSpPr>
          <p:cNvPr id="95" name="CuadroTexto 94"/>
          <p:cNvSpPr txBox="1"/>
          <p:nvPr/>
        </p:nvSpPr>
        <p:spPr>
          <a:xfrm>
            <a:off x="3779912" y="1419622"/>
            <a:ext cx="5040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p= 0.61 </a:t>
            </a:r>
          </a:p>
        </p:txBody>
      </p:sp>
      <p:sp>
        <p:nvSpPr>
          <p:cNvPr id="96" name="CuadroTexto 95"/>
          <p:cNvSpPr txBox="1"/>
          <p:nvPr/>
        </p:nvSpPr>
        <p:spPr>
          <a:xfrm>
            <a:off x="5004048" y="1995686"/>
            <a:ext cx="5040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p= 0.53 </a:t>
            </a:r>
          </a:p>
        </p:txBody>
      </p:sp>
      <p:sp>
        <p:nvSpPr>
          <p:cNvPr id="97" name="CuadroTexto 96"/>
          <p:cNvSpPr txBox="1"/>
          <p:nvPr/>
        </p:nvSpPr>
        <p:spPr>
          <a:xfrm>
            <a:off x="6012160" y="2139702"/>
            <a:ext cx="5040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p= 0.99 </a:t>
            </a:r>
          </a:p>
        </p:txBody>
      </p:sp>
      <p:sp>
        <p:nvSpPr>
          <p:cNvPr id="98" name="CuadroTexto 97"/>
          <p:cNvSpPr txBox="1"/>
          <p:nvPr/>
        </p:nvSpPr>
        <p:spPr>
          <a:xfrm>
            <a:off x="7020272" y="2139702"/>
            <a:ext cx="5040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p= 0.53 </a:t>
            </a:r>
          </a:p>
        </p:txBody>
      </p:sp>
      <p:sp>
        <p:nvSpPr>
          <p:cNvPr id="99" name="CuadroTexto 98"/>
          <p:cNvSpPr txBox="1"/>
          <p:nvPr/>
        </p:nvSpPr>
        <p:spPr>
          <a:xfrm>
            <a:off x="7956376" y="2139702"/>
            <a:ext cx="5040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/>
              <a:t>p= 0.83 </a:t>
            </a:r>
          </a:p>
        </p:txBody>
      </p:sp>
      <p:sp>
        <p:nvSpPr>
          <p:cNvPr id="100" name="CuadroTexto 99"/>
          <p:cNvSpPr txBox="1"/>
          <p:nvPr/>
        </p:nvSpPr>
        <p:spPr>
          <a:xfrm>
            <a:off x="611560" y="3940482"/>
            <a:ext cx="136815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b="1" dirty="0"/>
              <a:t>Puntuación </a:t>
            </a:r>
            <a:r>
              <a:rPr lang="es-ES" sz="600" b="1" dirty="0" err="1"/>
              <a:t>Gleason</a:t>
            </a:r>
            <a:r>
              <a:rPr lang="es-ES" sz="600" b="1" dirty="0"/>
              <a:t> </a:t>
            </a:r>
          </a:p>
        </p:txBody>
      </p:sp>
      <p:sp>
        <p:nvSpPr>
          <p:cNvPr id="101" name="CuadroTexto 100"/>
          <p:cNvSpPr txBox="1"/>
          <p:nvPr/>
        </p:nvSpPr>
        <p:spPr>
          <a:xfrm>
            <a:off x="1547664" y="3939902"/>
            <a:ext cx="136815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b="1" dirty="0"/>
              <a:t>Presencia de </a:t>
            </a:r>
            <a:r>
              <a:rPr lang="es-ES" sz="600" b="1" dirty="0" err="1"/>
              <a:t>metastástas</a:t>
            </a:r>
            <a:endParaRPr lang="es-ES" sz="600" b="1" dirty="0"/>
          </a:p>
        </p:txBody>
      </p:sp>
      <p:sp>
        <p:nvSpPr>
          <p:cNvPr id="102" name="CuadroTexto 101"/>
          <p:cNvSpPr txBox="1"/>
          <p:nvPr/>
        </p:nvSpPr>
        <p:spPr>
          <a:xfrm>
            <a:off x="6948264" y="3939902"/>
            <a:ext cx="136815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b="1" dirty="0"/>
              <a:t>PSA medio</a:t>
            </a:r>
          </a:p>
        </p:txBody>
      </p:sp>
      <p:sp>
        <p:nvSpPr>
          <p:cNvPr id="103" name="CuadroTexto 102"/>
          <p:cNvSpPr txBox="1"/>
          <p:nvPr/>
        </p:nvSpPr>
        <p:spPr>
          <a:xfrm>
            <a:off x="3635896" y="3939902"/>
            <a:ext cx="136815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b="1" dirty="0"/>
              <a:t>Estadio </a:t>
            </a:r>
            <a:r>
              <a:rPr lang="es-ES" sz="600" b="1" dirty="0" err="1"/>
              <a:t>tumorall</a:t>
            </a:r>
            <a:endParaRPr lang="es-ES" sz="600" b="1" dirty="0"/>
          </a:p>
        </p:txBody>
      </p:sp>
      <p:sp>
        <p:nvSpPr>
          <p:cNvPr id="104" name="CuadroTexto 103"/>
          <p:cNvSpPr txBox="1"/>
          <p:nvPr/>
        </p:nvSpPr>
        <p:spPr>
          <a:xfrm>
            <a:off x="7884368" y="3939902"/>
            <a:ext cx="136815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b="1" dirty="0"/>
              <a:t>Estadio </a:t>
            </a:r>
            <a:r>
              <a:rPr lang="es-ES" sz="600" b="1" dirty="0" err="1"/>
              <a:t>tumorall</a:t>
            </a:r>
            <a:endParaRPr lang="es-ES" sz="600" b="1" dirty="0"/>
          </a:p>
        </p:txBody>
      </p:sp>
      <p:sp>
        <p:nvSpPr>
          <p:cNvPr id="105" name="CuadroTexto 104"/>
          <p:cNvSpPr txBox="1"/>
          <p:nvPr/>
        </p:nvSpPr>
        <p:spPr>
          <a:xfrm>
            <a:off x="2627784" y="3939902"/>
            <a:ext cx="136815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b="1" dirty="0"/>
              <a:t>PSA medio</a:t>
            </a:r>
          </a:p>
        </p:txBody>
      </p:sp>
      <p:sp>
        <p:nvSpPr>
          <p:cNvPr id="106" name="CuadroTexto 105"/>
          <p:cNvSpPr txBox="1"/>
          <p:nvPr/>
        </p:nvSpPr>
        <p:spPr>
          <a:xfrm>
            <a:off x="5868144" y="3939902"/>
            <a:ext cx="136815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b="1" dirty="0"/>
              <a:t>Presencia de </a:t>
            </a:r>
            <a:r>
              <a:rPr lang="es-ES" sz="600" b="1" dirty="0" err="1"/>
              <a:t>metastástas</a:t>
            </a:r>
            <a:endParaRPr lang="es-ES" sz="600" b="1" dirty="0"/>
          </a:p>
        </p:txBody>
      </p:sp>
      <p:sp>
        <p:nvSpPr>
          <p:cNvPr id="107" name="CuadroTexto 106"/>
          <p:cNvSpPr txBox="1"/>
          <p:nvPr/>
        </p:nvSpPr>
        <p:spPr>
          <a:xfrm>
            <a:off x="4860032" y="3939902"/>
            <a:ext cx="136815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b="1" dirty="0"/>
              <a:t>Puntuación </a:t>
            </a:r>
            <a:r>
              <a:rPr lang="es-ES" sz="600" b="1" dirty="0" err="1"/>
              <a:t>Gleason</a:t>
            </a:r>
            <a:r>
              <a:rPr lang="es-ES" sz="600" b="1" dirty="0"/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530</Words>
  <Application>Microsoft Office PowerPoint</Application>
  <PresentationFormat>Presentación en pantalla (16:9)</PresentationFormat>
  <Paragraphs>90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ASOCIACIÓN ENTRE GRAVEDAD APNEA DEL SUEÑO Y AGRESIVIDAD CÁNCER DE PRÓSTATA  J. Santos Morano¹, F. Rivera Muñoz², B. Jurado Gámez³, J. Salguero Segura⁴, C. Carmona Bernal 5, I. Osman García6, C.V. Almeida González7, F. Campos Rodríguez1.  1 Servicio de Neumología. Hospital Valme. Sevilla. 2 Servicio de Urología. Hospital Valme. Sevilla. 3 Servicio de Neumología. Hospital Reina Sofía. Córdoba. 4 Servicio de Urología. Hospital Reina Sofía. Córdoba. 5 Unidad M-Q de Enfermedades Respiratorias. H. Virgen del Rocío. Sevilla. 6 UGC Uro-Nefrológica. H. Virgen del Rocío. Sevilla. 7. Unidad Bioestadistica. H Valme. Sevilla.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ASOCIACIÓN ENTRE APNEA DEL SUEÑO Y CÁNCER DE MAMA  M.C. Fernández Criado¹, A.J. Cruz Medina¹, M. Rodriguez De La Borbolla², M.A. Martínez García³, F. Ripoll Orts⁴, F. Campos Rodríguez.  1 Servicio de Neumología. Hospital Virgen de Valme. Sevilla. 2 Servicio de Oncología. Hospital Universitario de Valme. Sevilla. 3 Servicio de Neumología. Hospital Universitario y Politécnico La Fé. Valencia. 4 Unidad de Cáncer de mama. Hospital Universitario y Politécnico La Fé. Valencia.</dc:title>
  <dc:creator>carmenxu</dc:creator>
  <cp:lastModifiedBy>LUNA</cp:lastModifiedBy>
  <cp:revision>52</cp:revision>
  <dcterms:created xsi:type="dcterms:W3CDTF">2019-02-18T17:42:32Z</dcterms:created>
  <dcterms:modified xsi:type="dcterms:W3CDTF">2020-05-27T15:09:35Z</dcterms:modified>
</cp:coreProperties>
</file>