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9144000" cy="6858000"/>
  <p:custDataLst>
    <p:tags r:id="rId5"/>
  </p:custDataLst>
  <p:defaultTextStyle>
    <a:defPPr>
      <a:defRPr lang="es-ES"/>
    </a:defPPr>
    <a:lvl1pPr algn="l" defTabSz="779463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388938" indent="-263525" algn="l" defTabSz="779463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779463" indent="-527050" algn="l" defTabSz="779463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168400" indent="-792163" algn="l" defTabSz="779463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558925" indent="-1055688" algn="l" defTabSz="779463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059"/>
    <p:restoredTop sz="94444"/>
  </p:normalViewPr>
  <p:slideViewPr>
    <p:cSldViewPr>
      <p:cViewPr varScale="1">
        <p:scale>
          <a:sx n="89" d="100"/>
          <a:sy n="89" d="100"/>
        </p:scale>
        <p:origin x="-792" y="-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779722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779722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27E085CF-2360-4752-A86F-E3769066EE36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 altLang="es-ES_tradnl" noProof="0"/>
              <a:t>Haga clic para modificar el estilo de texto del patrón</a:t>
            </a:r>
          </a:p>
          <a:p>
            <a:pPr lvl="1"/>
            <a:r>
              <a:rPr lang="es-ES" altLang="es-ES_tradnl" noProof="0"/>
              <a:t>Segundo nivel</a:t>
            </a:r>
          </a:p>
          <a:p>
            <a:pPr lvl="2"/>
            <a:r>
              <a:rPr lang="es-ES" altLang="es-ES_tradnl" noProof="0"/>
              <a:t>Tercer nivel</a:t>
            </a:r>
          </a:p>
          <a:p>
            <a:pPr lvl="3"/>
            <a:r>
              <a:rPr lang="es-ES" altLang="es-ES_tradnl" noProof="0"/>
              <a:t>Cuarto nivel</a:t>
            </a:r>
          </a:p>
          <a:p>
            <a:pPr lvl="4"/>
            <a:r>
              <a:rPr lang="es-ES" altLang="es-ES_tradnl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779722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2FECB54-E368-40B3-96B5-102E738B54DC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125413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250825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376238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501650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627964" algn="l" defTabSz="251186" rtl="0" eaLnBrk="1" latinLnBrk="0" hangingPunct="1">
      <a:defRPr sz="330" kern="1200">
        <a:solidFill>
          <a:schemeClr val="tx1"/>
        </a:solidFill>
        <a:latin typeface="+mn-lt"/>
        <a:ea typeface="+mn-ea"/>
        <a:cs typeface="+mn-cs"/>
      </a:defRPr>
    </a:lvl6pPr>
    <a:lvl7pPr marL="753557" algn="l" defTabSz="251186" rtl="0" eaLnBrk="1" latinLnBrk="0" hangingPunct="1">
      <a:defRPr sz="330" kern="1200">
        <a:solidFill>
          <a:schemeClr val="tx1"/>
        </a:solidFill>
        <a:latin typeface="+mn-lt"/>
        <a:ea typeface="+mn-ea"/>
        <a:cs typeface="+mn-cs"/>
      </a:defRPr>
    </a:lvl7pPr>
    <a:lvl8pPr marL="879150" algn="l" defTabSz="251186" rtl="0" eaLnBrk="1" latinLnBrk="0" hangingPunct="1">
      <a:defRPr sz="330" kern="1200">
        <a:solidFill>
          <a:schemeClr val="tx1"/>
        </a:solidFill>
        <a:latin typeface="+mn-lt"/>
        <a:ea typeface="+mn-ea"/>
        <a:cs typeface="+mn-cs"/>
      </a:defRPr>
    </a:lvl8pPr>
    <a:lvl9pPr marL="1004743" algn="l" defTabSz="251186" rtl="0" eaLnBrk="1" latinLnBrk="0" hangingPunct="1">
      <a:defRPr sz="33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2 Marcador de notas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endParaRPr lang="es-ES_tradnl" altLang="es-ES_tradnl" sz="330" dirty="0">
              <a:ea typeface="ＭＳ Ｐゴシック" charset="-128"/>
            </a:endParaRPr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85CA7AD-2B20-478B-BBBB-A86911B83AF6}" type="slidenum">
              <a:rPr lang="es-ES" altLang="es-ES_tradnl"/>
              <a:pPr/>
              <a:t>1</a:t>
            </a:fld>
            <a:endParaRPr lang="es-ES" alt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309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1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92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23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54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85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164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47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8181A-6582-4234-BA7B-6A2BF27577E8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6934D7-1C50-4348-AC4F-C23BBEF14602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FF382-CB7B-49C5-940D-40F0C01DCE62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227F34-C46B-41AF-863B-BDF1718700FC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3778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873">
                <a:solidFill>
                  <a:schemeClr val="tx1">
                    <a:tint val="75000"/>
                  </a:schemeClr>
                </a:solidFill>
              </a:defRPr>
            </a:lvl1pPr>
            <a:lvl2pPr marL="430923" indent="0">
              <a:buNone/>
              <a:defRPr sz="1683">
                <a:solidFill>
                  <a:schemeClr val="tx1">
                    <a:tint val="75000"/>
                  </a:schemeClr>
                </a:solidFill>
              </a:defRPr>
            </a:lvl2pPr>
            <a:lvl3pPr marL="861846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3pPr>
            <a:lvl4pPr marL="129276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723691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215461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585537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301645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447382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7E331-617F-4CCB-A4DE-A0A4C9027172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226A28-7334-49E5-A939-17A63D1B1123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9865" y="3276601"/>
            <a:ext cx="12885737" cy="9266635"/>
          </a:xfrm>
        </p:spPr>
        <p:txBody>
          <a:bodyPr/>
          <a:lstStyle>
            <a:lvl1pPr>
              <a:defRPr sz="2635"/>
            </a:lvl1pPr>
            <a:lvl2pPr>
              <a:defRPr sz="2254"/>
            </a:lvl2pPr>
            <a:lvl3pPr>
              <a:defRPr sz="1873"/>
            </a:lvl3pPr>
            <a:lvl4pPr>
              <a:defRPr sz="1683"/>
            </a:lvl4pPr>
            <a:lvl5pPr>
              <a:defRPr sz="1683"/>
            </a:lvl5pPr>
            <a:lvl6pPr>
              <a:defRPr sz="1683"/>
            </a:lvl6pPr>
            <a:lvl7pPr>
              <a:defRPr sz="1683"/>
            </a:lvl7pPr>
            <a:lvl8pPr>
              <a:defRPr sz="1683"/>
            </a:lvl8pPr>
            <a:lvl9pPr>
              <a:defRPr sz="168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4478000" y="3276601"/>
            <a:ext cx="12885738" cy="9266635"/>
          </a:xfrm>
        </p:spPr>
        <p:txBody>
          <a:bodyPr/>
          <a:lstStyle>
            <a:lvl1pPr>
              <a:defRPr sz="2635"/>
            </a:lvl1pPr>
            <a:lvl2pPr>
              <a:defRPr sz="2254"/>
            </a:lvl2pPr>
            <a:lvl3pPr>
              <a:defRPr sz="1873"/>
            </a:lvl3pPr>
            <a:lvl4pPr>
              <a:defRPr sz="1683"/>
            </a:lvl4pPr>
            <a:lvl5pPr>
              <a:defRPr sz="1683"/>
            </a:lvl5pPr>
            <a:lvl6pPr>
              <a:defRPr sz="1683"/>
            </a:lvl6pPr>
            <a:lvl7pPr>
              <a:defRPr sz="1683"/>
            </a:lvl7pPr>
            <a:lvl8pPr>
              <a:defRPr sz="1683"/>
            </a:lvl8pPr>
            <a:lvl9pPr>
              <a:defRPr sz="168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0F9D3-DD0C-4326-94BF-97FB30D61B95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F9662-C242-4DB2-A07E-DE06F06267B7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2254" b="1"/>
            </a:lvl1pPr>
            <a:lvl2pPr marL="430923" indent="0">
              <a:buNone/>
              <a:defRPr sz="1873" b="1"/>
            </a:lvl2pPr>
            <a:lvl3pPr marL="861846" indent="0">
              <a:buNone/>
              <a:defRPr sz="1683" b="1"/>
            </a:lvl3pPr>
            <a:lvl4pPr marL="1292768" indent="0">
              <a:buNone/>
              <a:defRPr sz="1524" b="1"/>
            </a:lvl4pPr>
            <a:lvl5pPr marL="1723691" indent="0">
              <a:buNone/>
              <a:defRPr sz="1524" b="1"/>
            </a:lvl5pPr>
            <a:lvl6pPr marL="2154614" indent="0">
              <a:buNone/>
              <a:defRPr sz="1524" b="1"/>
            </a:lvl6pPr>
            <a:lvl7pPr marL="2585537" indent="0">
              <a:buNone/>
              <a:defRPr sz="1524" b="1"/>
            </a:lvl7pPr>
            <a:lvl8pPr marL="3016459" indent="0">
              <a:buNone/>
              <a:defRPr sz="1524" b="1"/>
            </a:lvl8pPr>
            <a:lvl9pPr marL="3447382" indent="0">
              <a:buNone/>
              <a:defRPr sz="1524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254"/>
            </a:lvl1pPr>
            <a:lvl2pPr>
              <a:defRPr sz="1873"/>
            </a:lvl2pPr>
            <a:lvl3pPr>
              <a:defRPr sz="1683"/>
            </a:lvl3pPr>
            <a:lvl4pPr>
              <a:defRPr sz="1524"/>
            </a:lvl4pPr>
            <a:lvl5pPr>
              <a:defRPr sz="1524"/>
            </a:lvl5pPr>
            <a:lvl6pPr>
              <a:defRPr sz="1524"/>
            </a:lvl6pPr>
            <a:lvl7pPr>
              <a:defRPr sz="1524"/>
            </a:lvl7pPr>
            <a:lvl8pPr>
              <a:defRPr sz="1524"/>
            </a:lvl8pPr>
            <a:lvl9pPr>
              <a:defRPr sz="1524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1"/>
          </a:xfrm>
        </p:spPr>
        <p:txBody>
          <a:bodyPr anchor="b"/>
          <a:lstStyle>
            <a:lvl1pPr marL="0" indent="0">
              <a:buNone/>
              <a:defRPr sz="2254" b="1"/>
            </a:lvl1pPr>
            <a:lvl2pPr marL="430923" indent="0">
              <a:buNone/>
              <a:defRPr sz="1873" b="1"/>
            </a:lvl2pPr>
            <a:lvl3pPr marL="861846" indent="0">
              <a:buNone/>
              <a:defRPr sz="1683" b="1"/>
            </a:lvl3pPr>
            <a:lvl4pPr marL="1292768" indent="0">
              <a:buNone/>
              <a:defRPr sz="1524" b="1"/>
            </a:lvl4pPr>
            <a:lvl5pPr marL="1723691" indent="0">
              <a:buNone/>
              <a:defRPr sz="1524" b="1"/>
            </a:lvl5pPr>
            <a:lvl6pPr marL="2154614" indent="0">
              <a:buNone/>
              <a:defRPr sz="1524" b="1"/>
            </a:lvl6pPr>
            <a:lvl7pPr marL="2585537" indent="0">
              <a:buNone/>
              <a:defRPr sz="1524" b="1"/>
            </a:lvl7pPr>
            <a:lvl8pPr marL="3016459" indent="0">
              <a:buNone/>
              <a:defRPr sz="1524" b="1"/>
            </a:lvl8pPr>
            <a:lvl9pPr marL="3447382" indent="0">
              <a:buNone/>
              <a:defRPr sz="1524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254"/>
            </a:lvl1pPr>
            <a:lvl2pPr>
              <a:defRPr sz="1873"/>
            </a:lvl2pPr>
            <a:lvl3pPr>
              <a:defRPr sz="1683"/>
            </a:lvl3pPr>
            <a:lvl4pPr>
              <a:defRPr sz="1524"/>
            </a:lvl4pPr>
            <a:lvl5pPr>
              <a:defRPr sz="1524"/>
            </a:lvl5pPr>
            <a:lvl6pPr>
              <a:defRPr sz="1524"/>
            </a:lvl6pPr>
            <a:lvl7pPr>
              <a:defRPr sz="1524"/>
            </a:lvl7pPr>
            <a:lvl8pPr>
              <a:defRPr sz="1524"/>
            </a:lvl8pPr>
            <a:lvl9pPr>
              <a:defRPr sz="1524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45FF7-D942-459E-83B5-97173F9177EE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60DD09-8298-40EE-875D-03E2964F17A4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D9C8C-9F24-4C50-B4B1-59B6A4B0BCAC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A81C30-B7E8-4FB4-A663-1532D0331E93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19976-74AE-493A-91F4-647166AF7C05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A1C64-4526-4C63-9112-F8432D4EB7CE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7"/>
          </a:xfrm>
        </p:spPr>
        <p:txBody>
          <a:bodyPr anchor="b"/>
          <a:lstStyle>
            <a:lvl1pPr algn="l">
              <a:defRPr sz="1873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016"/>
            </a:lvl1pPr>
            <a:lvl2pPr>
              <a:defRPr sz="2635"/>
            </a:lvl2pPr>
            <a:lvl3pPr>
              <a:defRPr sz="2254"/>
            </a:lvl3pPr>
            <a:lvl4pPr>
              <a:defRPr sz="1873"/>
            </a:lvl4pPr>
            <a:lvl5pPr>
              <a:defRPr sz="1873"/>
            </a:lvl5pPr>
            <a:lvl6pPr>
              <a:defRPr sz="1873"/>
            </a:lvl6pPr>
            <a:lvl7pPr>
              <a:defRPr sz="1873"/>
            </a:lvl7pPr>
            <a:lvl8pPr>
              <a:defRPr sz="1873"/>
            </a:lvl8pPr>
            <a:lvl9pPr>
              <a:defRPr sz="187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076325"/>
            <a:ext cx="3008313" cy="3518297"/>
          </a:xfrm>
        </p:spPr>
        <p:txBody>
          <a:bodyPr/>
          <a:lstStyle>
            <a:lvl1pPr marL="0" indent="0">
              <a:buNone/>
              <a:defRPr sz="1333"/>
            </a:lvl1pPr>
            <a:lvl2pPr marL="430923" indent="0">
              <a:buNone/>
              <a:defRPr sz="1143"/>
            </a:lvl2pPr>
            <a:lvl3pPr marL="861846" indent="0">
              <a:buNone/>
              <a:defRPr sz="952"/>
            </a:lvl3pPr>
            <a:lvl4pPr marL="1292768" indent="0">
              <a:buNone/>
              <a:defRPr sz="857"/>
            </a:lvl4pPr>
            <a:lvl5pPr marL="1723691" indent="0">
              <a:buNone/>
              <a:defRPr sz="857"/>
            </a:lvl5pPr>
            <a:lvl6pPr marL="2154614" indent="0">
              <a:buNone/>
              <a:defRPr sz="857"/>
            </a:lvl6pPr>
            <a:lvl7pPr marL="2585537" indent="0">
              <a:buNone/>
              <a:defRPr sz="857"/>
            </a:lvl7pPr>
            <a:lvl8pPr marL="3016459" indent="0">
              <a:buNone/>
              <a:defRPr sz="857"/>
            </a:lvl8pPr>
            <a:lvl9pPr marL="3447382" indent="0">
              <a:buNone/>
              <a:defRPr sz="857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91422-2E0A-44EB-BA81-3B6DC745DA63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C01EBC-BEA7-4AC1-AD79-631256B085E4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3"/>
          </a:xfrm>
        </p:spPr>
        <p:txBody>
          <a:bodyPr anchor="b"/>
          <a:lstStyle>
            <a:lvl1pPr algn="l">
              <a:defRPr sz="1873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016"/>
            </a:lvl1pPr>
            <a:lvl2pPr marL="430923" indent="0">
              <a:buNone/>
              <a:defRPr sz="2635"/>
            </a:lvl2pPr>
            <a:lvl3pPr marL="861846" indent="0">
              <a:buNone/>
              <a:defRPr sz="2254"/>
            </a:lvl3pPr>
            <a:lvl4pPr marL="1292768" indent="0">
              <a:buNone/>
              <a:defRPr sz="1873"/>
            </a:lvl4pPr>
            <a:lvl5pPr marL="1723691" indent="0">
              <a:buNone/>
              <a:defRPr sz="1873"/>
            </a:lvl5pPr>
            <a:lvl6pPr marL="2154614" indent="0">
              <a:buNone/>
              <a:defRPr sz="1873"/>
            </a:lvl6pPr>
            <a:lvl7pPr marL="2585537" indent="0">
              <a:buNone/>
              <a:defRPr sz="1873"/>
            </a:lvl7pPr>
            <a:lvl8pPr marL="3016459" indent="0">
              <a:buNone/>
              <a:defRPr sz="1873"/>
            </a:lvl8pPr>
            <a:lvl9pPr marL="3447382" indent="0">
              <a:buNone/>
              <a:defRPr sz="1873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333"/>
            </a:lvl1pPr>
            <a:lvl2pPr marL="430923" indent="0">
              <a:buNone/>
              <a:defRPr sz="1143"/>
            </a:lvl2pPr>
            <a:lvl3pPr marL="861846" indent="0">
              <a:buNone/>
              <a:defRPr sz="952"/>
            </a:lvl3pPr>
            <a:lvl4pPr marL="1292768" indent="0">
              <a:buNone/>
              <a:defRPr sz="857"/>
            </a:lvl4pPr>
            <a:lvl5pPr marL="1723691" indent="0">
              <a:buNone/>
              <a:defRPr sz="857"/>
            </a:lvl5pPr>
            <a:lvl6pPr marL="2154614" indent="0">
              <a:buNone/>
              <a:defRPr sz="857"/>
            </a:lvl6pPr>
            <a:lvl7pPr marL="2585537" indent="0">
              <a:buNone/>
              <a:defRPr sz="857"/>
            </a:lvl7pPr>
            <a:lvl8pPr marL="3016459" indent="0">
              <a:buNone/>
              <a:defRPr sz="857"/>
            </a:lvl8pPr>
            <a:lvl9pPr marL="3447382" indent="0">
              <a:buNone/>
              <a:defRPr sz="857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5C8A0-7E76-4E85-B6CE-084FA5AEB7E6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95A6DD-470E-4090-B616-97E1ED481FFE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29357-03E6-495A-B0A0-BC05B10EAC99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09E8E-DF0D-4B39-8304-EE5209E62F7E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0883565" y="561976"/>
            <a:ext cx="6480175" cy="1198126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439863" y="561976"/>
            <a:ext cx="19291300" cy="1198126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E4C2D-C047-4BA1-AC94-332548641E69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EA15F1-7A35-4E5C-831F-9922C5F1C1AB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71497" tIns="135747" rIns="271497" bIns="13574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71497" tIns="135747" rIns="271497" bIns="13574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 smtClean="0"/>
              <a:t>Haga clic para modificar el estilo de texto del patrón</a:t>
            </a:r>
          </a:p>
          <a:p>
            <a:pPr lvl="1"/>
            <a:r>
              <a:rPr lang="es-ES" altLang="es-ES_tradnl" smtClean="0"/>
              <a:t>Segundo nivel</a:t>
            </a:r>
          </a:p>
          <a:p>
            <a:pPr lvl="2"/>
            <a:r>
              <a:rPr lang="es-ES" altLang="es-ES_tradnl" smtClean="0"/>
              <a:t>Tercer nivel</a:t>
            </a:r>
          </a:p>
          <a:p>
            <a:pPr lvl="3"/>
            <a:r>
              <a:rPr lang="es-ES" altLang="es-ES_tradnl" smtClean="0"/>
              <a:t>Cuarto nivel</a:t>
            </a:r>
          </a:p>
          <a:p>
            <a:pPr lvl="4"/>
            <a:r>
              <a:rPr lang="es-ES" altLang="es-ES_tradnl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050"/>
          </a:xfrm>
          <a:prstGeom prst="rect">
            <a:avLst/>
          </a:prstGeom>
        </p:spPr>
        <p:txBody>
          <a:bodyPr vert="horz" wrap="square" lIns="271497" tIns="135747" rIns="271497" bIns="135747" numCol="1" anchor="ctr" anchorCtr="0" compatLnSpc="1">
            <a:prstTxWarp prst="textNoShape">
              <a:avLst/>
            </a:prstTxWarp>
          </a:bodyPr>
          <a:lstStyle>
            <a:lvl1pPr defTabSz="779722" eaLnBrk="1" hangingPunct="1">
              <a:defRPr sz="1143">
                <a:solidFill>
                  <a:srgbClr val="898989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0B0A71A5-06ED-400A-98BD-5B51CEB799A6}" type="datetimeFigureOut">
              <a:rPr lang="es-ES" altLang="es-ES_tradnl"/>
              <a:pPr>
                <a:defRPr/>
              </a:pPr>
              <a:t>02/06/2020</a:t>
            </a:fld>
            <a:endParaRPr lang="es-ES" alt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050"/>
          </a:xfrm>
          <a:prstGeom prst="rect">
            <a:avLst/>
          </a:prstGeom>
        </p:spPr>
        <p:txBody>
          <a:bodyPr vert="horz" lIns="271497" tIns="135747" rIns="271497" bIns="135747" rtlCol="0" anchor="ctr"/>
          <a:lstStyle>
            <a:lvl1pPr algn="ctr" defTabSz="779722" eaLnBrk="1" hangingPunct="1">
              <a:defRPr sz="1143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050"/>
          </a:xfrm>
          <a:prstGeom prst="rect">
            <a:avLst/>
          </a:prstGeom>
        </p:spPr>
        <p:txBody>
          <a:bodyPr vert="horz" wrap="square" lIns="271497" tIns="135747" rIns="271497" bIns="13574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898989"/>
                </a:solidFill>
              </a:defRPr>
            </a:lvl1pPr>
          </a:lstStyle>
          <a:p>
            <a:fld id="{8B0BBD19-7D68-4A17-A3E9-3A57F2743983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860425" rtl="0" eaLnBrk="0" fontAlgn="base" hangingPunct="0">
        <a:spcBef>
          <a:spcPct val="0"/>
        </a:spcBef>
        <a:spcAft>
          <a:spcPct val="0"/>
        </a:spcAft>
        <a:defRPr sz="41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860425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860425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860425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860425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145135" algn="ctr" defTabSz="861740" rtl="0" fontAlgn="base">
        <a:spcBef>
          <a:spcPct val="0"/>
        </a:spcBef>
        <a:spcAft>
          <a:spcPct val="0"/>
        </a:spcAft>
        <a:defRPr sz="4158">
          <a:solidFill>
            <a:schemeClr val="tx1"/>
          </a:solidFill>
          <a:latin typeface="Calibri" pitchFamily="34" charset="0"/>
        </a:defRPr>
      </a:lvl6pPr>
      <a:lvl7pPr marL="290270" algn="ctr" defTabSz="861740" rtl="0" fontAlgn="base">
        <a:spcBef>
          <a:spcPct val="0"/>
        </a:spcBef>
        <a:spcAft>
          <a:spcPct val="0"/>
        </a:spcAft>
        <a:defRPr sz="4158">
          <a:solidFill>
            <a:schemeClr val="tx1"/>
          </a:solidFill>
          <a:latin typeface="Calibri" pitchFamily="34" charset="0"/>
        </a:defRPr>
      </a:lvl7pPr>
      <a:lvl8pPr marL="435405" algn="ctr" defTabSz="861740" rtl="0" fontAlgn="base">
        <a:spcBef>
          <a:spcPct val="0"/>
        </a:spcBef>
        <a:spcAft>
          <a:spcPct val="0"/>
        </a:spcAft>
        <a:defRPr sz="4158">
          <a:solidFill>
            <a:schemeClr val="tx1"/>
          </a:solidFill>
          <a:latin typeface="Calibri" pitchFamily="34" charset="0"/>
        </a:defRPr>
      </a:lvl8pPr>
      <a:lvl9pPr marL="580540" algn="ctr" defTabSz="861740" rtl="0" fontAlgn="base">
        <a:spcBef>
          <a:spcPct val="0"/>
        </a:spcBef>
        <a:spcAft>
          <a:spcPct val="0"/>
        </a:spcAft>
        <a:defRPr sz="4158">
          <a:solidFill>
            <a:schemeClr val="tx1"/>
          </a:solidFill>
          <a:latin typeface="Calibri" pitchFamily="34" charset="0"/>
        </a:defRPr>
      </a:lvl9pPr>
    </p:titleStyle>
    <p:bodyStyle>
      <a:lvl1pPr marL="322263" indent="-322263" algn="l" defTabSz="8604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98500" indent="-268288" algn="l" defTabSz="8604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076325" indent="-214313" algn="l" defTabSz="8604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506538" indent="-214313" algn="l" defTabSz="8604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938338" indent="-214313" algn="l" defTabSz="8604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370075" indent="-215461" algn="l" defTabSz="861846" rtl="0" eaLnBrk="1" latinLnBrk="0" hangingPunct="1">
        <a:spcBef>
          <a:spcPct val="20000"/>
        </a:spcBef>
        <a:buFont typeface="Arial" pitchFamily="34" charset="0"/>
        <a:buChar char="•"/>
        <a:defRPr sz="1873" kern="1200">
          <a:solidFill>
            <a:schemeClr val="tx1"/>
          </a:solidFill>
          <a:latin typeface="+mn-lt"/>
          <a:ea typeface="+mn-ea"/>
          <a:cs typeface="+mn-cs"/>
        </a:defRPr>
      </a:lvl6pPr>
      <a:lvl7pPr marL="2800998" indent="-215461" algn="l" defTabSz="861846" rtl="0" eaLnBrk="1" latinLnBrk="0" hangingPunct="1">
        <a:spcBef>
          <a:spcPct val="20000"/>
        </a:spcBef>
        <a:buFont typeface="Arial" pitchFamily="34" charset="0"/>
        <a:buChar char="•"/>
        <a:defRPr sz="1873" kern="1200">
          <a:solidFill>
            <a:schemeClr val="tx1"/>
          </a:solidFill>
          <a:latin typeface="+mn-lt"/>
          <a:ea typeface="+mn-ea"/>
          <a:cs typeface="+mn-cs"/>
        </a:defRPr>
      </a:lvl7pPr>
      <a:lvl8pPr marL="3231920" indent="-215461" algn="l" defTabSz="861846" rtl="0" eaLnBrk="1" latinLnBrk="0" hangingPunct="1">
        <a:spcBef>
          <a:spcPct val="20000"/>
        </a:spcBef>
        <a:buFont typeface="Arial" pitchFamily="34" charset="0"/>
        <a:buChar char="•"/>
        <a:defRPr sz="1873" kern="1200">
          <a:solidFill>
            <a:schemeClr val="tx1"/>
          </a:solidFill>
          <a:latin typeface="+mn-lt"/>
          <a:ea typeface="+mn-ea"/>
          <a:cs typeface="+mn-cs"/>
        </a:defRPr>
      </a:lvl8pPr>
      <a:lvl9pPr marL="3662843" indent="-215461" algn="l" defTabSz="861846" rtl="0" eaLnBrk="1" latinLnBrk="0" hangingPunct="1">
        <a:spcBef>
          <a:spcPct val="20000"/>
        </a:spcBef>
        <a:buFont typeface="Arial" pitchFamily="34" charset="0"/>
        <a:buChar char="•"/>
        <a:defRPr sz="187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1pPr>
      <a:lvl2pPr marL="430923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2pPr>
      <a:lvl3pPr marL="861846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3pPr>
      <a:lvl4pPr marL="1292768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4pPr>
      <a:lvl5pPr marL="1723691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5pPr>
      <a:lvl6pPr marL="2154614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6pPr>
      <a:lvl7pPr marL="2585537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7pPr>
      <a:lvl8pPr marL="3016459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8pPr>
      <a:lvl9pPr marL="3447382" algn="l" defTabSz="861846" rtl="0" eaLnBrk="1" latinLnBrk="0" hangingPunct="1">
        <a:defRPr sz="16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utoShape 13"/>
          <p:cNvSpPr>
            <a:spLocks noChangeArrowheads="1"/>
          </p:cNvSpPr>
          <p:nvPr/>
        </p:nvSpPr>
        <p:spPr bwMode="auto">
          <a:xfrm>
            <a:off x="0" y="-17463"/>
            <a:ext cx="9180513" cy="1109663"/>
          </a:xfrm>
          <a:prstGeom prst="roundRect">
            <a:avLst>
              <a:gd name="adj" fmla="val 10870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5648" tIns="7824" rIns="15648" bIns="7824" anchor="ctr"/>
          <a:lstStyle>
            <a:lvl1pPr defTabSz="2673350">
              <a:spcBef>
                <a:spcPct val="20000"/>
              </a:spcBef>
              <a:buFont typeface="Arial" panose="020B0604020202020204" pitchFamily="34" charset="0"/>
              <a:buChar char="•"/>
              <a:defRPr sz="3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267335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267335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26733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267335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2673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2673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2673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26733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s-IS" altLang="es-ES_tradnl" sz="1300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s-IS" altLang="es-ES_tradnl" sz="1300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s-IS" altLang="es-ES_tradnl" sz="1300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_tradnl" sz="800" dirty="0"/>
              <a:t>ANALISIS DE LA EXISTENCIA DE BRONQUIECTASIAS EN EL PACIENTE CON ENFERMEDAD PULMONAR OBSTRUCTIVA CRÓNICA EN UN HOSPITAL DE TERCER NIVEL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_tradnl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 Salcedo Lobera, G. </a:t>
            </a:r>
            <a:r>
              <a:rPr lang="es-ES" altLang="es-ES_tradnl" sz="1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Bentabol</a:t>
            </a:r>
            <a:r>
              <a:rPr lang="es-ES" altLang="es-ES_tradnl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Ramos, A. </a:t>
            </a:r>
            <a:r>
              <a:rPr lang="es-ES" altLang="es-ES_tradnl" sz="1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Doménech</a:t>
            </a:r>
            <a:r>
              <a:rPr lang="es-ES" altLang="es-ES_tradnl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Rio.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_tradnl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 de Gestión Médico –Quirúrgica de Enfermedades Respiratorias. Hospital Regional Universitario de Málaga</a:t>
            </a:r>
            <a:r>
              <a:rPr lang="es-ES" altLang="es-ES_tradnl" sz="1000" u="sng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_tradnl" sz="1300" dirty="0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s-IS" altLang="es-ES_tradnl" sz="1300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is-IS" altLang="es-ES_tradnl" sz="1300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s-ES" altLang="es-ES_tradnl" sz="1300" b="1" dirty="0">
              <a:solidFill>
                <a:srgbClr val="66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AutoShape 4"/>
          <p:cNvSpPr>
            <a:spLocks noChangeArrowheads="1"/>
          </p:cNvSpPr>
          <p:nvPr/>
        </p:nvSpPr>
        <p:spPr bwMode="auto">
          <a:xfrm>
            <a:off x="100013" y="1535113"/>
            <a:ext cx="4205287" cy="1282700"/>
          </a:xfrm>
          <a:prstGeom prst="roundRect">
            <a:avLst>
              <a:gd name="adj" fmla="val 7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15648" tIns="7824" rIns="15648" bIns="7824" anchor="ctr"/>
          <a:lstStyle/>
          <a:p>
            <a:pPr algn="just" defTabSz="848853" eaLnBrk="1" hangingPunct="1">
              <a:defRPr/>
            </a:pPr>
            <a:endParaRPr lang="en-US" sz="762" dirty="0">
              <a:latin typeface="Arial"/>
              <a:cs typeface="Arial"/>
            </a:endParaRPr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241300" y="1666875"/>
            <a:ext cx="390842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648" tIns="7824" rIns="15648" bIns="7824">
            <a:spAutoFit/>
          </a:bodyPr>
          <a:lstStyle/>
          <a:p>
            <a:pPr algn="just"/>
            <a:r>
              <a:rPr lang="es-ES_tradnl" altLang="es-ES" sz="1000">
                <a:latin typeface="Calibri" pitchFamily="34" charset="0"/>
              </a:rPr>
              <a:t>La enfermedad pulmonar obstructiva crónica (EPOC) y las bronquiectasias (BQ) son 2 de las enfermedades más frecuentes e infradiagnosticadas en Neumologia. Por su elevada prevalencia puede ser fácil encontrarla de forma sincrónica.Nuestro objetivo es observar la prevalencia de bronquiectasias en pacientes EPOC en un hospital de tercer nivel </a:t>
            </a:r>
            <a:endParaRPr lang="en-US" altLang="es-ES_tradnl" sz="1000">
              <a:solidFill>
                <a:srgbClr val="000000"/>
              </a:solidFill>
            </a:endParaRPr>
          </a:p>
        </p:txBody>
      </p:sp>
      <p:sp>
        <p:nvSpPr>
          <p:cNvPr id="14341" name="Text Box 42"/>
          <p:cNvSpPr txBox="1">
            <a:spLocks noChangeArrowheads="1"/>
          </p:cNvSpPr>
          <p:nvPr/>
        </p:nvSpPr>
        <p:spPr bwMode="auto">
          <a:xfrm>
            <a:off x="1047750" y="1228725"/>
            <a:ext cx="2047875" cy="190500"/>
          </a:xfrm>
          <a:prstGeom prst="rect">
            <a:avLst/>
          </a:prstGeom>
          <a:noFill/>
          <a:ln>
            <a:noFill/>
          </a:ln>
        </p:spPr>
        <p:txBody>
          <a:bodyPr lIns="15648" tIns="7824" rIns="15648" bIns="7824">
            <a:spAutoFit/>
          </a:bodyPr>
          <a:lstStyle>
            <a:lvl1pPr defTabSz="3876675"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3876675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3876675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3876675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3876675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s-ES_tradnl" sz="1143" dirty="0" err="1">
                <a:solidFill>
                  <a:srgbClr val="000000"/>
                </a:solidFill>
                <a:latin typeface="Verdana" charset="0"/>
              </a:rPr>
              <a:t>Introducción</a:t>
            </a:r>
            <a:endParaRPr lang="en-US" altLang="es-ES_tradnl" sz="1143" dirty="0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14342" name="Rectangle 31"/>
          <p:cNvSpPr>
            <a:spLocks noChangeArrowheads="1"/>
          </p:cNvSpPr>
          <p:nvPr/>
        </p:nvSpPr>
        <p:spPr bwMode="auto">
          <a:xfrm>
            <a:off x="0" y="-546100"/>
            <a:ext cx="36513" cy="292100"/>
          </a:xfrm>
          <a:prstGeom prst="rect">
            <a:avLst/>
          </a:prstGeom>
          <a:noFill/>
          <a:ln>
            <a:noFill/>
          </a:ln>
        </p:spPr>
        <p:txBody>
          <a:bodyPr wrap="none" lIns="17716" tIns="8858" rIns="17716" bIns="8858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1778">
              <a:latin typeface="Arial" charset="0"/>
            </a:endParaRPr>
          </a:p>
        </p:txBody>
      </p:sp>
      <p:sp>
        <p:nvSpPr>
          <p:cNvPr id="14343" name="Rectangle 32"/>
          <p:cNvSpPr>
            <a:spLocks noChangeArrowheads="1"/>
          </p:cNvSpPr>
          <p:nvPr/>
        </p:nvSpPr>
        <p:spPr bwMode="auto">
          <a:xfrm>
            <a:off x="0" y="30163"/>
            <a:ext cx="36513" cy="290512"/>
          </a:xfrm>
          <a:prstGeom prst="rect">
            <a:avLst/>
          </a:prstGeom>
          <a:noFill/>
          <a:ln>
            <a:noFill/>
          </a:ln>
        </p:spPr>
        <p:txBody>
          <a:bodyPr wrap="none" lIns="17716" tIns="8858" rIns="17716" bIns="8858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1778">
              <a:latin typeface="Arial" charset="0"/>
            </a:endParaRPr>
          </a:p>
        </p:txBody>
      </p:sp>
      <p:pic>
        <p:nvPicPr>
          <p:cNvPr id="3080" name="Imagen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813" y="231775"/>
            <a:ext cx="1235075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Imagen 39" descr="Captura de pantalla 2017-02-16 a las 17.51.2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10513" y="254000"/>
            <a:ext cx="1266825" cy="7000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1171575" y="2916238"/>
            <a:ext cx="2047875" cy="192087"/>
          </a:xfrm>
          <a:prstGeom prst="rect">
            <a:avLst/>
          </a:prstGeom>
          <a:noFill/>
          <a:ln>
            <a:noFill/>
          </a:ln>
        </p:spPr>
        <p:txBody>
          <a:bodyPr lIns="15648" tIns="7824" rIns="15648" bIns="7824">
            <a:spAutoFit/>
          </a:bodyPr>
          <a:lstStyle>
            <a:lvl1pPr defTabSz="3876675"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3876675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3876675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3876675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3876675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s-ES_tradnl" sz="1143">
                <a:solidFill>
                  <a:srgbClr val="000000"/>
                </a:solidFill>
                <a:latin typeface="Verdana" charset="0"/>
              </a:rPr>
              <a:t>Material y </a:t>
            </a:r>
            <a:r>
              <a:rPr lang="en-US" altLang="es-ES_tradnl" sz="1143" dirty="0" err="1">
                <a:solidFill>
                  <a:srgbClr val="000000"/>
                </a:solidFill>
                <a:latin typeface="Verdana" charset="0"/>
              </a:rPr>
              <a:t>Métodos</a:t>
            </a:r>
            <a:endParaRPr lang="en-US" altLang="es-ES_tradnl" sz="1143" dirty="0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14347" name="CuadroTexto 4"/>
          <p:cNvSpPr txBox="1">
            <a:spLocks noChangeArrowheads="1"/>
          </p:cNvSpPr>
          <p:nvPr/>
        </p:nvSpPr>
        <p:spPr bwMode="auto">
          <a:xfrm>
            <a:off x="3543300" y="4308475"/>
            <a:ext cx="525463" cy="346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1651">
              <a:latin typeface="Arial" charset="0"/>
            </a:endParaRPr>
          </a:p>
        </p:txBody>
      </p:sp>
      <p:sp>
        <p:nvSpPr>
          <p:cNvPr id="14349" name="Rectángulo 8"/>
          <p:cNvSpPr>
            <a:spLocks noChangeArrowheads="1"/>
          </p:cNvSpPr>
          <p:nvPr/>
        </p:nvSpPr>
        <p:spPr bwMode="auto">
          <a:xfrm>
            <a:off x="4822825" y="3000375"/>
            <a:ext cx="3978275" cy="3651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779722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_tradnl" sz="1778">
                <a:latin typeface="Arial" charset="0"/>
              </a:rPr>
              <a:t> </a:t>
            </a:r>
            <a:endParaRPr lang="es-ES" altLang="es-ES_tradnl" sz="762">
              <a:latin typeface="Arial" charset="0"/>
            </a:endParaRPr>
          </a:p>
        </p:txBody>
      </p:sp>
      <p:sp>
        <p:nvSpPr>
          <p:cNvPr id="14350" name="Rectángulo 12"/>
          <p:cNvSpPr>
            <a:spLocks noChangeArrowheads="1"/>
          </p:cNvSpPr>
          <p:nvPr/>
        </p:nvSpPr>
        <p:spPr bwMode="auto">
          <a:xfrm>
            <a:off x="100013" y="3203575"/>
            <a:ext cx="4205287" cy="106203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just">
              <a:defRPr/>
            </a:pPr>
            <a:r>
              <a:rPr lang="es-ES_tradnl" sz="1050" dirty="0"/>
              <a:t>Estudio observacional y descriptivo de 83 pacientes en seguimiento en nuestra consulta </a:t>
            </a:r>
            <a:r>
              <a:rPr lang="es-ES_tradnl" sz="1050" dirty="0" err="1"/>
              <a:t>monografíca</a:t>
            </a:r>
            <a:r>
              <a:rPr lang="es-ES_tradnl" sz="1050" dirty="0"/>
              <a:t> de EPOC durante tres años. Se recogieron datos generales como edad, sexo, hábito tabáquico, pruebas funcionales respiratorias, colonizaciones, necesidad de antibioterapia inhalada y número agudizaciones graves con necesidad de ingreso hospitalario en el ultimo año.  </a:t>
            </a:r>
          </a:p>
        </p:txBody>
      </p:sp>
      <p:sp>
        <p:nvSpPr>
          <p:cNvPr id="14351" name="Rectángulo 13"/>
          <p:cNvSpPr>
            <a:spLocks noChangeArrowheads="1"/>
          </p:cNvSpPr>
          <p:nvPr/>
        </p:nvSpPr>
        <p:spPr bwMode="auto">
          <a:xfrm>
            <a:off x="4846638" y="4522788"/>
            <a:ext cx="4137025" cy="2286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just"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889">
              <a:latin typeface="Arial" charset="0"/>
            </a:endParaRPr>
          </a:p>
        </p:txBody>
      </p:sp>
      <p:sp>
        <p:nvSpPr>
          <p:cNvPr id="14352" name="Rectángulo 6"/>
          <p:cNvSpPr>
            <a:spLocks noChangeArrowheads="1"/>
          </p:cNvSpPr>
          <p:nvPr/>
        </p:nvSpPr>
        <p:spPr bwMode="auto">
          <a:xfrm>
            <a:off x="4732338" y="4449763"/>
            <a:ext cx="4068762" cy="211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just"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762">
              <a:latin typeface="Arial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4589463" y="1408113"/>
          <a:ext cx="4219575" cy="3246440"/>
        </p:xfrm>
        <a:graphic>
          <a:graphicData uri="http://schemas.openxmlformats.org/drawingml/2006/table">
            <a:tbl>
              <a:tblPr/>
              <a:tblGrid>
                <a:gridCol w="701675"/>
                <a:gridCol w="701675"/>
                <a:gridCol w="706437"/>
                <a:gridCol w="701675"/>
                <a:gridCol w="701675"/>
                <a:gridCol w="706438"/>
              </a:tblGrid>
              <a:tr h="347663"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/>
                      </a:r>
                      <a:b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</a:b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CON BQ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/>
                      </a:r>
                      <a:b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</a:b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SIN BQ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/>
                      </a:r>
                      <a:b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</a:b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/>
                      </a:r>
                      <a:b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</a:b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7663"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  <a:t/>
                      </a:r>
                      <a:b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ＭＳ Ｐゴシック" panose="020B0600070205080204" pitchFamily="34" charset="-128"/>
                        </a:rPr>
                      </a:b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Media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Desviación típica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Media 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Desviación típica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p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</a:tr>
              <a:tr h="347663"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Edad (años)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68,02</a:t>
                      </a:r>
                      <a:endParaRPr kumimoji="0" lang="is-I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9,22</a:t>
                      </a:r>
                      <a:endParaRPr kumimoji="0" lang="cs-CZ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67,60</a:t>
                      </a:r>
                      <a:endParaRPr kumimoji="0" lang="is-I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8,8</a:t>
                      </a:r>
                      <a:endParaRPr kumimoji="0" lang="uk-UA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NS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92125"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IAT (paquetes/año)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59,32</a:t>
                      </a:r>
                      <a:endParaRPr kumimoji="0" lang="cs-CZ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21,90</a:t>
                      </a:r>
                      <a:endParaRPr kumimoji="0" lang="fi-FI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58,86</a:t>
                      </a:r>
                      <a:endParaRPr kumimoji="0" lang="uk-UA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21,18</a:t>
                      </a:r>
                      <a:endParaRPr kumimoji="0" lang="fi-FI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NS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</a:tr>
              <a:tr h="203200"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r-IN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Mangal" panose="02040503050203030202" pitchFamily="18" charset="0"/>
                          <a:cs typeface="Mangal" panose="02040503050203030202" pitchFamily="18" charset="0"/>
                        </a:rPr>
                        <a:t>FVC (ml)</a:t>
                      </a:r>
                      <a:endParaRPr kumimoji="0" lang="mr-IN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angal" panose="02040503050203030202" pitchFamily="18" charset="0"/>
                        <a:cs typeface="Mangal" panose="02040503050203030202" pitchFamily="18" charset="0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2268</a:t>
                      </a:r>
                      <a:endParaRPr kumimoji="0" lang="is-I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768</a:t>
                      </a:r>
                      <a:endParaRPr kumimoji="0" lang="is-I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2165</a:t>
                      </a:r>
                      <a:endParaRPr kumimoji="0" lang="is-I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661</a:t>
                      </a:r>
                      <a:endParaRPr kumimoji="0" lang="is-I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NS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r-IN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Mangal" panose="02040503050203030202" pitchFamily="18" charset="0"/>
                          <a:cs typeface="Mangal" panose="02040503050203030202" pitchFamily="18" charset="0"/>
                        </a:rPr>
                        <a:t>FVC (%)</a:t>
                      </a:r>
                      <a:endParaRPr kumimoji="0" lang="mr-IN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angal" panose="02040503050203030202" pitchFamily="18" charset="0"/>
                        <a:cs typeface="Mangal" panose="02040503050203030202" pitchFamily="18" charset="0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58,48</a:t>
                      </a:r>
                      <a:endParaRPr kumimoji="0" lang="is-I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13,87</a:t>
                      </a:r>
                      <a:endParaRPr kumimoji="0" lang="fi-FI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57,8</a:t>
                      </a:r>
                      <a:endParaRPr kumimoji="0" lang="uk-UA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13,35</a:t>
                      </a:r>
                      <a:endParaRPr kumimoji="0" lang="uk-UA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NS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</a:tr>
              <a:tr h="203200"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r-IN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Mangal" panose="02040503050203030202" pitchFamily="18" charset="0"/>
                          <a:cs typeface="Mangal" panose="02040503050203030202" pitchFamily="18" charset="0"/>
                        </a:rPr>
                        <a:t>FEV1 (ml)</a:t>
                      </a:r>
                      <a:endParaRPr kumimoji="0" lang="mr-IN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angal" panose="02040503050203030202" pitchFamily="18" charset="0"/>
                        <a:cs typeface="Mangal" panose="02040503050203030202" pitchFamily="18" charset="0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1315,68</a:t>
                      </a:r>
                      <a:endParaRPr kumimoji="0" lang="is-I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622</a:t>
                      </a:r>
                      <a:endParaRPr kumimoji="0" lang="is-I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1274,93</a:t>
                      </a:r>
                      <a:endParaRPr kumimoji="0" lang="fi-FI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s-I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473</a:t>
                      </a:r>
                      <a:endParaRPr kumimoji="0" lang="is-I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NS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r-IN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Mangal" panose="02040503050203030202" pitchFamily="18" charset="0"/>
                          <a:cs typeface="Mangal" panose="02040503050203030202" pitchFamily="18" charset="0"/>
                        </a:rPr>
                        <a:t>FEV1 (%)</a:t>
                      </a:r>
                      <a:endParaRPr kumimoji="0" lang="mr-IN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angal" panose="02040503050203030202" pitchFamily="18" charset="0"/>
                        <a:cs typeface="Mangal" panose="02040503050203030202" pitchFamily="18" charset="0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47,36</a:t>
                      </a:r>
                      <a:endParaRPr kumimoji="0" lang="uk-UA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19,18</a:t>
                      </a:r>
                      <a:endParaRPr kumimoji="0" lang="fi-FI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46,71</a:t>
                      </a:r>
                      <a:endParaRPr kumimoji="0" lang="fi-FI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14,40</a:t>
                      </a:r>
                      <a:endParaRPr kumimoji="0" lang="de-DE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NS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</a:tr>
              <a:tr h="347663"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mr-IN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Mangal" panose="02040503050203030202" pitchFamily="18" charset="0"/>
                          <a:cs typeface="Mangal" panose="02040503050203030202" pitchFamily="18" charset="0"/>
                        </a:rPr>
                        <a:t>FEV1/FVC (%)</a:t>
                      </a:r>
                      <a:endParaRPr kumimoji="0" lang="mr-IN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angal" panose="02040503050203030202" pitchFamily="18" charset="0"/>
                        <a:cs typeface="Mangal" panose="02040503050203030202" pitchFamily="18" charset="0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56,14</a:t>
                      </a:r>
                      <a:endParaRPr kumimoji="0" lang="uk-UA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11,95</a:t>
                      </a:r>
                      <a:endParaRPr kumimoji="0" lang="fi-FI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56,77</a:t>
                      </a:r>
                      <a:endParaRPr kumimoji="0" lang="fi-FI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11,45</a:t>
                      </a:r>
                      <a:endParaRPr kumimoji="0" lang="cs-CZ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NS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BODE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4,35</a:t>
                      </a:r>
                      <a:endParaRPr kumimoji="0" lang="uk-UA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1,90</a:t>
                      </a:r>
                      <a:endParaRPr kumimoji="0" lang="fi-FI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3,54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1,93</a:t>
                      </a:r>
                      <a:endParaRPr kumimoji="0" lang="fi-FI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0,081</a:t>
                      </a:r>
                      <a:endParaRPr kumimoji="0" lang="en-US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5E8"/>
                    </a:solidFill>
                  </a:tcPr>
                </a:tc>
              </a:tr>
              <a:tr h="347663"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TM6M (metros)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336,67</a:t>
                      </a:r>
                      <a:endParaRPr kumimoji="0" lang="cs-CZ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118,71</a:t>
                      </a:r>
                      <a:endParaRPr kumimoji="0" lang="fi-FI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i-FI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333,97</a:t>
                      </a:r>
                      <a:endParaRPr kumimoji="0" lang="fi-FI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110</a:t>
                      </a:r>
                      <a:endParaRPr kumimoji="0" lang="cs-CZ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430213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8604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292225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1722438" defTabSz="860425">
                        <a:spcBef>
                          <a:spcPct val="200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1796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6368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0940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551238" indent="-1055688" defTabSz="8604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8604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altLang="es-ES" sz="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/>
                          <a:ea typeface="ＭＳ Ｐゴシック" panose="020B0600070205080204" pitchFamily="34" charset="-128"/>
                        </a:rPr>
                        <a:t>NS</a:t>
                      </a:r>
                      <a:endParaRPr kumimoji="0" lang="es-ES_tradnl" altLang="es-E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27473" marR="27473" marT="27473" marB="2747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30"/>
          <p:cNvSpPr/>
          <p:nvPr/>
        </p:nvSpPr>
        <p:spPr>
          <a:xfrm>
            <a:off x="1057275" y="3579813"/>
            <a:ext cx="6667500" cy="10953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716" tIns="8858" rIns="17716" bIns="8858" anchor="ctr"/>
          <a:lstStyle/>
          <a:p>
            <a:pPr algn="ctr" defTabSz="848853" eaLnBrk="1" hangingPunct="1">
              <a:defRPr/>
            </a:pPr>
            <a:endParaRPr lang="fr-FR" sz="1778"/>
          </a:p>
        </p:txBody>
      </p:sp>
      <p:sp>
        <p:nvSpPr>
          <p:cNvPr id="16387" name="Rectangle 31"/>
          <p:cNvSpPr>
            <a:spLocks noChangeArrowheads="1"/>
          </p:cNvSpPr>
          <p:nvPr/>
        </p:nvSpPr>
        <p:spPr bwMode="auto">
          <a:xfrm>
            <a:off x="0" y="-546100"/>
            <a:ext cx="36513" cy="292100"/>
          </a:xfrm>
          <a:prstGeom prst="rect">
            <a:avLst/>
          </a:prstGeom>
          <a:noFill/>
          <a:ln>
            <a:noFill/>
          </a:ln>
        </p:spPr>
        <p:txBody>
          <a:bodyPr wrap="none" lIns="17716" tIns="8858" rIns="17716" bIns="8858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1778">
              <a:latin typeface="Arial" charset="0"/>
            </a:endParaRPr>
          </a:p>
        </p:txBody>
      </p:sp>
      <p:sp>
        <p:nvSpPr>
          <p:cNvPr id="16388" name="Rectangle 32"/>
          <p:cNvSpPr>
            <a:spLocks noChangeArrowheads="1"/>
          </p:cNvSpPr>
          <p:nvPr/>
        </p:nvSpPr>
        <p:spPr bwMode="auto">
          <a:xfrm>
            <a:off x="0" y="30163"/>
            <a:ext cx="36513" cy="290512"/>
          </a:xfrm>
          <a:prstGeom prst="rect">
            <a:avLst/>
          </a:prstGeom>
          <a:noFill/>
          <a:ln>
            <a:noFill/>
          </a:ln>
        </p:spPr>
        <p:txBody>
          <a:bodyPr wrap="none" lIns="17716" tIns="8858" rIns="17716" bIns="8858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1778">
              <a:latin typeface="Arial" charset="0"/>
            </a:endParaRPr>
          </a:p>
        </p:txBody>
      </p:sp>
      <p:sp>
        <p:nvSpPr>
          <p:cNvPr id="16390" name="CuadroTexto 4"/>
          <p:cNvSpPr txBox="1">
            <a:spLocks noChangeArrowheads="1"/>
          </p:cNvSpPr>
          <p:nvPr/>
        </p:nvSpPr>
        <p:spPr bwMode="auto">
          <a:xfrm>
            <a:off x="3543300" y="4308475"/>
            <a:ext cx="525463" cy="346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1651">
              <a:latin typeface="Arial" charset="0"/>
            </a:endParaRPr>
          </a:p>
        </p:txBody>
      </p:sp>
      <p:sp>
        <p:nvSpPr>
          <p:cNvPr id="16392" name="Rectángulo 13"/>
          <p:cNvSpPr>
            <a:spLocks noChangeArrowheads="1"/>
          </p:cNvSpPr>
          <p:nvPr/>
        </p:nvSpPr>
        <p:spPr bwMode="auto">
          <a:xfrm>
            <a:off x="4846638" y="4522788"/>
            <a:ext cx="4137025" cy="2286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just"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889">
              <a:latin typeface="Arial" charset="0"/>
            </a:endParaRPr>
          </a:p>
        </p:txBody>
      </p:sp>
      <p:sp>
        <p:nvSpPr>
          <p:cNvPr id="16393" name="Text Box 10"/>
          <p:cNvSpPr txBox="1">
            <a:spLocks noChangeArrowheads="1"/>
          </p:cNvSpPr>
          <p:nvPr/>
        </p:nvSpPr>
        <p:spPr bwMode="auto">
          <a:xfrm>
            <a:off x="1908175" y="3143250"/>
            <a:ext cx="2047875" cy="279400"/>
          </a:xfrm>
          <a:prstGeom prst="rect">
            <a:avLst/>
          </a:prstGeom>
          <a:noFill/>
          <a:ln>
            <a:noFill/>
          </a:ln>
        </p:spPr>
        <p:txBody>
          <a:bodyPr lIns="15648" tIns="7824" rIns="15648" bIns="7824">
            <a:spAutoFit/>
          </a:bodyPr>
          <a:lstStyle>
            <a:lvl1pPr defTabSz="3876675"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3876675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3876675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3876675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3876675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387667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s-ES_tradnl" sz="1714">
                <a:solidFill>
                  <a:srgbClr val="000000"/>
                </a:solidFill>
                <a:latin typeface="Verdana" charset="0"/>
              </a:rPr>
              <a:t>Conclusiones</a:t>
            </a:r>
            <a:endParaRPr lang="en-US" altLang="es-ES_tradnl" sz="1714" dirty="0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16394" name="Rectángulo 6"/>
          <p:cNvSpPr>
            <a:spLocks noChangeArrowheads="1"/>
          </p:cNvSpPr>
          <p:nvPr/>
        </p:nvSpPr>
        <p:spPr bwMode="auto">
          <a:xfrm>
            <a:off x="4732338" y="4449763"/>
            <a:ext cx="4068762" cy="211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95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83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71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59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just" defTabSz="779722" eaLnBrk="1" hangingPunct="1">
              <a:spcBef>
                <a:spcPct val="0"/>
              </a:spcBef>
              <a:buFontTx/>
              <a:buNone/>
              <a:defRPr/>
            </a:pPr>
            <a:endParaRPr lang="es-ES_tradnl" altLang="es-ES_tradnl" sz="762">
              <a:latin typeface="Arial" charset="0"/>
            </a:endParaRPr>
          </a:p>
        </p:txBody>
      </p:sp>
      <p:sp>
        <p:nvSpPr>
          <p:cNvPr id="5129" name="CuadroTexto 8"/>
          <p:cNvSpPr txBox="1">
            <a:spLocks noChangeArrowheads="1"/>
          </p:cNvSpPr>
          <p:nvPr/>
        </p:nvSpPr>
        <p:spPr bwMode="auto">
          <a:xfrm>
            <a:off x="1266825" y="3786188"/>
            <a:ext cx="626745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spcBef>
                <a:spcPct val="20000"/>
              </a:spcBef>
              <a:buFont typeface="Arial" pitchFamily="34" charset="0"/>
              <a:buChar char="•"/>
            </a:pPr>
            <a:r>
              <a:rPr lang="es-ES_tradnl" altLang="es-ES" sz="1200">
                <a:cs typeface="Arial" pitchFamily="34" charset="0"/>
              </a:rPr>
              <a:t>Es fundamental descartar bronquiectasias en los pacientes EPOC con Pseudomonas.</a:t>
            </a:r>
          </a:p>
          <a:p>
            <a:pPr marL="171450" indent="-171450">
              <a:spcBef>
                <a:spcPct val="20000"/>
              </a:spcBef>
              <a:buFont typeface="Arial" pitchFamily="34" charset="0"/>
              <a:buChar char="•"/>
            </a:pPr>
            <a:r>
              <a:rPr lang="es-ES_tradnl" altLang="es-ES" sz="1200">
                <a:cs typeface="Arial" pitchFamily="34" charset="0"/>
              </a:rPr>
              <a:t>Se necesitan estudios con muestras de mayor tamaño para establecer diferencias en el pronóstico de estos pacientes </a:t>
            </a:r>
            <a:endParaRPr lang="es-ES" altLang="es-ES_tradnl" sz="1200">
              <a:cs typeface="Arial" pitchFamily="34" charset="0"/>
            </a:endParaRPr>
          </a:p>
        </p:txBody>
      </p:sp>
      <p:pic>
        <p:nvPicPr>
          <p:cNvPr id="5130" name="Imagen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7388" y="109538"/>
            <a:ext cx="4627562" cy="347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1" name="Rectángulo 3"/>
          <p:cNvSpPr>
            <a:spLocks noChangeArrowheads="1"/>
          </p:cNvSpPr>
          <p:nvPr/>
        </p:nvSpPr>
        <p:spPr bwMode="auto">
          <a:xfrm>
            <a:off x="338138" y="1266825"/>
            <a:ext cx="426085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altLang="es-ES" sz="1100"/>
              <a:t>RESULTADOS</a:t>
            </a:r>
          </a:p>
          <a:p>
            <a:r>
              <a:rPr lang="es-ES_tradnl" altLang="es-ES" sz="1100"/>
              <a:t>La edad medio de nuestros pacientes fue de 68,31±8,96 años siendo el 76,5% varones. Casi un 80% eran exfumadores con un IAT medio de 57,72 ±21,61 paq/a. </a:t>
            </a:r>
          </a:p>
        </p:txBody>
      </p:sp>
      <p:sp>
        <p:nvSpPr>
          <p:cNvPr id="6" name="Marco 5"/>
          <p:cNvSpPr/>
          <p:nvPr/>
        </p:nvSpPr>
        <p:spPr>
          <a:xfrm>
            <a:off x="209550" y="1069975"/>
            <a:ext cx="4456113" cy="1741488"/>
          </a:xfrm>
          <a:prstGeom prst="frame">
            <a:avLst>
              <a:gd name="adj1" fmla="val 13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5133" name="CuadroTexto 6"/>
          <p:cNvSpPr txBox="1">
            <a:spLocks noChangeArrowheads="1"/>
          </p:cNvSpPr>
          <p:nvPr/>
        </p:nvSpPr>
        <p:spPr bwMode="auto">
          <a:xfrm>
            <a:off x="319088" y="2057400"/>
            <a:ext cx="39592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altLang="es-ES" sz="1200"/>
              <a:t>Al comparar ambos grupos no se objetivaban diferencias estadísticamente significativas en ningunos de nuestras comparaciones. 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Diapositiva 1&quot;/&gt;&lt;property id=&quot;20307&quot; value=&quot;256&quot;/&gt;&lt;/object&gt;&lt;/object&gt;&lt;/object&gt;&lt;/database&gt;"/>
  <p:tag name="ISPRING_RESOURCE_PATHS_HASH_PRESENTER" val="1c4f7c122f149ffd317e8c333ab97755585e5d5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328</Words>
  <Application>Microsoft Macintosh PowerPoint</Application>
  <PresentationFormat>Presentación en pantalla (16:9)</PresentationFormat>
  <Paragraphs>89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Arial</vt:lpstr>
      <vt:lpstr>ＭＳ Ｐゴシック</vt:lpstr>
      <vt:lpstr>Calibri</vt:lpstr>
      <vt:lpstr>Verdana</vt:lpstr>
      <vt:lpstr>Helvetica</vt:lpstr>
      <vt:lpstr>Helvetica Light</vt:lpstr>
      <vt:lpstr>Mangal</vt:lpstr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LUNA</cp:lastModifiedBy>
  <cp:revision>5</cp:revision>
  <dcterms:created xsi:type="dcterms:W3CDTF">2020-01-30T16:27:45Z</dcterms:created>
  <dcterms:modified xsi:type="dcterms:W3CDTF">2020-06-02T08:23:02Z</dcterms:modified>
</cp:coreProperties>
</file>