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FFCC66"/>
    <a:srgbClr val="FFFF99"/>
    <a:srgbClr val="FF7C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>
        <c:manualLayout>
          <c:layoutTarget val="inner"/>
          <c:xMode val="edge"/>
          <c:yMode val="edge"/>
          <c:x val="0.21197426806224923"/>
          <c:y val="0.17135665326670493"/>
          <c:w val="0.53223604594382279"/>
          <c:h val="0.71625081071196939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Causa</c:v>
                </c:pt>
              </c:strCache>
            </c:strRef>
          </c:tx>
          <c:dPt>
            <c:idx val="0"/>
            <c:spPr>
              <a:solidFill>
                <a:schemeClr val="accent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F3-41F6-A410-BD14C2A0F5BF}"/>
              </c:ext>
            </c:extLst>
          </c:dPt>
          <c:dPt>
            <c:idx val="1"/>
            <c:spPr>
              <a:solidFill>
                <a:schemeClr val="accent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FF3-41F6-A410-BD14C2A0F5BF}"/>
              </c:ext>
            </c:extLst>
          </c:dPt>
          <c:dPt>
            <c:idx val="2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FF3-41F6-A410-BD14C2A0F5BF}"/>
              </c:ext>
            </c:extLst>
          </c:dPt>
          <c:dPt>
            <c:idx val="3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FF3-41F6-A410-BD14C2A0F5BF}"/>
              </c:ext>
            </c:extLst>
          </c:dPt>
          <c:dPt>
            <c:idx val="4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FF3-41F6-A410-BD14C2A0F5BF}"/>
              </c:ext>
            </c:extLst>
          </c:dPt>
          <c:dPt>
            <c:idx val="5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FF3-41F6-A410-BD14C2A0F5BF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FF3-41F6-A410-BD14C2A0F5BF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FF3-41F6-A410-BD14C2A0F5BF}"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FF3-41F6-A410-BD14C2A0F5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s-ES"/>
              </a:p>
            </c:txPr>
            <c:showVal val="1"/>
            <c:showCatName val="1"/>
            <c:separator>
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Post-INF</c:v>
                </c:pt>
                <c:pt idx="1">
                  <c:v>EPOC</c:v>
                </c:pt>
                <c:pt idx="2">
                  <c:v>FQ</c:v>
                </c:pt>
                <c:pt idx="3">
                  <c:v>Asma</c:v>
                </c:pt>
                <c:pt idx="4">
                  <c:v>IDF</c:v>
                </c:pt>
                <c:pt idx="5">
                  <c:v>Enf. Sist.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24</c:v>
                </c:pt>
                <c:pt idx="1">
                  <c:v>14</c:v>
                </c:pt>
                <c:pt idx="2">
                  <c:v>10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FF3-41F6-A410-BD14C2A0F5BF}"/>
            </c:ext>
          </c:extLst>
        </c:ser>
        <c:dLbls>
          <c:showCatName val="1"/>
        </c:dLbls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Total tratamientos instaurados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E7-4FB1-A16A-5288F0CCB070}"/>
              </c:ext>
            </c:extLst>
          </c:dPt>
          <c:dPt>
            <c:idx val="1"/>
            <c:spPr>
              <a:solidFill>
                <a:srgbClr val="6699FF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FE7-4FB1-A16A-5288F0CCB070}"/>
              </c:ext>
            </c:extLst>
          </c:dPt>
          <c:dPt>
            <c:idx val="2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FE7-4FB1-A16A-5288F0CCB070}"/>
              </c:ext>
            </c:extLst>
          </c:dPt>
          <c:dLbls>
            <c:spPr>
              <a:ln cmpd="sng"/>
            </c:spPr>
            <c:dLblPos val="bestFit"/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Bramitob</c:v>
                </c:pt>
                <c:pt idx="1">
                  <c:v>Promixin</c:v>
                </c:pt>
                <c:pt idx="2">
                  <c:v>Colfinair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43</c:v>
                </c:pt>
                <c:pt idx="1">
                  <c:v>42</c:v>
                </c:pt>
                <c:pt idx="2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FE7-4FB1-A16A-5288F0CCB070}"/>
            </c:ext>
          </c:extLst>
        </c:ser>
        <c:dLbls/>
        <c:firstSliceAng val="0"/>
      </c:pieChart>
    </c:plotArea>
    <c:legend>
      <c:legendPos val="r"/>
      <c:layout/>
      <c:txPr>
        <a:bodyPr/>
        <a:lstStyle/>
        <a:p>
          <a:pPr>
            <a:defRPr sz="1400"/>
          </a:pPr>
          <a:endParaRPr lang="es-ES"/>
        </a:p>
      </c:txPr>
    </c:legend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>
        <c:manualLayout>
          <c:layoutTarget val="inner"/>
          <c:xMode val="edge"/>
          <c:yMode val="edge"/>
          <c:x val="2.984711100476016E-2"/>
          <c:y val="0.24804024938442309"/>
          <c:w val="0.95035188833893747"/>
          <c:h val="0.60154327219545212"/>
        </c:manualLayout>
      </c:layout>
      <c:bar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Efectos secundarios</c:v>
                </c:pt>
              </c:strCache>
            </c:strRef>
          </c:tx>
          <c:spPr>
            <a:solidFill>
              <a:srgbClr val="FFCC66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Bramitob</c:v>
                </c:pt>
                <c:pt idx="1">
                  <c:v>Promixin</c:v>
                </c:pt>
                <c:pt idx="2">
                  <c:v>Colfinair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 formatCode="0.00%">
                  <c:v>0.59499999999999997</c:v>
                </c:pt>
                <c:pt idx="1">
                  <c:v>0.19</c:v>
                </c:pt>
                <c:pt idx="2">
                  <c:v>0.19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29-4222-99A1-9D08879D5E62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Retirada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Bramitob</c:v>
                </c:pt>
                <c:pt idx="1">
                  <c:v>Promixin</c:v>
                </c:pt>
                <c:pt idx="2">
                  <c:v>Colfinair</c:v>
                </c:pt>
              </c:strCache>
            </c:strRef>
          </c:cat>
          <c:val>
            <c:numRef>
              <c:f>Hoja1!$C$2:$C$4</c:f>
              <c:numCache>
                <c:formatCode>0.00%</c:formatCode>
                <c:ptCount val="3"/>
                <c:pt idx="0" formatCode="0%">
                  <c:v>0.45</c:v>
                </c:pt>
                <c:pt idx="1">
                  <c:v>0.11899999999999998</c:v>
                </c:pt>
                <c:pt idx="2">
                  <c:v>0.11899999999999998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729-4222-99A1-9D08879D5E62}"/>
            </c:ext>
          </c:extLst>
        </c:ser>
        <c:dLbls>
          <c:showVal val="1"/>
        </c:dLbls>
        <c:gapWidth val="95"/>
        <c:overlap val="100"/>
        <c:axId val="94230016"/>
        <c:axId val="94231552"/>
      </c:barChart>
      <c:catAx>
        <c:axId val="94230016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94231552"/>
        <c:crosses val="autoZero"/>
        <c:auto val="1"/>
        <c:lblAlgn val="ctr"/>
        <c:lblOffset val="100"/>
      </c:catAx>
      <c:valAx>
        <c:axId val="94231552"/>
        <c:scaling>
          <c:orientation val="minMax"/>
        </c:scaling>
        <c:delete val="1"/>
        <c:axPos val="l"/>
        <c:numFmt formatCode="0.00%" sourceLinked="1"/>
        <c:majorTickMark val="none"/>
        <c:tickLblPos val="nextTo"/>
        <c:crossAx val="9423001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7815517623159931E-2"/>
          <c:y val="5.1887687972489258E-2"/>
          <c:w val="0.34248933753092836"/>
          <c:h val="0.33249691356178668"/>
        </c:manualLayout>
      </c:layout>
      <c:spPr>
        <a:ln>
          <a:noFill/>
        </a:ln>
      </c:spPr>
      <c:txPr>
        <a:bodyPr/>
        <a:lstStyle/>
        <a:p>
          <a:pPr>
            <a:defRPr sz="1400"/>
          </a:pPr>
          <a:endParaRPr lang="es-ES"/>
        </a:p>
      </c:txPr>
    </c:legend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>
        <c:manualLayout>
          <c:layoutTarget val="inner"/>
          <c:xMode val="edge"/>
          <c:yMode val="edge"/>
          <c:x val="2.9550827423167853E-2"/>
          <c:y val="8.6661062698340632E-2"/>
          <c:w val="0.94089834515366433"/>
          <c:h val="0.76451690082639334"/>
        </c:manualLayout>
      </c:layout>
      <c:bar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E2-4BD4-9C1D-F25A7B9FBFF1}"/>
              </c:ext>
            </c:extLst>
          </c:dPt>
          <c:dPt>
            <c:idx val="1"/>
            <c:spPr>
              <a:solidFill>
                <a:schemeClr val="accent6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2E2-4BD4-9C1D-F25A7B9FBFF1}"/>
              </c:ext>
            </c:extLst>
          </c:dPt>
          <c:dPt>
            <c:idx val="2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2E2-4BD4-9C1D-F25A7B9FBFF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effectLst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Bramitob</c:v>
                </c:pt>
                <c:pt idx="1">
                  <c:v>Promixin</c:v>
                </c:pt>
                <c:pt idx="2">
                  <c:v>Colfinair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0.4280000000000001</c:v>
                </c:pt>
                <c:pt idx="1">
                  <c:v>0.62400000000000011</c:v>
                </c:pt>
                <c:pt idx="2" formatCode="0%">
                  <c:v>0.58000000000000007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2E2-4BD4-9C1D-F25A7B9FBFF1}"/>
            </c:ext>
          </c:extLst>
        </c:ser>
        <c:dLbls>
          <c:showVal val="1"/>
        </c:dLbls>
        <c:gapWidth val="75"/>
        <c:overlap val="100"/>
        <c:axId val="103609088"/>
        <c:axId val="103610624"/>
      </c:barChart>
      <c:catAx>
        <c:axId val="103609088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103610624"/>
        <c:crosses val="autoZero"/>
        <c:auto val="1"/>
        <c:lblAlgn val="ctr"/>
        <c:lblOffset val="100"/>
      </c:catAx>
      <c:valAx>
        <c:axId val="103610624"/>
        <c:scaling>
          <c:orientation val="minMax"/>
        </c:scaling>
        <c:delete val="1"/>
        <c:axPos val="l"/>
        <c:numFmt formatCode="0.00%" sourceLinked="1"/>
        <c:majorTickMark val="none"/>
        <c:tickLblPos val="nextTo"/>
        <c:crossAx val="10360908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-20538"/>
            <a:ext cx="9144000" cy="1102519"/>
          </a:xfrm>
        </p:spPr>
        <p:txBody>
          <a:bodyPr>
            <a:noAutofit/>
          </a:bodyPr>
          <a:lstStyle/>
          <a:p>
            <a:r>
              <a:rPr lang="es-ES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ANTIBIOTICOS INHALADOS Y EFECTOS SECUNDARIOS: TODOS NO SON IGUALES</a:t>
            </a:r>
            <a:endParaRPr lang="es-ES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0570" y="1419622"/>
            <a:ext cx="89239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/>
              <a:t>Objetivo</a:t>
            </a:r>
            <a:r>
              <a:rPr lang="es-ES" sz="1600" dirty="0"/>
              <a:t>: Comprobar los efectos secundarios de los distintos antibióticos, su tolerancia y efectividad.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6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/>
              <a:t>Material y métodos: </a:t>
            </a:r>
            <a:r>
              <a:rPr lang="es-ES" sz="1600" dirty="0"/>
              <a:t>Estudio retrospectivo 116 tratamientos instaurados en 73 pacientes.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b="1" dirty="0"/>
              <a:t>Resultados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9134729"/>
              </p:ext>
            </p:extLst>
          </p:nvPr>
        </p:nvGraphicFramePr>
        <p:xfrm>
          <a:off x="3440423" y="2370578"/>
          <a:ext cx="2759968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9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99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ES" sz="1400" dirty="0"/>
                        <a:t>Nº </a:t>
                      </a:r>
                      <a:r>
                        <a:rPr lang="es-ES" sz="1400" b="0" dirty="0"/>
                        <a:t>tratamientos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116</a:t>
                      </a:r>
                    </a:p>
                    <a:p>
                      <a:r>
                        <a:rPr lang="es-ES" sz="1400" dirty="0"/>
                        <a:t>(73 pacientes)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400" dirty="0"/>
                        <a:t>Edad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65,9</a:t>
                      </a:r>
                      <a:r>
                        <a:rPr lang="es-ES" sz="1400" baseline="0" dirty="0"/>
                        <a:t>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400" dirty="0"/>
                        <a:t>Sexo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aseline="0" dirty="0"/>
                        <a:t>37  Varones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400" dirty="0"/>
                        <a:t>FEV</a:t>
                      </a:r>
                      <a:r>
                        <a:rPr lang="es-ES" sz="1400" baseline="0" dirty="0"/>
                        <a:t>1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1486 ml (63,4%)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400" dirty="0"/>
                        <a:t>FVC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2320</a:t>
                      </a:r>
                      <a:r>
                        <a:rPr lang="es-ES" sz="1400" baseline="0" dirty="0"/>
                        <a:t> (78,7%)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400" dirty="0"/>
                        <a:t>TM6M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384,8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400" dirty="0"/>
                        <a:t>Disnea</a:t>
                      </a:r>
                      <a:r>
                        <a:rPr lang="es-ES" sz="1400" baseline="0" dirty="0"/>
                        <a:t> (</a:t>
                      </a:r>
                      <a:r>
                        <a:rPr lang="es-ES" sz="1400" baseline="0" dirty="0" err="1"/>
                        <a:t>mMRC</a:t>
                      </a:r>
                      <a:r>
                        <a:rPr lang="es-ES" sz="1400" baseline="0" dirty="0"/>
                        <a:t>)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1,5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400" dirty="0"/>
                        <a:t>EFACED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40570" y="958538"/>
            <a:ext cx="91034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Jesús Segundo Gordillo Fuentes, Rut </a:t>
            </a:r>
            <a:r>
              <a:rPr lang="es-ES" sz="1200" dirty="0" err="1"/>
              <a:t>Ayerbe</a:t>
            </a:r>
            <a:r>
              <a:rPr lang="es-ES" sz="1200" dirty="0"/>
              <a:t> García, Lucía Marín Barrera, Agustín S. Valido Morales, Virginia </a:t>
            </a:r>
            <a:r>
              <a:rPr lang="es-ES" sz="1200" dirty="0" err="1"/>
              <a:t>Almadana</a:t>
            </a:r>
            <a:r>
              <a:rPr lang="es-ES" sz="1200" dirty="0"/>
              <a:t> Pacheco</a:t>
            </a:r>
          </a:p>
          <a:p>
            <a:pPr algn="ctr"/>
            <a:endParaRPr lang="es-ES" sz="100" dirty="0"/>
          </a:p>
          <a:p>
            <a:pPr algn="ctr"/>
            <a:r>
              <a:rPr lang="es-ES" sz="1200" dirty="0"/>
              <a:t>Servicio de Neumología. Hospital Virgen Macarena, Sevilla, Sevilla, España</a:t>
            </a:r>
          </a:p>
        </p:txBody>
      </p:sp>
      <p:graphicFrame>
        <p:nvGraphicFramePr>
          <p:cNvPr id="11" name="10 Gráfico"/>
          <p:cNvGraphicFramePr/>
          <p:nvPr>
            <p:extLst>
              <p:ext uri="{D42A27DB-BD31-4B8C-83A1-F6EECF244321}">
                <p14:modId xmlns:p14="http://schemas.microsoft.com/office/powerpoint/2010/main" xmlns="" val="2517808831"/>
              </p:ext>
            </p:extLst>
          </p:nvPr>
        </p:nvGraphicFramePr>
        <p:xfrm>
          <a:off x="6156176" y="2135926"/>
          <a:ext cx="3768080" cy="3126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11 Flecha derecha"/>
          <p:cNvSpPr/>
          <p:nvPr/>
        </p:nvSpPr>
        <p:spPr>
          <a:xfrm rot="1048560">
            <a:off x="6253152" y="2807917"/>
            <a:ext cx="792088" cy="28803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6178246" y="3327126"/>
            <a:ext cx="8420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54 (74%) Causa conocida</a:t>
            </a:r>
          </a:p>
        </p:txBody>
      </p:sp>
      <p:graphicFrame>
        <p:nvGraphicFramePr>
          <p:cNvPr id="10" name="9 Gráfico"/>
          <p:cNvGraphicFramePr/>
          <p:nvPr>
            <p:extLst>
              <p:ext uri="{D42A27DB-BD31-4B8C-83A1-F6EECF244321}">
                <p14:modId xmlns:p14="http://schemas.microsoft.com/office/powerpoint/2010/main" xmlns="" val="472260650"/>
              </p:ext>
            </p:extLst>
          </p:nvPr>
        </p:nvGraphicFramePr>
        <p:xfrm>
          <a:off x="179512" y="2856683"/>
          <a:ext cx="3096344" cy="2162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14 CuadroTexto"/>
          <p:cNvSpPr txBox="1"/>
          <p:nvPr/>
        </p:nvSpPr>
        <p:spPr>
          <a:xfrm>
            <a:off x="179512" y="2699829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Total tratamientos (116)</a:t>
            </a:r>
          </a:p>
        </p:txBody>
      </p:sp>
    </p:spTree>
    <p:extLst>
      <p:ext uri="{BB962C8B-B14F-4D97-AF65-F5344CB8AC3E}">
        <p14:creationId xmlns:p14="http://schemas.microsoft.com/office/powerpoint/2010/main" xmlns="" val="2186009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xmlns="" val="1470981796"/>
              </p:ext>
            </p:extLst>
          </p:nvPr>
        </p:nvGraphicFramePr>
        <p:xfrm>
          <a:off x="186015" y="339245"/>
          <a:ext cx="4154760" cy="3481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74065" y="169968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/>
              <a:t>Resultados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57808" y="3651870"/>
            <a:ext cx="878497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b="1" dirty="0"/>
              <a:t>Conclusiones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es-ES" sz="1400" dirty="0"/>
              <a:t>La </a:t>
            </a:r>
            <a:r>
              <a:rPr lang="es-ES" sz="1400" dirty="0" err="1"/>
              <a:t>tobramicina</a:t>
            </a:r>
            <a:r>
              <a:rPr lang="es-ES" sz="1400" dirty="0"/>
              <a:t> tiene más efectos secundarios y es peor tolerada teniendo que ser suspendida en un elevado número casos. 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es-ES" sz="1400" dirty="0"/>
              <a:t>El éxito del tratamiento es mayor con el </a:t>
            </a:r>
            <a:r>
              <a:rPr lang="es-ES" sz="1400" dirty="0" err="1"/>
              <a:t>colistimetato</a:t>
            </a:r>
            <a:r>
              <a:rPr lang="es-ES" sz="1400" dirty="0"/>
              <a:t> de sodio en cualquiera de sus presentaciones. 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es-ES" sz="1400" dirty="0"/>
              <a:t>Deberíamos plantearnos iniciar tratamiento con los antibióticos mejor tolerados y más eficaces. </a:t>
            </a:r>
          </a:p>
          <a:p>
            <a:pPr marL="342900" indent="-342900" algn="just">
              <a:buFont typeface="+mj-lt"/>
              <a:buAutoNum type="alphaUcPeriod"/>
            </a:pPr>
            <a:r>
              <a:rPr lang="es-ES" sz="1400" dirty="0"/>
              <a:t>Se ha registrado la etiología en un elevado número de casos</a:t>
            </a:r>
          </a:p>
        </p:txBody>
      </p:sp>
      <p:graphicFrame>
        <p:nvGraphicFramePr>
          <p:cNvPr id="8" name="7 Gráfico"/>
          <p:cNvGraphicFramePr/>
          <p:nvPr>
            <p:extLst>
              <p:ext uri="{D42A27DB-BD31-4B8C-83A1-F6EECF244321}">
                <p14:modId xmlns:p14="http://schemas.microsoft.com/office/powerpoint/2010/main" xmlns="" val="3173059405"/>
              </p:ext>
            </p:extLst>
          </p:nvPr>
        </p:nvGraphicFramePr>
        <p:xfrm>
          <a:off x="4215336" y="1307103"/>
          <a:ext cx="4727448" cy="2344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6372200" y="673666"/>
            <a:ext cx="1944216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b="1" dirty="0"/>
              <a:t>Éxito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Cultivo negativo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Control síntomas</a:t>
            </a:r>
          </a:p>
        </p:txBody>
      </p:sp>
      <p:sp>
        <p:nvSpPr>
          <p:cNvPr id="3" name="2 Abrir llave"/>
          <p:cNvSpPr/>
          <p:nvPr/>
        </p:nvSpPr>
        <p:spPr>
          <a:xfrm>
            <a:off x="1871700" y="291916"/>
            <a:ext cx="72008" cy="69565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1907704" y="267494"/>
            <a:ext cx="25705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Disnea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Sequedad / ronquera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691680" y="1491630"/>
            <a:ext cx="2232248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err="1"/>
              <a:t>Bramitob</a:t>
            </a:r>
            <a:endParaRPr lang="es-E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Efectos 2os: p &lt; 0,001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Retirada: p &lt; 0,001</a:t>
            </a:r>
          </a:p>
        </p:txBody>
      </p:sp>
    </p:spTree>
    <p:extLst>
      <p:ext uri="{BB962C8B-B14F-4D97-AF65-F5344CB8AC3E}">
        <p14:creationId xmlns:p14="http://schemas.microsoft.com/office/powerpoint/2010/main" xmlns="" val="12643018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179</Words>
  <Application>Microsoft Office PowerPoint</Application>
  <PresentationFormat>Presentación en pantalla (16:9)</PresentationFormat>
  <Paragraphs>43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ANTIBIOTICOS INHALADOS Y EFECTOS SECUNDARIOS: TODOS NO SON IGUALES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ANTIBIOTICOS INHALADOS Y EFECTOS SECUNDARIOS: TODOS NO SON IGUALES</dc:title>
  <dc:creator>Jesus Gordillo Fuentes</dc:creator>
  <cp:lastModifiedBy>LUNA</cp:lastModifiedBy>
  <cp:revision>27</cp:revision>
  <dcterms:created xsi:type="dcterms:W3CDTF">2020-02-04T16:10:40Z</dcterms:created>
  <dcterms:modified xsi:type="dcterms:W3CDTF">2020-05-29T14:23:39Z</dcterms:modified>
</cp:coreProperties>
</file>