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4.6172387095878238E-2"/>
          <c:y val="0.10869184655543326"/>
          <c:w val="0.48062585059993335"/>
          <c:h val="0.8616649225658125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ctr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0.62500000000000011</c:v>
                </c:pt>
                <c:pt idx="1">
                  <c:v>0.37500000000000006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69-4FEA-9A0D-596E4D11E34A}"/>
            </c:ext>
          </c:extLst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57848216517609141"/>
          <c:y val="0.2974025216197187"/>
          <c:w val="0.38844859251749814"/>
          <c:h val="0.45459956352093117"/>
        </c:manualLayout>
      </c:layout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telefónica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Modo consulta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AE-4EB1-A1EB-E42C4DBA9CE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presencial</c:v>
                </c:pt>
              </c:strCache>
            </c:strRef>
          </c:tx>
          <c:spPr>
            <a:solidFill>
              <a:schemeClr val="accent6"/>
            </a:solidFill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Modo consulta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96.4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AE-4EB1-A1EB-E42C4DBA9CED}"/>
            </c:ext>
          </c:extLst>
        </c:ser>
        <c:dLbls>
          <c:showVal val="1"/>
        </c:dLbls>
        <c:axId val="84469248"/>
        <c:axId val="84470784"/>
      </c:barChart>
      <c:catAx>
        <c:axId val="84469248"/>
        <c:scaling>
          <c:orientation val="minMax"/>
        </c:scaling>
        <c:axPos val="b"/>
        <c:numFmt formatCode="General" sourceLinked="0"/>
        <c:tickLblPos val="nextTo"/>
        <c:crossAx val="84470784"/>
        <c:crosses val="autoZero"/>
        <c:auto val="1"/>
        <c:lblAlgn val="ctr"/>
        <c:lblOffset val="100"/>
      </c:catAx>
      <c:valAx>
        <c:axId val="84470784"/>
        <c:scaling>
          <c:orientation val="minMax"/>
          <c:max val="100"/>
        </c:scaling>
        <c:axPos val="l"/>
        <c:majorGridlines/>
        <c:numFmt formatCode="General" sourceLinked="0"/>
        <c:tickLblPos val="nextTo"/>
        <c:crossAx val="84469248"/>
        <c:crosses val="autoZero"/>
        <c:crossBetween val="between"/>
        <c:majorUnit val="20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4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SÍ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Recaídas</c:v>
                </c:pt>
              </c:strCache>
            </c:strRef>
          </c:cat>
          <c:val>
            <c:numRef>
              <c:f>Hoja1!$B$2</c:f>
              <c:numCache>
                <c:formatCode>0%</c:formatCode>
                <c:ptCount val="1"/>
                <c:pt idx="0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EF-494B-B822-7AB479F6EC8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</c:f>
              <c:strCache>
                <c:ptCount val="1"/>
                <c:pt idx="0">
                  <c:v>Recaídas</c:v>
                </c:pt>
              </c:strCache>
            </c:strRef>
          </c:cat>
          <c:val>
            <c:numRef>
              <c:f>Hoja1!$C$2</c:f>
              <c:numCache>
                <c:formatCode>0%</c:formatCode>
                <c:ptCount val="1"/>
                <c:pt idx="0">
                  <c:v>0.84000000000000008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EEF-494B-B822-7AB479F6EC88}"/>
            </c:ext>
          </c:extLst>
        </c:ser>
        <c:dLbls>
          <c:showVal val="1"/>
        </c:dLbls>
        <c:axId val="85055360"/>
        <c:axId val="85056896"/>
      </c:barChart>
      <c:catAx>
        <c:axId val="85055360"/>
        <c:scaling>
          <c:orientation val="minMax"/>
        </c:scaling>
        <c:axPos val="b"/>
        <c:numFmt formatCode="General" sourceLinked="0"/>
        <c:tickLblPos val="nextTo"/>
        <c:crossAx val="85056896"/>
        <c:crosses val="autoZero"/>
        <c:auto val="1"/>
        <c:lblAlgn val="ctr"/>
        <c:lblOffset val="100"/>
      </c:catAx>
      <c:valAx>
        <c:axId val="85056896"/>
        <c:scaling>
          <c:orientation val="minMax"/>
        </c:scaling>
        <c:axPos val="l"/>
        <c:majorGridlines/>
        <c:numFmt formatCode="0%" sourceLinked="1"/>
        <c:tickLblPos val="nextTo"/>
        <c:crossAx val="850553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4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AngAx val="1"/>
    </c:view3D>
    <c:plotArea>
      <c:layout>
        <c:manualLayout>
          <c:layoutTarget val="inner"/>
          <c:xMode val="edge"/>
          <c:yMode val="edge"/>
          <c:x val="0.11650049362895711"/>
          <c:y val="6.1186852602674348E-2"/>
          <c:w val="0.65492401804744382"/>
          <c:h val="0.73015892564034968"/>
        </c:manualLayout>
      </c:layout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FEV1</c:v>
                </c:pt>
              </c:strCache>
            </c:strRef>
          </c:tx>
          <c:dLbls>
            <c:dLbl>
              <c:idx val="0"/>
              <c:layout>
                <c:manualLayout>
                  <c:x val="7.5371492436263022E-3"/>
                  <c:y val="-2.117114789297068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48-4705-9667-99913A7CD7EA}"/>
                </c:ext>
              </c:extLst>
            </c:dLbl>
            <c:dLbl>
              <c:idx val="1"/>
              <c:layout>
                <c:manualLayout>
                  <c:x val="7.5371492436263022E-3"/>
                  <c:y val="-2.117114789297068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48-4705-9667-99913A7CD7EA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Total de pacientes</c:v>
                </c:pt>
                <c:pt idx="1">
                  <c:v>Pacientes con recaídas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990</c:v>
                </c:pt>
                <c:pt idx="1">
                  <c:v>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48-4705-9667-99913A7CD7E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FVC</c:v>
                </c:pt>
              </c:strCache>
            </c:strRef>
          </c:tx>
          <c:dLbls>
            <c:dLbl>
              <c:idx val="0"/>
              <c:layout>
                <c:manualLayout>
                  <c:x val="1.9596588033428387E-2"/>
                  <c:y val="-1.481980352507947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48-4705-9667-99913A7CD7EA}"/>
                </c:ext>
              </c:extLst>
            </c:dLbl>
            <c:dLbl>
              <c:idx val="1"/>
              <c:layout>
                <c:manualLayout>
                  <c:x val="1.8089158184703125E-2"/>
                  <c:y val="-2.32882626822677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48-4705-9667-99913A7CD7EA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Total de pacientes</c:v>
                </c:pt>
                <c:pt idx="1">
                  <c:v>Pacientes con recaídas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1948</c:v>
                </c:pt>
                <c:pt idx="1">
                  <c:v>1834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A48-4705-9667-99913A7CD7E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FEV1/FVC</c:v>
                </c:pt>
              </c:strCache>
            </c:strRef>
          </c:tx>
          <c:dLbls>
            <c:dLbl>
              <c:idx val="0"/>
              <c:layout>
                <c:manualLayout>
                  <c:x val="1.5074298487252601E-2"/>
                  <c:y val="-2.32882626822677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48-4705-9667-99913A7CD7EA}"/>
                </c:ext>
              </c:extLst>
            </c:dLbl>
            <c:dLbl>
              <c:idx val="1"/>
              <c:layout>
                <c:manualLayout>
                  <c:x val="1.5074298487252601E-2"/>
                  <c:y val="-1.270268873578240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48-4705-9667-99913A7CD7EA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Total de pacientes</c:v>
                </c:pt>
                <c:pt idx="1">
                  <c:v>Pacientes con recaídas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48</c:v>
                </c:pt>
                <c:pt idx="1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A48-4705-9667-99913A7CD7EA}"/>
            </c:ext>
          </c:extLst>
        </c:ser>
        <c:dLbls>
          <c:showVal val="1"/>
        </c:dLbls>
        <c:shape val="box"/>
        <c:axId val="93346816"/>
        <c:axId val="93356800"/>
        <c:axId val="0"/>
      </c:bar3DChart>
      <c:catAx>
        <c:axId val="9334681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93356800"/>
        <c:crosses val="autoZero"/>
        <c:auto val="1"/>
        <c:lblAlgn val="ctr"/>
        <c:lblOffset val="100"/>
      </c:catAx>
      <c:valAx>
        <c:axId val="93356800"/>
        <c:scaling>
          <c:orientation val="minMax"/>
        </c:scaling>
        <c:axPos val="l"/>
        <c:majorGridlines/>
        <c:numFmt formatCode="General" sourceLinked="1"/>
        <c:tickLblPos val="nextTo"/>
        <c:crossAx val="93346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860833074450351"/>
          <c:y val="0.16943447564544903"/>
          <c:w val="0.22901595745717521"/>
          <c:h val="0.32877075568093261"/>
        </c:manualLayout>
      </c:layout>
    </c:legend>
    <c:plotVisOnly val="1"/>
    <c:dispBlanksAs val="gap"/>
  </c:chart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86611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26612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7112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1597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280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4971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3761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62693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9121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35613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7942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1F3A3-695F-488B-92A2-4382430240E7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BEE2-0261-4850-ACE1-60B18C5156C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2900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0">
              <a:srgbClr val="85C2FF"/>
            </a:gs>
            <a:gs pos="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51520" y="195486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ANÁLISIS DE LOS PACIENTES CON AGUDIZACIONES EN UNA CONSULTA DE REHABILITACIÓN RESPIRATORIA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51520" y="872699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Á. Cabeza Serrano (1), J.A. Delgado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(2), V.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Almadana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Pacheco (2), A. Valido Morales (2)</a:t>
            </a:r>
          </a:p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1.- Hospital Universitario de Jerez de la Frontera. Cádiz. España </a:t>
            </a:r>
          </a:p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2.- Hospital Universitario Virgen Macarena. Sevilla. España 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107504" y="1563638"/>
            <a:ext cx="4032448" cy="352839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4283968" y="1563638"/>
            <a:ext cx="4752528" cy="352839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107504" y="1583303"/>
            <a:ext cx="4032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u="sng" dirty="0"/>
              <a:t>Introducción</a:t>
            </a:r>
            <a:endParaRPr lang="es-ES" sz="1000" u="sng" dirty="0"/>
          </a:p>
          <a:p>
            <a:pPr algn="ctr"/>
            <a:r>
              <a:rPr lang="es-ES" sz="1400" dirty="0"/>
              <a:t> </a:t>
            </a:r>
            <a:r>
              <a:rPr lang="es-ES" sz="1400" dirty="0" err="1"/>
              <a:t>GesEPOC</a:t>
            </a:r>
            <a:r>
              <a:rPr lang="es-ES" sz="1400" dirty="0"/>
              <a:t> define a la agudización como un episodio agudo de inestabilidad clínica que acontece en el curso natural de la enfermedad y que se caracteriza por un empeoramiento de los síntomas respiratorios.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07504" y="2993059"/>
            <a:ext cx="40324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u="sng" dirty="0"/>
              <a:t>Material y métodos</a:t>
            </a:r>
          </a:p>
          <a:p>
            <a:pPr algn="ctr"/>
            <a:r>
              <a:rPr lang="es-ES" sz="1400" dirty="0"/>
              <a:t>Estudio descriptivo y prospectivo de enero a noviembre 2019. El objetivo fue analizar si el manejo precoz de exacerbaciones en pacientes EPOC evitaba una recaída de su enfermedad, entendida como empeoramiento (visita a Urgencias o una hospitalización) entre la finalización del tratamiento pautado y las 4 semanas posteriores (definición </a:t>
            </a:r>
            <a:r>
              <a:rPr lang="es-ES" sz="1400" dirty="0" err="1"/>
              <a:t>GesEPOC</a:t>
            </a:r>
            <a:r>
              <a:rPr lang="es-ES" sz="1400" dirty="0"/>
              <a:t>)</a:t>
            </a:r>
          </a:p>
        </p:txBody>
      </p:sp>
      <p:pic>
        <p:nvPicPr>
          <p:cNvPr id="1026" name="Picture 2" descr="Resultado de imagen de neumos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1433"/>
            <a:ext cx="963366" cy="7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390109" y="1583303"/>
            <a:ext cx="460851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u="sng" dirty="0"/>
              <a:t>Resultados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n: 56</a:t>
            </a:r>
          </a:p>
          <a:p>
            <a:pPr algn="just"/>
            <a:r>
              <a:rPr lang="es-ES" sz="1400" dirty="0"/>
              <a:t>Edad media: 67 años </a:t>
            </a:r>
          </a:p>
          <a:p>
            <a:pPr algn="just"/>
            <a:r>
              <a:rPr lang="es-ES" sz="1400" dirty="0"/>
              <a:t>Ingreso previo (1 año): 28,5%</a:t>
            </a:r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  <a:p>
            <a:pPr algn="ctr"/>
            <a:endParaRPr lang="es-ES" u="sng" dirty="0"/>
          </a:p>
        </p:txBody>
      </p:sp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xmlns="" val="1366507824"/>
              </p:ext>
            </p:extLst>
          </p:nvPr>
        </p:nvGraphicFramePr>
        <p:xfrm>
          <a:off x="6732240" y="2342623"/>
          <a:ext cx="2304256" cy="1300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16 Gráfico"/>
          <p:cNvGraphicFramePr/>
          <p:nvPr>
            <p:extLst>
              <p:ext uri="{D42A27DB-BD31-4B8C-83A1-F6EECF244321}">
                <p14:modId xmlns:p14="http://schemas.microsoft.com/office/powerpoint/2010/main" xmlns="" val="1144623370"/>
              </p:ext>
            </p:extLst>
          </p:nvPr>
        </p:nvGraphicFramePr>
        <p:xfrm>
          <a:off x="4499992" y="3259980"/>
          <a:ext cx="2908579" cy="181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93507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0">
              <a:srgbClr val="85C2FF"/>
            </a:gs>
            <a:gs pos="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xmlns="" val="535416719"/>
              </p:ext>
            </p:extLst>
          </p:nvPr>
        </p:nvGraphicFramePr>
        <p:xfrm>
          <a:off x="5902420" y="229540"/>
          <a:ext cx="319201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199565" y="2859782"/>
            <a:ext cx="8784976" cy="20882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59532" y="2931790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/>
              <a:t>1.- La intervención precoz de las agudizaciones parece ser una medida útil para evitar recaídas de la enfermedad. </a:t>
            </a:r>
          </a:p>
          <a:p>
            <a:endParaRPr lang="es-ES" sz="1500" dirty="0"/>
          </a:p>
          <a:p>
            <a:r>
              <a:rPr lang="es-ES" sz="1500" dirty="0"/>
              <a:t>2.- La mayoría de los pacientes que consultaron fueron varones con EPOC, con un grado de obstrucción severo y una puntuación elevada en la escala BODE. </a:t>
            </a:r>
          </a:p>
          <a:p>
            <a:endParaRPr lang="es-ES" sz="1500" dirty="0"/>
          </a:p>
          <a:p>
            <a:r>
              <a:rPr lang="es-ES" sz="1500" dirty="0"/>
              <a:t>3.- No hubo diferencias significativas en función pulmonar entre los pacientes que presentaron una recaída a las 4 semanas y los que no. </a:t>
            </a:r>
          </a:p>
        </p:txBody>
      </p:sp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xmlns="" val="1388213533"/>
              </p:ext>
            </p:extLst>
          </p:nvPr>
        </p:nvGraphicFramePr>
        <p:xfrm>
          <a:off x="305078" y="123478"/>
          <a:ext cx="5419050" cy="2598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10 Flecha derecha"/>
          <p:cNvSpPr/>
          <p:nvPr/>
        </p:nvSpPr>
        <p:spPr>
          <a:xfrm>
            <a:off x="4788024" y="1923678"/>
            <a:ext cx="9361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98303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255</Words>
  <Application>Microsoft Office PowerPoint</Application>
  <PresentationFormat>Presentación en pantalla (16:9)</PresentationFormat>
  <Paragraphs>34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Luffi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LUNA</cp:lastModifiedBy>
  <cp:revision>13</cp:revision>
  <dcterms:created xsi:type="dcterms:W3CDTF">2020-03-05T15:00:12Z</dcterms:created>
  <dcterms:modified xsi:type="dcterms:W3CDTF">2020-06-02T09:17:34Z</dcterms:modified>
</cp:coreProperties>
</file>