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9" r:id="rId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09" autoAdjust="0"/>
    <p:restoredTop sz="99634" autoAdjust="0"/>
  </p:normalViewPr>
  <p:slideViewPr>
    <p:cSldViewPr>
      <p:cViewPr varScale="1">
        <p:scale>
          <a:sx n="102" d="100"/>
          <a:sy n="102" d="100"/>
        </p:scale>
        <p:origin x="678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40,6%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9B9-45CC-A946-518F4D9FB35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51%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9B9-45CC-A946-518F4D9FB35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50,9%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9B9-45CC-A946-518F4D9FB35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Hoja1!$A$2:$A$4</c:f>
              <c:strCache>
                <c:ptCount val="3"/>
                <c:pt idx="0">
                  <c:v>AS leve</c:v>
                </c:pt>
                <c:pt idx="1">
                  <c:v>AS moderado</c:v>
                </c:pt>
                <c:pt idx="2">
                  <c:v>AS grave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40.6</c:v>
                </c:pt>
                <c:pt idx="1">
                  <c:v>51</c:v>
                </c:pt>
                <c:pt idx="2">
                  <c:v>50.9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B9-45CC-A946-518F4D9FB35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73970432"/>
        <c:axId val="76158464"/>
      </c:barChart>
      <c:catAx>
        <c:axId val="739704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600"/>
            </a:pPr>
            <a:endParaRPr lang="es-ES"/>
          </a:p>
        </c:txPr>
        <c:crossAx val="76158464"/>
        <c:crosses val="autoZero"/>
        <c:auto val="1"/>
        <c:lblAlgn val="ctr"/>
        <c:lblOffset val="100"/>
        <c:noMultiLvlLbl val="0"/>
      </c:catAx>
      <c:valAx>
        <c:axId val="761584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739704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625"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err="1"/>
                      <a:t>Insomnio</a:t>
                    </a:r>
                    <a:endParaRPr lang="en-US" dirty="0"/>
                  </a:p>
                  <a:p>
                    <a:r>
                      <a:rPr lang="en-US" dirty="0"/>
                      <a:t>48,1%</a:t>
                    </a:r>
                  </a:p>
                  <a:p>
                    <a:r>
                      <a:rPr lang="en-US" dirty="0"/>
                      <a:t>(n=74)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3E9-4078-8E93-D5A34BA84AC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pt-BR" dirty="0"/>
                      <a:t>No </a:t>
                    </a:r>
                    <a:r>
                      <a:rPr lang="pt-BR" dirty="0" err="1"/>
                      <a:t>insomnio</a:t>
                    </a:r>
                    <a:endParaRPr lang="pt-BR" dirty="0"/>
                  </a:p>
                  <a:p>
                    <a:r>
                      <a:rPr lang="pt-BR" dirty="0"/>
                      <a:t>51,9%</a:t>
                    </a:r>
                  </a:p>
                  <a:p>
                    <a:r>
                      <a:rPr lang="pt-BR" dirty="0"/>
                      <a:t>(n=80)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3E9-4078-8E93-D5A34BA84AC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Insomnio</c:v>
                </c:pt>
                <c:pt idx="1">
                  <c:v>No insomnio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48.1</c:v>
                </c:pt>
                <c:pt idx="1">
                  <c:v>51.9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E9-4078-8E93-D5A34BA84AC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650"/>
      </a:pPr>
      <a:endParaRPr lang="es-E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D0EAA0-ECB5-4435-8661-4A5693ACD77F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0C140-CBA9-480B-836D-8D52DA81EAC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 eaLnBrk="1" fontAlgn="t" latinLnBrk="0" hangingPunct="1"/>
            <a:endParaRPr lang="es-ES" sz="12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0C140-CBA9-480B-836D-8D52DA81EAC1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D0C21-6448-40DB-8C36-87D554A81EF2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E780-09AA-4183-890B-8CB21919D5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D0C21-6448-40DB-8C36-87D554A81EF2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E780-09AA-4183-890B-8CB21919D5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D0C21-6448-40DB-8C36-87D554A81EF2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E780-09AA-4183-890B-8CB21919D5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D0C21-6448-40DB-8C36-87D554A81EF2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E780-09AA-4183-890B-8CB21919D5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D0C21-6448-40DB-8C36-87D554A81EF2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E780-09AA-4183-890B-8CB21919D5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D0C21-6448-40DB-8C36-87D554A81EF2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E780-09AA-4183-890B-8CB21919D5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D0C21-6448-40DB-8C36-87D554A81EF2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E780-09AA-4183-890B-8CB21919D5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7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7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D0C21-6448-40DB-8C36-87D554A81EF2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E780-09AA-4183-890B-8CB21919D5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D0C21-6448-40DB-8C36-87D554A81EF2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E780-09AA-4183-890B-8CB21919D5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D0C21-6448-40DB-8C36-87D554A81EF2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E780-09AA-4183-890B-8CB21919D5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D0C21-6448-40DB-8C36-87D554A81EF2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E780-09AA-4183-890B-8CB21919D5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D0C21-6448-40DB-8C36-87D554A81EF2}" type="datetimeFigureOut">
              <a:rPr lang="es-ES" smtClean="0"/>
              <a:pPr/>
              <a:t>12/03/2020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5E780-09AA-4183-890B-8CB21919D5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31 Gráfico"/>
          <p:cNvGraphicFramePr/>
          <p:nvPr/>
        </p:nvGraphicFramePr>
        <p:xfrm>
          <a:off x="7092280" y="3003798"/>
          <a:ext cx="1800200" cy="1023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0" name="59 Rectángulo"/>
          <p:cNvSpPr/>
          <p:nvPr/>
        </p:nvSpPr>
        <p:spPr>
          <a:xfrm>
            <a:off x="6858000" y="4155926"/>
            <a:ext cx="2106488" cy="9361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7" name="26 Rectángulo"/>
          <p:cNvSpPr/>
          <p:nvPr/>
        </p:nvSpPr>
        <p:spPr>
          <a:xfrm>
            <a:off x="0" y="556096"/>
            <a:ext cx="9144000" cy="7915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55525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ES" sz="1700" dirty="0"/>
              <a:t>ASOCIACIÓN ENTRE APNEA DEL SUEÑO E INSOMNIO</a:t>
            </a:r>
            <a:br>
              <a:rPr lang="es-ES" sz="1700" dirty="0"/>
            </a:br>
            <a:r>
              <a:rPr lang="pt-BR" sz="800" dirty="0" err="1"/>
              <a:t>C.M.</a:t>
            </a:r>
            <a:r>
              <a:rPr lang="pt-BR" sz="800" dirty="0"/>
              <a:t> Carrasco </a:t>
            </a:r>
            <a:r>
              <a:rPr lang="pt-BR" sz="800" dirty="0" err="1"/>
              <a:t>Carrasco</a:t>
            </a:r>
            <a:r>
              <a:rPr lang="pt-BR" sz="800" dirty="0"/>
              <a:t>, J. </a:t>
            </a:r>
            <a:r>
              <a:rPr lang="pt-BR" sz="800" dirty="0" err="1"/>
              <a:t>Díez</a:t>
            </a:r>
            <a:r>
              <a:rPr lang="pt-BR" sz="800" dirty="0"/>
              <a:t> </a:t>
            </a:r>
            <a:r>
              <a:rPr lang="pt-BR" sz="800" dirty="0" err="1"/>
              <a:t>Sierra</a:t>
            </a:r>
            <a:r>
              <a:rPr lang="pt-BR" sz="800" dirty="0"/>
              <a:t>, F. Campos Rodríguez . S</a:t>
            </a:r>
            <a:r>
              <a:rPr lang="es-ES" sz="700" dirty="0" err="1"/>
              <a:t>ervicio</a:t>
            </a:r>
            <a:r>
              <a:rPr lang="es-ES" sz="700" dirty="0"/>
              <a:t> de Neumología. Hospital Virgen de </a:t>
            </a:r>
            <a:r>
              <a:rPr lang="es-ES" sz="700" dirty="0" err="1"/>
              <a:t>Valme</a:t>
            </a:r>
            <a:r>
              <a:rPr lang="es-ES" sz="700" dirty="0"/>
              <a:t>. Sevilla.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142844" y="627534"/>
            <a:ext cx="2500330" cy="1428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/>
              <a:t>OBJETIVO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107504" y="828738"/>
            <a:ext cx="2592288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50" dirty="0"/>
              <a:t>Los síntomas de insomnio son frecuentes en pacientes con apnea del sueño (AS). El objetivo de nuestro estudio es analizar si el insomnio y la AS están asociados.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3000364" y="627534"/>
            <a:ext cx="2714644" cy="1428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/>
              <a:t>METODOLOGÍA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2915816" y="756730"/>
            <a:ext cx="60722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700" dirty="0"/>
              <a:t>Estudio transversal. Se incluyeron todos los pacientes entre 18 y 80 años estudiados mediante </a:t>
            </a:r>
            <a:r>
              <a:rPr lang="es-ES" sz="700" dirty="0" err="1"/>
              <a:t>polisomnografía</a:t>
            </a:r>
            <a:r>
              <a:rPr lang="es-ES" sz="700" dirty="0"/>
              <a:t> por sospecha de AS entre enero y octubre de 2019 en nuestro hospital. El insomnio se valoró mediante el cuestionario </a:t>
            </a:r>
            <a:r>
              <a:rPr lang="es-ES" sz="700" dirty="0" err="1"/>
              <a:t>Insomnia</a:t>
            </a:r>
            <a:r>
              <a:rPr lang="es-ES" sz="700" dirty="0"/>
              <a:t> </a:t>
            </a:r>
            <a:r>
              <a:rPr lang="es-ES" sz="700" dirty="0" err="1"/>
              <a:t>Severity</a:t>
            </a:r>
            <a:r>
              <a:rPr lang="es-ES" sz="700" dirty="0"/>
              <a:t> </a:t>
            </a:r>
            <a:r>
              <a:rPr lang="es-ES" sz="700" dirty="0" err="1"/>
              <a:t>Index</a:t>
            </a:r>
            <a:r>
              <a:rPr lang="es-ES" sz="700" dirty="0"/>
              <a:t> (ISI), definiéndose como insomnio ≥15 puntos. La depresión y la ansiedad se investigaron mediante las </a:t>
            </a:r>
            <a:r>
              <a:rPr lang="es-ES" sz="700" dirty="0" err="1"/>
              <a:t>subescalas</a:t>
            </a:r>
            <a:r>
              <a:rPr lang="es-ES" sz="700" dirty="0"/>
              <a:t> de depresión y ansiedad del Hospital </a:t>
            </a:r>
            <a:r>
              <a:rPr lang="es-ES" sz="700" dirty="0" err="1"/>
              <a:t>Anxiety</a:t>
            </a:r>
            <a:r>
              <a:rPr lang="es-ES" sz="700" dirty="0"/>
              <a:t> and </a:t>
            </a:r>
            <a:r>
              <a:rPr lang="es-ES" sz="700" dirty="0" err="1"/>
              <a:t>Depression</a:t>
            </a:r>
            <a:r>
              <a:rPr lang="es-ES" sz="700" dirty="0"/>
              <a:t> </a:t>
            </a:r>
            <a:r>
              <a:rPr lang="es-ES" sz="700" dirty="0" err="1"/>
              <a:t>questionnaire</a:t>
            </a:r>
            <a:r>
              <a:rPr lang="es-ES" sz="700" dirty="0"/>
              <a:t> (HAD-D y HAD-A). Se definió como AS un índice de apnea-</a:t>
            </a:r>
            <a:r>
              <a:rPr lang="es-ES" sz="700" dirty="0" err="1"/>
              <a:t>hipopnea</a:t>
            </a:r>
            <a:r>
              <a:rPr lang="es-ES" sz="700" dirty="0"/>
              <a:t> (IAH)≥5, clasificándose en leve, moderada o grave si el IAH era 5-14.9, 15-29.9 o  ≥30, respectivamente.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142844" y="2714626"/>
            <a:ext cx="29289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ES" sz="700" dirty="0"/>
          </a:p>
        </p:txBody>
      </p:sp>
      <p:sp>
        <p:nvSpPr>
          <p:cNvPr id="21" name="20 Rectángulo"/>
          <p:cNvSpPr/>
          <p:nvPr/>
        </p:nvSpPr>
        <p:spPr>
          <a:xfrm>
            <a:off x="6876256" y="4155926"/>
            <a:ext cx="2106488" cy="21602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/>
              <a:t>CONCLUSIONES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6876256" y="4371950"/>
            <a:ext cx="2088232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750" dirty="0"/>
              <a:t>La prevalencia de insomnio es alta entre los pacientes estudiados por sospecha de AS, si bien no hemos encontrado asociación entre ambas entidades. El insomnio sí parece estar más asociado a la depresión y la edad.</a:t>
            </a:r>
          </a:p>
        </p:txBody>
      </p:sp>
      <p:sp>
        <p:nvSpPr>
          <p:cNvPr id="23" name="22 Rectángulo"/>
          <p:cNvSpPr/>
          <p:nvPr/>
        </p:nvSpPr>
        <p:spPr>
          <a:xfrm>
            <a:off x="107504" y="1347614"/>
            <a:ext cx="2160240" cy="14401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/>
              <a:t>RESULTADOS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107504" y="4974223"/>
            <a:ext cx="208823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 err="1"/>
              <a:t>Datos</a:t>
            </a:r>
            <a:r>
              <a:rPr lang="en-US" sz="500" dirty="0"/>
              <a:t> </a:t>
            </a:r>
            <a:r>
              <a:rPr lang="en-US" sz="500" dirty="0" err="1"/>
              <a:t>expresados</a:t>
            </a:r>
            <a:r>
              <a:rPr lang="en-US" sz="500" dirty="0"/>
              <a:t> en </a:t>
            </a:r>
            <a:r>
              <a:rPr lang="en-US" sz="500" dirty="0" err="1"/>
              <a:t>mediana</a:t>
            </a:r>
            <a:r>
              <a:rPr lang="en-US" sz="500" dirty="0"/>
              <a:t> (RIQ) o </a:t>
            </a:r>
            <a:r>
              <a:rPr lang="en-US" sz="500" dirty="0" err="1"/>
              <a:t>número</a:t>
            </a:r>
            <a:r>
              <a:rPr lang="en-US" sz="500" dirty="0"/>
              <a:t> de </a:t>
            </a:r>
            <a:r>
              <a:rPr lang="en-US" sz="500" dirty="0" err="1"/>
              <a:t>pacientes</a:t>
            </a:r>
            <a:r>
              <a:rPr lang="en-US" sz="500" dirty="0"/>
              <a:t> (%)</a:t>
            </a:r>
            <a:endParaRPr lang="es-ES" sz="5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4211960" y="4299943"/>
            <a:ext cx="2448272" cy="276999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600" b="1" dirty="0"/>
              <a:t>Análisis de Regresión logística. </a:t>
            </a:r>
          </a:p>
          <a:p>
            <a:pPr algn="ctr"/>
            <a:r>
              <a:rPr lang="es-ES" sz="600" b="1" dirty="0"/>
              <a:t>Variables </a:t>
            </a:r>
            <a:r>
              <a:rPr lang="es-ES" sz="600" b="1" dirty="0" err="1"/>
              <a:t>predictoras</a:t>
            </a:r>
            <a:r>
              <a:rPr lang="es-ES" sz="600" b="1" dirty="0"/>
              <a:t> independientes de insomnio</a:t>
            </a:r>
          </a:p>
        </p:txBody>
      </p:sp>
      <p:graphicFrame>
        <p:nvGraphicFramePr>
          <p:cNvPr id="45" name="44 Tabla"/>
          <p:cNvGraphicFramePr>
            <a:graphicFrameLocks noGrp="1"/>
          </p:cNvGraphicFramePr>
          <p:nvPr/>
        </p:nvGraphicFramePr>
        <p:xfrm>
          <a:off x="4211960" y="4587974"/>
          <a:ext cx="2448271" cy="504056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6613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81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3772">
                <a:tc>
                  <a:txBody>
                    <a:bodyPr/>
                    <a:lstStyle/>
                    <a:p>
                      <a:pPr algn="ctr"/>
                      <a:endParaRPr lang="es-ES" sz="650" dirty="0"/>
                    </a:p>
                  </a:txBody>
                  <a:tcPr marL="36000" marR="36000" marT="3600" marB="36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50" dirty="0"/>
                        <a:t> OR (IC95%)</a:t>
                      </a:r>
                    </a:p>
                  </a:txBody>
                  <a:tcPr marL="36000" marR="36000" marT="3600" marB="3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50" dirty="0"/>
                        <a:t>P</a:t>
                      </a:r>
                    </a:p>
                  </a:txBody>
                  <a:tcPr marL="36000" marR="36000" marT="3600" marB="36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059">
                <a:tc>
                  <a:txBody>
                    <a:bodyPr/>
                    <a:lstStyle/>
                    <a:p>
                      <a:pPr algn="ctr"/>
                      <a:r>
                        <a:rPr lang="en-US" sz="650" dirty="0" err="1"/>
                        <a:t>Edad</a:t>
                      </a:r>
                      <a:r>
                        <a:rPr lang="en-US" sz="650" baseline="0" dirty="0"/>
                        <a:t> </a:t>
                      </a:r>
                      <a:endParaRPr lang="es-ES" sz="650" dirty="0"/>
                    </a:p>
                  </a:txBody>
                  <a:tcPr marL="36000" marR="36000" marT="3600" marB="3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0,97</a:t>
                      </a:r>
                      <a:r>
                        <a:rPr lang="es-ES" sz="65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s-ES" sz="6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0,94-0,99)</a:t>
                      </a:r>
                      <a:endParaRPr lang="es-ES" sz="650" dirty="0"/>
                    </a:p>
                  </a:txBody>
                  <a:tcPr marL="36000" marR="36000" marT="3600" marB="3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50" dirty="0"/>
                        <a:t>0,028</a:t>
                      </a:r>
                    </a:p>
                  </a:txBody>
                  <a:tcPr marL="36000" marR="36000" marT="3600" marB="36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2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dirty="0"/>
                        <a:t>HAD-D </a:t>
                      </a:r>
                      <a:r>
                        <a:rPr lang="en-US" sz="650" baseline="0" dirty="0"/>
                        <a:t>  </a:t>
                      </a:r>
                      <a:endParaRPr lang="es-ES" sz="650" dirty="0"/>
                    </a:p>
                  </a:txBody>
                  <a:tcPr marL="36000" marR="36000" marT="3600" marB="3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50" dirty="0"/>
                        <a:t>1,19</a:t>
                      </a:r>
                      <a:r>
                        <a:rPr lang="en-US" sz="650" baseline="0" dirty="0"/>
                        <a:t> (</a:t>
                      </a:r>
                      <a:r>
                        <a:rPr lang="en-US" sz="650" dirty="0"/>
                        <a:t>1,09-1,31)</a:t>
                      </a:r>
                      <a:endParaRPr lang="es-ES" sz="650" dirty="0"/>
                    </a:p>
                  </a:txBody>
                  <a:tcPr marL="36000" marR="36000" marT="3600" marB="36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50" dirty="0"/>
                        <a:t>&lt;0,005</a:t>
                      </a:r>
                    </a:p>
                  </a:txBody>
                  <a:tcPr marL="36000" marR="36000" marT="3600" marB="36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1" name="Tabla"/>
          <p:cNvGraphicFramePr/>
          <p:nvPr/>
        </p:nvGraphicFramePr>
        <p:xfrm>
          <a:off x="107504" y="1563639"/>
          <a:ext cx="2160239" cy="132080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590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9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57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8912">
                <a:tc gridSpan="4">
                  <a:txBody>
                    <a:bodyPr/>
                    <a:lstStyle/>
                    <a:p>
                      <a:pPr algn="ctr" defTabSz="914400">
                        <a:tabLst>
                          <a:tab pos="16510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600" dirty="0">
                          <a:sym typeface="Arial"/>
                        </a:rPr>
                        <a:t>CARACTERÍSTICAS DE LA POBLACIÓN</a:t>
                      </a:r>
                      <a:r>
                        <a:rPr lang="es-ES" sz="600" baseline="0" dirty="0">
                          <a:sym typeface="Arial"/>
                        </a:rPr>
                        <a:t> </a:t>
                      </a:r>
                      <a:r>
                        <a:rPr lang="es-ES" sz="600" dirty="0">
                          <a:sym typeface="Arial"/>
                        </a:rPr>
                        <a:t> (n=154)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408">
                <a:tc>
                  <a:txBody>
                    <a:bodyPr/>
                    <a:lstStyle/>
                    <a:p>
                      <a:pPr algn="ctr"/>
                      <a:r>
                        <a:rPr lang="es-ES" sz="600" dirty="0">
                          <a:solidFill>
                            <a:schemeClr val="tx1"/>
                          </a:solidFill>
                        </a:rPr>
                        <a:t>Sexo</a:t>
                      </a:r>
                      <a:r>
                        <a:rPr lang="es-ES" sz="600" baseline="0" dirty="0">
                          <a:solidFill>
                            <a:schemeClr val="tx1"/>
                          </a:solidFill>
                        </a:rPr>
                        <a:t> masculino (%)</a:t>
                      </a:r>
                      <a:endParaRPr lang="es-ES" sz="600" dirty="0"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" dirty="0"/>
                        <a:t>82 (53,2)</a:t>
                      </a:r>
                      <a:endParaRPr lang="es-ES" sz="600" dirty="0"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16510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600" b="1" dirty="0">
                          <a:solidFill>
                            <a:schemeClr val="tx1"/>
                          </a:solidFill>
                          <a:sym typeface="Arial"/>
                        </a:rPr>
                        <a:t>IMC 
(kg/m2)</a:t>
                      </a:r>
                      <a:endParaRPr sz="600" b="1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dirty="0">
                          <a:sym typeface="Arial"/>
                        </a:rPr>
                        <a:t>30</a:t>
                      </a:r>
                      <a:r>
                        <a:rPr sz="600" dirty="0">
                          <a:sym typeface="Arial"/>
                        </a:rPr>
                        <a:t> (</a:t>
                      </a:r>
                      <a:r>
                        <a:rPr lang="es-ES" sz="600" dirty="0">
                          <a:sym typeface="Arial"/>
                        </a:rPr>
                        <a:t>27</a:t>
                      </a:r>
                      <a:r>
                        <a:rPr sz="600" dirty="0">
                          <a:sym typeface="Arial"/>
                        </a:rPr>
                        <a:t>-3</a:t>
                      </a:r>
                      <a:r>
                        <a:rPr lang="es-ES" sz="600" dirty="0">
                          <a:sym typeface="Arial"/>
                        </a:rPr>
                        <a:t>5</a:t>
                      </a:r>
                      <a:r>
                        <a:rPr sz="600" dirty="0">
                          <a:sym typeface="Arial"/>
                        </a:rPr>
                        <a:t>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408">
                <a:tc>
                  <a:txBody>
                    <a:bodyPr/>
                    <a:lstStyle/>
                    <a:p>
                      <a:pPr algn="ctr" defTabSz="914400">
                        <a:tabLst>
                          <a:tab pos="16510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600" dirty="0" err="1">
                          <a:solidFill>
                            <a:schemeClr val="tx1"/>
                          </a:solidFill>
                          <a:sym typeface="Arial"/>
                        </a:rPr>
                        <a:t>Edad</a:t>
                      </a:r>
                      <a:r>
                        <a:rPr sz="600" dirty="0">
                          <a:solidFill>
                            <a:schemeClr val="tx1"/>
                          </a:solidFill>
                          <a:sym typeface="Arial"/>
                        </a:rPr>
                        <a:t> (</a:t>
                      </a:r>
                      <a:r>
                        <a:rPr sz="600" dirty="0" err="1">
                          <a:solidFill>
                            <a:schemeClr val="tx1"/>
                          </a:solidFill>
                          <a:sym typeface="Arial"/>
                        </a:rPr>
                        <a:t>años</a:t>
                      </a:r>
                      <a:r>
                        <a:rPr sz="600" dirty="0">
                          <a:solidFill>
                            <a:schemeClr val="tx1"/>
                          </a:solidFill>
                          <a:sym typeface="Arial"/>
                        </a:rPr>
                        <a:t>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dirty="0">
                          <a:sym typeface="Arial"/>
                        </a:rPr>
                        <a:t>53 (44-66) 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" b="1" dirty="0">
                          <a:solidFill>
                            <a:schemeClr val="tx1"/>
                          </a:solidFill>
                        </a:rPr>
                        <a:t>Ansiedad</a:t>
                      </a:r>
                      <a:r>
                        <a:rPr lang="es-ES" sz="600" b="1" baseline="0" dirty="0">
                          <a:solidFill>
                            <a:schemeClr val="tx1"/>
                          </a:solidFill>
                        </a:rPr>
                        <a:t> o depresión (%)</a:t>
                      </a:r>
                      <a:endParaRPr lang="es-ES" sz="600" b="1" dirty="0"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" dirty="0"/>
                        <a:t>49 (31,8)</a:t>
                      </a:r>
                      <a:endParaRPr lang="es-ES" sz="600" dirty="0"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408">
                <a:tc>
                  <a:txBody>
                    <a:bodyPr/>
                    <a:lstStyle/>
                    <a:p>
                      <a:pPr algn="ctr" defTabSz="914400">
                        <a:tabLst>
                          <a:tab pos="16510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s-ES" sz="600" dirty="0" err="1">
                          <a:solidFill>
                            <a:schemeClr val="tx1"/>
                          </a:solidFill>
                          <a:sym typeface="Arial"/>
                        </a:rPr>
                        <a:t>BZDs</a:t>
                      </a:r>
                      <a:r>
                        <a:rPr lang="es-ES" sz="600" baseline="0" dirty="0">
                          <a:solidFill>
                            <a:schemeClr val="tx1"/>
                          </a:solidFill>
                          <a:sym typeface="Arial"/>
                        </a:rPr>
                        <a:t> e hipnóticos (%)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dirty="0">
                          <a:sym typeface="Arial"/>
                        </a:rPr>
                        <a:t>52 (33,8)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16510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s-ES" sz="550" b="1" dirty="0">
                          <a:solidFill>
                            <a:schemeClr val="tx1"/>
                          </a:solidFill>
                          <a:sym typeface="Arial"/>
                        </a:rPr>
                        <a:t>Antidepresivos (%)</a:t>
                      </a:r>
                      <a:endParaRPr sz="550" b="1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dirty="0">
                          <a:sym typeface="Arial"/>
                        </a:rPr>
                        <a:t>39 (25,3)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5" name="Tabla"/>
          <p:cNvGraphicFramePr/>
          <p:nvPr/>
        </p:nvGraphicFramePr>
        <p:xfrm>
          <a:off x="4211960" y="1347615"/>
          <a:ext cx="2448273" cy="286766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552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7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9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48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226">
                <a:tc gridSpan="4">
                  <a:txBody>
                    <a:bodyPr/>
                    <a:lstStyle/>
                    <a:p>
                      <a:pPr algn="ctr" defTabSz="914400">
                        <a:tabLst>
                          <a:tab pos="16510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s-ES" sz="575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VARIABLES ASOCIADAS A LA</a:t>
                      </a:r>
                      <a:r>
                        <a:rPr lang="es-ES" sz="575" baseline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PRESENCIA DE INSOMNIO.</a:t>
                      </a:r>
                    </a:p>
                    <a:p>
                      <a:pPr algn="ctr" defTabSz="914400">
                        <a:tabLst>
                          <a:tab pos="16510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s-ES" sz="575" baseline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ANÁLISIS BIVARIADO</a:t>
                      </a:r>
                      <a:endParaRPr lang="es-ES" sz="575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306">
                <a:tc>
                  <a:txBody>
                    <a:bodyPr/>
                    <a:lstStyle/>
                    <a:p>
                      <a:pPr algn="ctr" defTabSz="914400">
                        <a:tabLst>
                          <a:tab pos="16510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600" dirty="0">
                          <a:solidFill>
                            <a:schemeClr val="bg1"/>
                          </a:solidFill>
                          <a:latin typeface="+mn-lt"/>
                          <a:sym typeface="Arial"/>
                        </a:rPr>
                        <a:t> </a:t>
                      </a:r>
                      <a:endParaRPr sz="600" dirty="0">
                        <a:solidFill>
                          <a:schemeClr val="bg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600" b="0" dirty="0" err="1">
                          <a:sym typeface="Arial"/>
                        </a:rPr>
                        <a:t>Pacientes</a:t>
                      </a:r>
                      <a:r>
                        <a:rPr sz="600" b="0" dirty="0">
                          <a:sym typeface="Arial"/>
                        </a:rPr>
                        <a:t> </a:t>
                      </a:r>
                      <a:r>
                        <a:rPr lang="es-ES" sz="600" b="0" dirty="0">
                          <a:sym typeface="Arial"/>
                        </a:rPr>
                        <a:t>sin</a:t>
                      </a:r>
                      <a:r>
                        <a:rPr lang="es-ES" sz="600" b="0" baseline="0" dirty="0">
                          <a:sym typeface="Arial"/>
                        </a:rPr>
                        <a:t> </a:t>
                      </a:r>
                      <a:r>
                        <a:rPr lang="es-ES" sz="600" b="0" dirty="0">
                          <a:sym typeface="Arial"/>
                        </a:rPr>
                        <a:t>insomnio (n=80)</a:t>
                      </a:r>
                      <a:endParaRPr sz="6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600" b="0" dirty="0" err="1">
                          <a:sym typeface="Arial"/>
                        </a:rPr>
                        <a:t>Pacientes</a:t>
                      </a:r>
                      <a:r>
                        <a:rPr sz="600" b="0" dirty="0">
                          <a:sym typeface="Arial"/>
                        </a:rPr>
                        <a:t> </a:t>
                      </a:r>
                      <a:r>
                        <a:rPr lang="es-ES" sz="600" b="0" dirty="0">
                          <a:sym typeface="Arial"/>
                        </a:rPr>
                        <a:t>con</a:t>
                      </a:r>
                      <a:r>
                        <a:rPr sz="600" b="0" dirty="0">
                          <a:sym typeface="Arial"/>
                        </a:rPr>
                        <a:t> </a:t>
                      </a:r>
                      <a:r>
                        <a:rPr lang="es-ES" sz="600" b="0" dirty="0">
                          <a:sym typeface="Arial"/>
                        </a:rPr>
                        <a:t>insomnio (n=74)</a:t>
                      </a:r>
                      <a:endParaRPr sz="6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600">
                          <a:sym typeface="Arial"/>
                        </a:rPr>
                        <a:t>p</a:t>
                      </a:r>
                      <a:endParaRPr sz="600" b="1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350">
                <a:tc>
                  <a:txBody>
                    <a:bodyPr/>
                    <a:lstStyle/>
                    <a:p>
                      <a:pPr algn="ctr" defTabSz="914400">
                        <a:tabLst>
                          <a:tab pos="16510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600" dirty="0" err="1">
                          <a:solidFill>
                            <a:schemeClr val="tx1"/>
                          </a:solidFill>
                          <a:latin typeface="+mn-lt"/>
                          <a:sym typeface="Arial"/>
                        </a:rPr>
                        <a:t>Edad</a:t>
                      </a:r>
                      <a:r>
                        <a:rPr sz="600" dirty="0">
                          <a:solidFill>
                            <a:schemeClr val="tx1"/>
                          </a:solidFill>
                          <a:latin typeface="+mn-lt"/>
                          <a:sym typeface="Arial"/>
                        </a:rPr>
                        <a:t> 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56 (41-68)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latin typeface="+mn-lt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  <a:r>
                        <a:rPr lang="es-ES" sz="600" baseline="0" dirty="0">
                          <a:latin typeface="+mn-lt"/>
                          <a:ea typeface="+mn-ea"/>
                          <a:cs typeface="+mn-cs"/>
                          <a:sym typeface="Arial"/>
                        </a:rPr>
                        <a:t> (42,5-61,7)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0,069</a:t>
                      </a:r>
                      <a:endParaRPr sz="6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350">
                <a:tc>
                  <a:txBody>
                    <a:bodyPr/>
                    <a:lstStyle/>
                    <a:p>
                      <a:pPr algn="ctr" defTabSz="914400">
                        <a:tabLst>
                          <a:tab pos="16510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600" dirty="0">
                          <a:solidFill>
                            <a:schemeClr val="tx1"/>
                          </a:solidFill>
                          <a:latin typeface="+mn-lt"/>
                          <a:sym typeface="Arial"/>
                        </a:rPr>
                        <a:t>IMC 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sym typeface="Arial"/>
                        </a:rPr>
                        <a:t>28,7</a:t>
                      </a:r>
                      <a:r>
                        <a:rPr sz="600" dirty="0">
                          <a:sym typeface="Arial"/>
                        </a:rPr>
                        <a:t> (</a:t>
                      </a:r>
                      <a:r>
                        <a:rPr lang="es-ES" sz="600" dirty="0">
                          <a:sym typeface="Arial"/>
                        </a:rPr>
                        <a:t>26,4-34</a:t>
                      </a:r>
                      <a:r>
                        <a:rPr sz="600" dirty="0">
                          <a:sym typeface="Arial"/>
                        </a:rPr>
                        <a:t>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sym typeface="Arial"/>
                        </a:rPr>
                        <a:t>31</a:t>
                      </a:r>
                      <a:r>
                        <a:rPr sz="600" dirty="0">
                          <a:sym typeface="Arial"/>
                        </a:rPr>
                        <a:t> (</a:t>
                      </a:r>
                      <a:r>
                        <a:rPr lang="es-ES" sz="600" dirty="0">
                          <a:sym typeface="Arial"/>
                        </a:rPr>
                        <a:t>27,7</a:t>
                      </a:r>
                      <a:r>
                        <a:rPr sz="600" dirty="0">
                          <a:sym typeface="Arial"/>
                        </a:rPr>
                        <a:t>-</a:t>
                      </a:r>
                      <a:r>
                        <a:rPr lang="es-ES" sz="600" dirty="0">
                          <a:sym typeface="Arial"/>
                        </a:rPr>
                        <a:t>34,8</a:t>
                      </a:r>
                      <a:r>
                        <a:rPr sz="600" dirty="0">
                          <a:sym typeface="Arial"/>
                        </a:rPr>
                        <a:t>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0,526</a:t>
                      </a:r>
                      <a:endParaRPr sz="6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9350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dirty="0">
                          <a:solidFill>
                            <a:schemeClr val="tx1"/>
                          </a:solidFill>
                          <a:latin typeface="+mn-lt"/>
                          <a:sym typeface="Arial"/>
                        </a:rPr>
                        <a:t>IAH</a:t>
                      </a:r>
                      <a:endParaRPr sz="600" b="1" i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latin typeface="+mn-lt"/>
                          <a:ea typeface="+mn-ea"/>
                          <a:cs typeface="+mn-cs"/>
                          <a:sym typeface="Arial"/>
                        </a:rPr>
                        <a:t>19,9</a:t>
                      </a:r>
                      <a:r>
                        <a:rPr lang="es-ES" sz="600" baseline="0" dirty="0">
                          <a:latin typeface="+mn-lt"/>
                          <a:ea typeface="+mn-ea"/>
                          <a:cs typeface="+mn-cs"/>
                          <a:sym typeface="Arial"/>
                        </a:rPr>
                        <a:t> (10,1-32,2)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latin typeface="+mn-lt"/>
                          <a:ea typeface="+mn-ea"/>
                          <a:cs typeface="+mn-cs"/>
                          <a:sym typeface="Arial"/>
                        </a:rPr>
                        <a:t>21,3</a:t>
                      </a:r>
                      <a:r>
                        <a:rPr lang="es-ES" sz="600" baseline="0" dirty="0">
                          <a:latin typeface="+mn-lt"/>
                          <a:ea typeface="+mn-ea"/>
                          <a:cs typeface="+mn-cs"/>
                          <a:sym typeface="Arial"/>
                        </a:rPr>
                        <a:t> (13-37,3)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0,681</a:t>
                      </a:r>
                      <a:endParaRPr sz="6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306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dirty="0">
                          <a:solidFill>
                            <a:schemeClr val="tx1"/>
                          </a:solidFill>
                          <a:latin typeface="+mn-lt"/>
                          <a:sym typeface="Arial"/>
                        </a:rPr>
                        <a:t>IAH REM</a:t>
                      </a:r>
                      <a:endParaRPr sz="600" b="1" i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sym typeface="Arial"/>
                        </a:rPr>
                        <a:t>30,6</a:t>
                      </a:r>
                      <a:r>
                        <a:rPr sz="600" dirty="0">
                          <a:sym typeface="Arial"/>
                        </a:rPr>
                        <a:t> (</a:t>
                      </a:r>
                      <a:r>
                        <a:rPr lang="es-ES" sz="600" dirty="0">
                          <a:sym typeface="Arial"/>
                        </a:rPr>
                        <a:t>16,1-48,2</a:t>
                      </a:r>
                      <a:r>
                        <a:rPr sz="600" dirty="0">
                          <a:sym typeface="Arial"/>
                        </a:rPr>
                        <a:t>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sym typeface="Arial"/>
                        </a:rPr>
                        <a:t>37,3 (11-56,3)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s-ES" sz="6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0,288</a:t>
                      </a:r>
                    </a:p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endParaRPr sz="6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9350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b="1" i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IAH</a:t>
                      </a:r>
                      <a:r>
                        <a:rPr lang="es-ES" sz="600" b="1" i="0" baseline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supino</a:t>
                      </a:r>
                      <a:endParaRPr sz="600" b="1" i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22,4 (10,7-39,7)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29,2 (13,4-46,1)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0,420</a:t>
                      </a:r>
                      <a:endParaRPr sz="6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350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dirty="0">
                          <a:solidFill>
                            <a:schemeClr val="tx1"/>
                          </a:solidFill>
                          <a:latin typeface="+mn-lt"/>
                          <a:sym typeface="Arial"/>
                        </a:rPr>
                        <a:t>CT90</a:t>
                      </a:r>
                      <a:endParaRPr sz="600" b="1" i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latin typeface="+mn-lt"/>
                          <a:ea typeface="+mn-ea"/>
                          <a:cs typeface="+mn-cs"/>
                          <a:sym typeface="Arial"/>
                        </a:rPr>
                        <a:t>0,5</a:t>
                      </a:r>
                      <a:r>
                        <a:rPr lang="es-ES" sz="600" baseline="0" dirty="0">
                          <a:latin typeface="+mn-lt"/>
                          <a:ea typeface="+mn-ea"/>
                          <a:cs typeface="+mn-cs"/>
                          <a:sym typeface="Arial"/>
                        </a:rPr>
                        <a:t> (0-4,1)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latin typeface="+mn-lt"/>
                          <a:ea typeface="+mn-ea"/>
                          <a:cs typeface="+mn-cs"/>
                          <a:sym typeface="Arial"/>
                        </a:rPr>
                        <a:t>0,5</a:t>
                      </a:r>
                      <a:r>
                        <a:rPr lang="es-ES" sz="600" baseline="0" dirty="0">
                          <a:latin typeface="+mn-lt"/>
                          <a:ea typeface="+mn-ea"/>
                          <a:cs typeface="+mn-cs"/>
                          <a:sym typeface="Arial"/>
                        </a:rPr>
                        <a:t> (0,1-2,4)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0,452</a:t>
                      </a:r>
                      <a:endParaRPr sz="6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9350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dirty="0">
                          <a:solidFill>
                            <a:schemeClr val="tx1"/>
                          </a:solidFill>
                          <a:latin typeface="+mn-lt"/>
                          <a:sym typeface="Arial"/>
                        </a:rPr>
                        <a:t>ID3%</a:t>
                      </a:r>
                      <a:endParaRPr sz="600" b="1" i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latin typeface="+mn-lt"/>
                          <a:ea typeface="+mn-ea"/>
                          <a:cs typeface="+mn-cs"/>
                          <a:sym typeface="Arial"/>
                        </a:rPr>
                        <a:t>13,6</a:t>
                      </a:r>
                      <a:r>
                        <a:rPr lang="es-ES" sz="600" baseline="0" dirty="0">
                          <a:latin typeface="+mn-lt"/>
                          <a:ea typeface="+mn-ea"/>
                          <a:cs typeface="+mn-cs"/>
                          <a:sym typeface="Arial"/>
                        </a:rPr>
                        <a:t> (5-27,5)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latin typeface="+mn-lt"/>
                          <a:ea typeface="+mn-ea"/>
                          <a:cs typeface="+mn-cs"/>
                          <a:sym typeface="Arial"/>
                        </a:rPr>
                        <a:t>17,3</a:t>
                      </a:r>
                      <a:r>
                        <a:rPr lang="es-ES" sz="600" baseline="0" dirty="0">
                          <a:latin typeface="+mn-lt"/>
                          <a:ea typeface="+mn-ea"/>
                          <a:cs typeface="+mn-cs"/>
                          <a:sym typeface="Arial"/>
                        </a:rPr>
                        <a:t> (6,6-32,8)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0,608</a:t>
                      </a:r>
                      <a:endParaRPr sz="6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9350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dirty="0">
                          <a:solidFill>
                            <a:schemeClr val="tx1"/>
                          </a:solidFill>
                          <a:latin typeface="+mn-lt"/>
                          <a:sym typeface="Arial"/>
                        </a:rPr>
                        <a:t>SaO2</a:t>
                      </a:r>
                      <a:r>
                        <a:rPr lang="es-ES" sz="600" baseline="0" dirty="0">
                          <a:solidFill>
                            <a:schemeClr val="tx1"/>
                          </a:solidFill>
                          <a:latin typeface="+mn-lt"/>
                          <a:sym typeface="Arial"/>
                        </a:rPr>
                        <a:t> </a:t>
                      </a:r>
                      <a:r>
                        <a:rPr lang="es-ES" sz="600" baseline="0" dirty="0" err="1">
                          <a:solidFill>
                            <a:schemeClr val="tx1"/>
                          </a:solidFill>
                          <a:latin typeface="+mn-lt"/>
                          <a:sym typeface="Arial"/>
                        </a:rPr>
                        <a:t>mín</a:t>
                      </a:r>
                      <a:endParaRPr sz="600" b="1" i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sym typeface="Arial"/>
                        </a:rPr>
                        <a:t>86 (80-90)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latin typeface="+mn-lt"/>
                          <a:ea typeface="+mn-ea"/>
                          <a:cs typeface="+mn-cs"/>
                          <a:sym typeface="Arial"/>
                        </a:rPr>
                        <a:t>84</a:t>
                      </a:r>
                      <a:r>
                        <a:rPr lang="es-ES" sz="600" baseline="0" dirty="0">
                          <a:latin typeface="+mn-lt"/>
                          <a:ea typeface="+mn-ea"/>
                          <a:cs typeface="+mn-cs"/>
                          <a:sym typeface="Arial"/>
                        </a:rPr>
                        <a:t> (80-89)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0,461</a:t>
                      </a:r>
                      <a:endParaRPr sz="6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9350">
                <a:tc>
                  <a:txBody>
                    <a:bodyPr/>
                    <a:lstStyle/>
                    <a:p>
                      <a:pPr algn="ctr"/>
                      <a:r>
                        <a:rPr lang="es-ES" sz="600" dirty="0" err="1">
                          <a:solidFill>
                            <a:schemeClr val="tx1"/>
                          </a:solidFill>
                          <a:latin typeface="+mn-lt"/>
                        </a:rPr>
                        <a:t>Epworth</a:t>
                      </a:r>
                      <a:endParaRPr lang="es-ES" sz="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latin typeface="+mn-lt"/>
                          <a:ea typeface="+mn-ea"/>
                          <a:cs typeface="+mn-cs"/>
                          <a:sym typeface="Arial"/>
                        </a:rPr>
                        <a:t>9</a:t>
                      </a:r>
                      <a:r>
                        <a:rPr lang="es-ES" sz="600" baseline="0" dirty="0">
                          <a:latin typeface="+mn-lt"/>
                          <a:ea typeface="+mn-ea"/>
                          <a:cs typeface="+mn-cs"/>
                          <a:sym typeface="Arial"/>
                        </a:rPr>
                        <a:t> (6-12)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latin typeface="+mn-lt"/>
                          <a:ea typeface="+mn-ea"/>
                          <a:cs typeface="+mn-cs"/>
                          <a:sym typeface="Arial"/>
                        </a:rPr>
                        <a:t>10</a:t>
                      </a:r>
                      <a:r>
                        <a:rPr lang="es-ES" sz="600" baseline="0" dirty="0">
                          <a:latin typeface="+mn-lt"/>
                          <a:ea typeface="+mn-ea"/>
                          <a:cs typeface="+mn-cs"/>
                          <a:sym typeface="Arial"/>
                        </a:rPr>
                        <a:t> (6-15)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0,293</a:t>
                      </a:r>
                      <a:endParaRPr sz="6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4306">
                <a:tc>
                  <a:txBody>
                    <a:bodyPr/>
                    <a:lstStyle/>
                    <a:p>
                      <a:pPr algn="ctr" defTabSz="914400"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es-ES" sz="600" dirty="0">
                          <a:solidFill>
                            <a:schemeClr val="tx1"/>
                          </a:solidFill>
                          <a:latin typeface="+mn-lt"/>
                        </a:rPr>
                        <a:t>HAD-A</a:t>
                      </a:r>
                      <a:endParaRPr sz="6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8 (4-12)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10,5 (7-14)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s-ES" sz="6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&lt;0,005</a:t>
                      </a:r>
                    </a:p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endParaRPr sz="6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9350">
                <a:tc>
                  <a:txBody>
                    <a:bodyPr/>
                    <a:lstStyle/>
                    <a:p>
                      <a:pPr algn="ctr" defTabSz="914400"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es-ES" sz="600" dirty="0">
                          <a:solidFill>
                            <a:schemeClr val="tx1"/>
                          </a:solidFill>
                          <a:latin typeface="+mn-lt"/>
                        </a:rPr>
                        <a:t>HAD-D</a:t>
                      </a:r>
                      <a:endParaRPr sz="6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4 (2-7)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/>
                      </a:pPr>
                      <a:r>
                        <a:rPr lang="es-ES" sz="60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7,5 (5-10)</a:t>
                      </a:r>
                      <a:endParaRPr sz="60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s-ES" sz="600" b="0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&lt;0,005</a:t>
                      </a:r>
                      <a:endParaRPr sz="600" b="0" dirty="0"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7" name="56 CuadroTexto"/>
          <p:cNvSpPr txBox="1"/>
          <p:nvPr/>
        </p:nvSpPr>
        <p:spPr>
          <a:xfrm>
            <a:off x="2411760" y="3723878"/>
            <a:ext cx="1584176" cy="200055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Prevalencia de insomnio</a:t>
            </a:r>
          </a:p>
        </p:txBody>
      </p:sp>
      <p:graphicFrame>
        <p:nvGraphicFramePr>
          <p:cNvPr id="58" name="57 Gráfico"/>
          <p:cNvGraphicFramePr/>
          <p:nvPr/>
        </p:nvGraphicFramePr>
        <p:xfrm>
          <a:off x="1979712" y="3795886"/>
          <a:ext cx="2376264" cy="1347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1" name="60 CuadroTexto"/>
          <p:cNvSpPr txBox="1"/>
          <p:nvPr/>
        </p:nvSpPr>
        <p:spPr>
          <a:xfrm>
            <a:off x="7020272" y="1347615"/>
            <a:ext cx="1872208" cy="200055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Puntuación ISI en AS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 b="10894"/>
          <a:stretch>
            <a:fillRect/>
          </a:stretch>
        </p:blipFill>
        <p:spPr bwMode="auto">
          <a:xfrm>
            <a:off x="6876256" y="1563638"/>
            <a:ext cx="204045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3" name="62 CuadroTexto"/>
          <p:cNvSpPr txBox="1"/>
          <p:nvPr/>
        </p:nvSpPr>
        <p:spPr>
          <a:xfrm>
            <a:off x="7164288" y="2643758"/>
            <a:ext cx="1800200" cy="17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50" b="1" dirty="0"/>
              <a:t>    AS leve        AS moderado        AS grave</a:t>
            </a:r>
          </a:p>
        </p:txBody>
      </p:sp>
      <p:sp>
        <p:nvSpPr>
          <p:cNvPr id="67" name="66 CuadroTexto"/>
          <p:cNvSpPr txBox="1"/>
          <p:nvPr/>
        </p:nvSpPr>
        <p:spPr>
          <a:xfrm>
            <a:off x="6948264" y="3075806"/>
            <a:ext cx="64807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b="1" dirty="0"/>
              <a:t>p=0,59</a:t>
            </a:r>
          </a:p>
        </p:txBody>
      </p:sp>
      <p:sp>
        <p:nvSpPr>
          <p:cNvPr id="31" name="30 CuadroTexto"/>
          <p:cNvSpPr txBox="1"/>
          <p:nvPr/>
        </p:nvSpPr>
        <p:spPr>
          <a:xfrm>
            <a:off x="7020272" y="2859782"/>
            <a:ext cx="1872208" cy="200055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Prevalencia de insomnio en AS</a:t>
            </a:r>
          </a:p>
        </p:txBody>
      </p:sp>
      <p:graphicFrame>
        <p:nvGraphicFramePr>
          <p:cNvPr id="33" name="Tabla"/>
          <p:cNvGraphicFramePr/>
          <p:nvPr/>
        </p:nvGraphicFramePr>
        <p:xfrm>
          <a:off x="107504" y="4155926"/>
          <a:ext cx="2160239" cy="79298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590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9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9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1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2144">
                <a:tc gridSpan="4">
                  <a:txBody>
                    <a:bodyPr/>
                    <a:lstStyle/>
                    <a:p>
                      <a:pPr algn="ctr" defTabSz="914400">
                        <a:tabLst>
                          <a:tab pos="16510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s-ES" sz="600" dirty="0">
                          <a:sym typeface="Arial"/>
                        </a:rPr>
                        <a:t>CUESTIONARIOS</a:t>
                      </a:r>
                      <a:r>
                        <a:rPr lang="es-ES" sz="600" baseline="0" dirty="0">
                          <a:sym typeface="Arial"/>
                        </a:rPr>
                        <a:t>  </a:t>
                      </a:r>
                      <a:r>
                        <a:rPr lang="es-ES" sz="600" dirty="0">
                          <a:sym typeface="Arial"/>
                        </a:rPr>
                        <a:t>(n=154)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587">
                <a:tc>
                  <a:txBody>
                    <a:bodyPr/>
                    <a:lstStyle/>
                    <a:p>
                      <a:pPr algn="ctr"/>
                      <a:r>
                        <a:rPr lang="es-ES" sz="600" b="1" dirty="0" err="1">
                          <a:solidFill>
                            <a:schemeClr val="tx1"/>
                          </a:solidFill>
                        </a:rPr>
                        <a:t>Epworth</a:t>
                      </a:r>
                      <a:endParaRPr lang="es-ES" sz="600" b="1" dirty="0"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" dirty="0"/>
                        <a:t>9 (6-14)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es-ES" sz="600" b="1" dirty="0">
                          <a:latin typeface="+mn-lt"/>
                        </a:rPr>
                        <a:t>ISI</a:t>
                      </a:r>
                      <a:endParaRPr sz="6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dirty="0">
                          <a:sym typeface="Arial"/>
                        </a:rPr>
                        <a:t>14 (10-19)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357">
                <a:tc>
                  <a:txBody>
                    <a:bodyPr/>
                    <a:lstStyle/>
                    <a:p>
                      <a:pPr algn="ctr" defTabSz="914400">
                        <a:tabLst>
                          <a:tab pos="16510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s-ES" sz="600" b="1" dirty="0">
                          <a:solidFill>
                            <a:schemeClr val="tx1"/>
                          </a:solidFill>
                          <a:sym typeface="Arial"/>
                        </a:rPr>
                        <a:t>HAD-D</a:t>
                      </a:r>
                      <a:endParaRPr sz="600" b="1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dirty="0">
                          <a:sym typeface="Arial"/>
                        </a:rPr>
                        <a:t>5 (3-9)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es-ES" sz="600" b="1" dirty="0">
                          <a:latin typeface="+mn-lt"/>
                        </a:rPr>
                        <a:t>HAD-A</a:t>
                      </a:r>
                      <a:endParaRPr sz="6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dirty="0">
                          <a:sym typeface="Arial"/>
                        </a:rPr>
                        <a:t>8 (4,7-12)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4" name="Tabla"/>
          <p:cNvGraphicFramePr/>
          <p:nvPr/>
        </p:nvGraphicFramePr>
        <p:xfrm>
          <a:off x="107504" y="2931790"/>
          <a:ext cx="2160239" cy="115338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79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1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8032">
                <a:tc gridSpan="4">
                  <a:txBody>
                    <a:bodyPr/>
                    <a:lstStyle/>
                    <a:p>
                      <a:pPr algn="ctr" defTabSz="914400">
                        <a:tabLst>
                          <a:tab pos="16510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s-ES" sz="60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CARACTERÍSTICAS</a:t>
                      </a:r>
                      <a:r>
                        <a:rPr lang="es-ES" sz="600" baseline="0" dirty="0">
                          <a:solidFill>
                            <a:schemeClr val="tx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DEL ESTUDIO DE SUEÑO  </a:t>
                      </a:r>
                      <a:r>
                        <a:rPr lang="es-ES" sz="600" dirty="0">
                          <a:sym typeface="Arial"/>
                        </a:rPr>
                        <a:t>(n=154)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241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600" b="1" dirty="0">
                          <a:solidFill>
                            <a:schemeClr val="tx1"/>
                          </a:solidFill>
                          <a:sym typeface="Arial"/>
                        </a:rPr>
                        <a:t>
</a:t>
                      </a:r>
                      <a:r>
                        <a:rPr lang="es-ES" sz="600" b="1" dirty="0">
                          <a:solidFill>
                            <a:schemeClr val="tx1"/>
                          </a:solidFill>
                          <a:sym typeface="Arial"/>
                        </a:rPr>
                        <a:t>IAH</a:t>
                      </a:r>
                      <a:endParaRPr sz="600" b="1" i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dirty="0">
                          <a:sym typeface="Arial"/>
                        </a:rPr>
                        <a:t>21,2 (12-39,7)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b="1" dirty="0">
                          <a:sym typeface="Arial"/>
                        </a:rPr>
                        <a:t>CT90</a:t>
                      </a:r>
                      <a:endParaRPr sz="600" b="1" i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dirty="0">
                          <a:sym typeface="Arial"/>
                        </a:rPr>
                        <a:t>0,5 (0,1-3,9)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389"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b="1" dirty="0">
                          <a:solidFill>
                            <a:schemeClr val="tx1"/>
                          </a:solidFill>
                          <a:sym typeface="Arial"/>
                        </a:rPr>
                        <a:t>IAH REM</a:t>
                      </a:r>
                      <a:endParaRPr sz="600" b="1" i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dirty="0">
                          <a:sym typeface="Arial"/>
                        </a:rPr>
                        <a:t>32,5 (14,6-49,3)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b="1" dirty="0">
                          <a:sym typeface="Arial"/>
                        </a:rPr>
                        <a:t>ID3%</a:t>
                      </a:r>
                      <a:endParaRPr sz="600" b="1" i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dirty="0">
                          <a:sym typeface="Arial"/>
                        </a:rPr>
                        <a:t>15,3 (6-32,8)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241">
                <a:tc>
                  <a:txBody>
                    <a:bodyPr/>
                    <a:lstStyle/>
                    <a:p>
                      <a:pPr algn="ctr"/>
                      <a:r>
                        <a:rPr lang="es-ES" sz="600" dirty="0">
                          <a:solidFill>
                            <a:schemeClr val="tx1"/>
                          </a:solidFill>
                        </a:rPr>
                        <a:t>IAH supino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" dirty="0"/>
                        <a:t>23,7 (12,2-46,8)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b="1" dirty="0">
                          <a:sym typeface="Arial"/>
                        </a:rPr>
                        <a:t>SaO2</a:t>
                      </a:r>
                      <a:r>
                        <a:rPr lang="es-ES" sz="600" b="1" baseline="0" dirty="0">
                          <a:sym typeface="Arial"/>
                        </a:rPr>
                        <a:t> </a:t>
                      </a:r>
                      <a:r>
                        <a:rPr lang="es-ES" sz="600" b="1" baseline="0" dirty="0" err="1">
                          <a:sym typeface="Arial"/>
                        </a:rPr>
                        <a:t>mín</a:t>
                      </a:r>
                      <a:endParaRPr sz="600" b="1" i="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dirty="0">
                          <a:sym typeface="Arial"/>
                        </a:rPr>
                        <a:t>85 (80-89)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0" name="39 CuadroTexto"/>
          <p:cNvSpPr txBox="1"/>
          <p:nvPr/>
        </p:nvSpPr>
        <p:spPr>
          <a:xfrm>
            <a:off x="7668344" y="1563638"/>
            <a:ext cx="64807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b="1" dirty="0"/>
              <a:t>p=0,45</a:t>
            </a:r>
          </a:p>
        </p:txBody>
      </p:sp>
      <p:graphicFrame>
        <p:nvGraphicFramePr>
          <p:cNvPr id="44" name="Tabla"/>
          <p:cNvGraphicFramePr/>
          <p:nvPr/>
        </p:nvGraphicFramePr>
        <p:xfrm>
          <a:off x="2411760" y="1563638"/>
          <a:ext cx="1656184" cy="1956293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9316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4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0075">
                <a:tc gridSpan="2">
                  <a:txBody>
                    <a:bodyPr/>
                    <a:lstStyle/>
                    <a:p>
                      <a:pPr algn="ctr" defTabSz="914400">
                        <a:tabLst>
                          <a:tab pos="16510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s-ES" sz="600" dirty="0">
                          <a:sym typeface="Arial"/>
                        </a:rPr>
                        <a:t>PREVALENCIA DE AS (n=154)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75">
                <a:tc>
                  <a:txBody>
                    <a:bodyPr/>
                    <a:lstStyle/>
                    <a:p>
                      <a:pPr algn="ctr"/>
                      <a:r>
                        <a:rPr lang="es-ES" sz="600" dirty="0">
                          <a:solidFill>
                            <a:schemeClr val="tx1"/>
                          </a:solidFill>
                        </a:rPr>
                        <a:t>No AS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" dirty="0"/>
                        <a:t>18 (12)</a:t>
                      </a:r>
                      <a:endParaRPr lang="es-ES" sz="600" dirty="0">
                        <a:solidFill>
                          <a:schemeClr val="tx1"/>
                        </a:solidFill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918">
                <a:tc>
                  <a:txBody>
                    <a:bodyPr/>
                    <a:lstStyle/>
                    <a:p>
                      <a:pPr algn="ctr" defTabSz="914400">
                        <a:tabLst>
                          <a:tab pos="16510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s-ES" sz="600" dirty="0">
                          <a:solidFill>
                            <a:schemeClr val="tx1"/>
                          </a:solidFill>
                          <a:sym typeface="Arial"/>
                        </a:rPr>
                        <a:t>AS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kern="1200" dirty="0"/>
                        <a:t>136 (88.3)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075">
                <a:tc>
                  <a:txBody>
                    <a:bodyPr/>
                    <a:lstStyle/>
                    <a:p>
                      <a:pPr algn="ctr" defTabSz="914400">
                        <a:tabLst>
                          <a:tab pos="16510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s-ES" sz="600" dirty="0">
                          <a:solidFill>
                            <a:schemeClr val="tx1"/>
                          </a:solidFill>
                          <a:sym typeface="Arial"/>
                        </a:rPr>
                        <a:t>AS leve (</a:t>
                      </a:r>
                      <a:r>
                        <a:rPr lang="es-ES" sz="600" dirty="0">
                          <a:solidFill>
                            <a:schemeClr val="tx1"/>
                          </a:solidFill>
                        </a:rPr>
                        <a:t>IAH</a:t>
                      </a:r>
                      <a:r>
                        <a:rPr lang="es-ES" sz="6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sz="600" dirty="0">
                          <a:solidFill>
                            <a:schemeClr val="tx1"/>
                          </a:solidFill>
                        </a:rPr>
                        <a:t>5-14.9</a:t>
                      </a:r>
                      <a:r>
                        <a:rPr lang="es-ES" sz="600" dirty="0">
                          <a:solidFill>
                            <a:schemeClr val="tx1"/>
                          </a:solidFill>
                          <a:sym typeface="Arial"/>
                        </a:rPr>
                        <a:t>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dirty="0">
                          <a:sym typeface="Arial"/>
                        </a:rPr>
                        <a:t>32 (23,5)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075">
                <a:tc>
                  <a:txBody>
                    <a:bodyPr/>
                    <a:lstStyle/>
                    <a:p>
                      <a:pPr algn="ctr" defTabSz="914400">
                        <a:tabLst>
                          <a:tab pos="16510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s-ES" sz="600" dirty="0">
                          <a:solidFill>
                            <a:schemeClr val="tx1"/>
                          </a:solidFill>
                          <a:sym typeface="Arial"/>
                        </a:rPr>
                        <a:t>AS moderado (IAH</a:t>
                      </a:r>
                      <a:r>
                        <a:rPr lang="es-ES" sz="600" baseline="0" dirty="0">
                          <a:solidFill>
                            <a:schemeClr val="tx1"/>
                          </a:solidFill>
                          <a:sym typeface="Arial"/>
                        </a:rPr>
                        <a:t> </a:t>
                      </a:r>
                      <a:r>
                        <a:rPr lang="es-ES" sz="600" dirty="0">
                          <a:solidFill>
                            <a:schemeClr val="tx1"/>
                          </a:solidFill>
                        </a:rPr>
                        <a:t>15-29.9</a:t>
                      </a:r>
                      <a:r>
                        <a:rPr lang="es-ES" sz="600" dirty="0">
                          <a:solidFill>
                            <a:schemeClr val="tx1"/>
                          </a:solidFill>
                          <a:sym typeface="Arial"/>
                        </a:rPr>
                        <a:t>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dirty="0">
                          <a:sym typeface="Arial"/>
                        </a:rPr>
                        <a:t>49 (36)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075">
                <a:tc>
                  <a:txBody>
                    <a:bodyPr/>
                    <a:lstStyle/>
                    <a:p>
                      <a:pPr algn="ctr" defTabSz="914400">
                        <a:tabLst>
                          <a:tab pos="16510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s-ES" sz="600" dirty="0">
                          <a:solidFill>
                            <a:schemeClr val="tx1"/>
                          </a:solidFill>
                          <a:sym typeface="Arial"/>
                        </a:rPr>
                        <a:t>AS grave (IAH</a:t>
                      </a:r>
                      <a:r>
                        <a:rPr lang="es-ES" sz="600" dirty="0">
                          <a:solidFill>
                            <a:schemeClr val="tx1"/>
                          </a:solidFill>
                        </a:rPr>
                        <a:t>≥30</a:t>
                      </a:r>
                      <a:r>
                        <a:rPr lang="es-ES" sz="600" dirty="0">
                          <a:solidFill>
                            <a:schemeClr val="tx1"/>
                          </a:solidFill>
                          <a:sym typeface="Arial"/>
                        </a:rPr>
                        <a:t>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lang="es-ES" sz="600" dirty="0">
                          <a:sym typeface="Arial"/>
                        </a:rPr>
                        <a:t>55 (40,4)</a:t>
                      </a:r>
                      <a:endParaRPr sz="600" dirty="0">
                        <a:solidFill>
                          <a:schemeClr val="tx1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50800" marR="50800" marT="50800" marB="50800" anchor="ctr" horzOverflow="overflow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0" name="29 CuadroTexto"/>
          <p:cNvSpPr txBox="1"/>
          <p:nvPr/>
        </p:nvSpPr>
        <p:spPr>
          <a:xfrm>
            <a:off x="7164288" y="2067694"/>
            <a:ext cx="36004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/>
              <a:t>14</a:t>
            </a:r>
          </a:p>
        </p:txBody>
      </p:sp>
      <p:sp>
        <p:nvSpPr>
          <p:cNvPr id="35" name="34 CuadroTexto"/>
          <p:cNvSpPr txBox="1"/>
          <p:nvPr/>
        </p:nvSpPr>
        <p:spPr>
          <a:xfrm>
            <a:off x="7668344" y="1995686"/>
            <a:ext cx="36004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/>
              <a:t>  15</a:t>
            </a:r>
          </a:p>
        </p:txBody>
      </p:sp>
      <p:sp>
        <p:nvSpPr>
          <p:cNvPr id="36" name="35 CuadroTexto"/>
          <p:cNvSpPr txBox="1"/>
          <p:nvPr/>
        </p:nvSpPr>
        <p:spPr>
          <a:xfrm>
            <a:off x="8244408" y="1995686"/>
            <a:ext cx="36004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/>
              <a:t>16</a:t>
            </a:r>
          </a:p>
        </p:txBody>
      </p:sp>
      <p:sp>
        <p:nvSpPr>
          <p:cNvPr id="37" name="36 CuadroTexto"/>
          <p:cNvSpPr txBox="1"/>
          <p:nvPr/>
        </p:nvSpPr>
        <p:spPr>
          <a:xfrm>
            <a:off x="7308304" y="3507854"/>
            <a:ext cx="36004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/>
              <a:t>  13</a:t>
            </a:r>
          </a:p>
        </p:txBody>
      </p:sp>
      <p:sp>
        <p:nvSpPr>
          <p:cNvPr id="38" name="37 CuadroTexto"/>
          <p:cNvSpPr txBox="1"/>
          <p:nvPr/>
        </p:nvSpPr>
        <p:spPr>
          <a:xfrm>
            <a:off x="7812360" y="3507854"/>
            <a:ext cx="36004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/>
              <a:t>  25 </a:t>
            </a:r>
          </a:p>
        </p:txBody>
      </p:sp>
      <p:sp>
        <p:nvSpPr>
          <p:cNvPr id="39" name="38 CuadroTexto"/>
          <p:cNvSpPr txBox="1"/>
          <p:nvPr/>
        </p:nvSpPr>
        <p:spPr>
          <a:xfrm>
            <a:off x="8316416" y="3507854"/>
            <a:ext cx="36004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/>
              <a:t>  28 </a:t>
            </a:r>
          </a:p>
        </p:txBody>
      </p:sp>
      <p:sp>
        <p:nvSpPr>
          <p:cNvPr id="43" name="42 CuadroTexto"/>
          <p:cNvSpPr txBox="1"/>
          <p:nvPr/>
        </p:nvSpPr>
        <p:spPr>
          <a:xfrm>
            <a:off x="7308304" y="3867894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/>
              <a:t> n=32</a:t>
            </a:r>
          </a:p>
        </p:txBody>
      </p:sp>
      <p:sp>
        <p:nvSpPr>
          <p:cNvPr id="46" name="45 CuadroTexto"/>
          <p:cNvSpPr txBox="1"/>
          <p:nvPr/>
        </p:nvSpPr>
        <p:spPr>
          <a:xfrm>
            <a:off x="7812360" y="3867894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/>
              <a:t> n=49</a:t>
            </a:r>
          </a:p>
        </p:txBody>
      </p:sp>
      <p:sp>
        <p:nvSpPr>
          <p:cNvPr id="47" name="46 CuadroTexto"/>
          <p:cNvSpPr txBox="1"/>
          <p:nvPr/>
        </p:nvSpPr>
        <p:spPr>
          <a:xfrm>
            <a:off x="8316416" y="3867894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/>
              <a:t> n=55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Tahom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957</TotalTime>
  <Words>658</Words>
  <Application>Microsoft Office PowerPoint</Application>
  <PresentationFormat>Presentación en pantalla (16:9)</PresentationFormat>
  <Paragraphs>140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Tema de Office</vt:lpstr>
      <vt:lpstr>ASOCIACIÓN ENTRE APNEA DEL SUEÑO E INSOMNIO C.M. Carrasco Carrasco, J. Díez Sierra, F. Campos Rodríguez . Servicio de Neumología. Hospital Virgen de Valme. Sevilla.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Cristina</dc:creator>
  <cp:lastModifiedBy>Close Marketing</cp:lastModifiedBy>
  <cp:revision>117</cp:revision>
  <dcterms:created xsi:type="dcterms:W3CDTF">2018-02-23T17:49:52Z</dcterms:created>
  <dcterms:modified xsi:type="dcterms:W3CDTF">2020-03-12T11:56:50Z</dcterms:modified>
</cp:coreProperties>
</file>