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3"/>
    <p:restoredTop sz="94592"/>
  </p:normalViewPr>
  <p:slideViewPr>
    <p:cSldViewPr snapToGrid="0" snapToObjects="1">
      <p:cViewPr varScale="1">
        <p:scale>
          <a:sx n="37" d="100"/>
          <a:sy n="37" d="100"/>
        </p:scale>
        <p:origin x="9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title>
      <c:tx>
        <c:rich>
          <a:bodyPr rot="0"/>
          <a:lstStyle/>
          <a:p>
            <a:pPr>
              <a:defRPr sz="2400" b="1" i="0" u="none" strike="noStrike" baseline="0">
                <a:solidFill>
                  <a:schemeClr val="tx2">
                    <a:lumMod val="75000"/>
                  </a:schemeClr>
                </a:solidFill>
                <a:latin typeface="Arial"/>
              </a:defRPr>
            </a:pPr>
            <a:r>
              <a:rPr lang="es-ES" sz="2400" b="1" i="0" u="none" strike="noStrike" baseline="0">
                <a:solidFill>
                  <a:schemeClr val="tx2">
                    <a:lumMod val="75000"/>
                  </a:schemeClr>
                </a:solidFill>
                <a:latin typeface="Arial"/>
              </a:rPr>
              <a:t>Categoría profesional</a:t>
            </a:r>
          </a:p>
        </c:rich>
      </c:tx>
      <c:layout>
        <c:manualLayout>
          <c:xMode val="edge"/>
          <c:yMode val="edge"/>
          <c:x val="0.40532600000000002"/>
          <c:y val="0"/>
          <c:w val="0.53626300000000005"/>
          <c:h val="6.9542699999999999E-2"/>
        </c:manualLayout>
      </c:layout>
      <c:overlay val="1"/>
      <c:spPr>
        <a:noFill/>
        <a:effectLst/>
      </c:spPr>
    </c:title>
    <c:autoTitleDeleted val="0"/>
    <c:view3D>
      <c:rotX val="71"/>
      <c:hPercent val="55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4691499999999997"/>
          <c:y val="6.9542699999999999E-2"/>
          <c:w val="0.64808500000000002"/>
          <c:h val="0.747502"/>
        </c:manualLayout>
      </c:layout>
      <c:pie3D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"/>
          <c:y val="0.74332200000000004"/>
          <c:w val="0.7759798206477575"/>
          <c:h val="0.2566780000000000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000" b="1" i="0" u="none" strike="noStrike">
              <a:solidFill>
                <a:schemeClr val="tx2">
                  <a:lumMod val="75000"/>
                </a:schemeClr>
              </a:solidFill>
              <a:latin typeface="Helvetica Light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1" i="0" u="none" strike="noStrike" kern="1200" baseline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defRPr>
            </a:pPr>
            <a:r>
              <a:rPr lang="es-ES" sz="2400" b="1" i="0" baseline="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rPr>
              <a:t>Tratamiento recomendado (%)</a:t>
            </a:r>
          </a:p>
        </c:rich>
      </c:tx>
      <c:layout>
        <c:manualLayout>
          <c:xMode val="edge"/>
          <c:yMode val="edge"/>
          <c:x val="0.18830199366816991"/>
          <c:y val="3.3926671639907119E-2"/>
          <c:w val="0.62339699999999998"/>
          <c:h val="0.1530499999999999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1" i="0" u="none" strike="noStrike" kern="1200" baseline="0"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9.0851189196145918E-2"/>
          <c:w val="1"/>
          <c:h val="0.81132785742605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Vareniclina (30)</c:v>
                </c:pt>
                <c:pt idx="1">
                  <c:v>Bupropion (4)</c:v>
                </c:pt>
                <c:pt idx="2">
                  <c:v>TSN (7)</c:v>
                </c:pt>
                <c:pt idx="3">
                  <c:v>No tratamiento (13)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56</c:v>
                </c:pt>
                <c:pt idx="1">
                  <c:v>7</c:v>
                </c:pt>
                <c:pt idx="2">
                  <c:v>13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41-CC4C-B773-39E110BAA77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53726712"/>
        <c:axId val="153733376"/>
      </c:barChart>
      <c:catAx>
        <c:axId val="1537267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733376"/>
        <c:crosses val="autoZero"/>
        <c:auto val="1"/>
        <c:lblAlgn val="ctr"/>
        <c:lblOffset val="100"/>
        <c:noMultiLvlLbl val="1"/>
      </c:catAx>
      <c:valAx>
        <c:axId val="153733376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53726712"/>
        <c:crosses val="autoZero"/>
        <c:crossBetween val="between"/>
        <c:majorUnit val="15"/>
        <c:minorUnit val="7.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Categoría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Profesional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40335551930566"/>
          <c:y val="8.0510405961646395E-2"/>
          <c:w val="0.78938349892672655"/>
          <c:h val="0.72923054406945886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B58-3748-9515-8CBF41EB7B8F}"/>
              </c:ext>
            </c:extLst>
          </c:dPt>
          <c:dPt>
            <c:idx val="1"/>
            <c:bubble3D val="0"/>
            <c:explosion val="2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B58-3748-9515-8CBF41EB7B8F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FB58-3748-9515-8CBF41EB7B8F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B58-3748-9515-8CBF41EB7B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Enfermería (17)</c:v>
                </c:pt>
                <c:pt idx="1">
                  <c:v>Aux Enfermeria (23)</c:v>
                </c:pt>
                <c:pt idx="2">
                  <c:v>Médicos (1)</c:v>
                </c:pt>
                <c:pt idx="3">
                  <c:v>No Sanitario (13)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31</c:v>
                </c:pt>
                <c:pt idx="1">
                  <c:v>43</c:v>
                </c:pt>
                <c:pt idx="2">
                  <c:v>2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58-3748-9515-8CBF41EB7B8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6786747813353474E-2"/>
          <c:y val="0.78035297103170953"/>
          <c:w val="0.85952127881270013"/>
          <c:h val="0.19400069264596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879254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550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 Juan López</a:t>
            </a:r>
          </a:p>
        </p:txBody>
      </p:sp>
      <p:sp>
        <p:nvSpPr>
          <p:cNvPr id="94" name="“Escribe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“Escribe una cita aquí”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3047999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Categoría profesional"/>
          <p:cNvGraphicFramePr/>
          <p:nvPr/>
        </p:nvGraphicFramePr>
        <p:xfrm>
          <a:off x="17877453" y="6404887"/>
          <a:ext cx="5842804" cy="486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0" name="EFECTO DE UNA ÚNICA CHARLA DE INTERVENCIÓN GRUPAL FRENTE AL TABAQUISMO ENTRE LOS TRABAJADORES DEL HOSPITAL DE VALME DE SEVILLA.…"/>
          <p:cNvSpPr txBox="1"/>
          <p:nvPr/>
        </p:nvSpPr>
        <p:spPr>
          <a:xfrm>
            <a:off x="302454" y="320984"/>
            <a:ext cx="23483891" cy="1819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457200">
              <a:spcBef>
                <a:spcPts val="1500"/>
              </a:spcBef>
              <a:defRPr sz="3700">
                <a:latin typeface="Arial"/>
                <a:ea typeface="Arial"/>
                <a:cs typeface="Arial"/>
                <a:sym typeface="Arial"/>
              </a:defRPr>
            </a:pPr>
            <a:r>
              <a:rPr sz="36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EFECTO DE UNA ÚNICA CHARLA DE INTERVENCIÓN GRUPAL FRENTE AL TABAQUISMO ENTRE LOS TRABAJADORES DEL HOSPITAL DE VALME DE SEVILLA</a:t>
            </a:r>
          </a:p>
          <a:p>
            <a:pPr defTabSz="457200">
              <a:spcBef>
                <a:spcPts val="1300"/>
              </a:spcBef>
              <a:defRPr sz="2600" b="0">
                <a:latin typeface="Arial"/>
                <a:ea typeface="Arial"/>
                <a:cs typeface="Arial"/>
                <a:sym typeface="Arial"/>
              </a:defRPr>
            </a:pP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Á.C.Reina</a:t>
            </a:r>
            <a:r>
              <a:rPr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González, N. Reyes </a:t>
            </a: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Núñez</a:t>
            </a:r>
            <a:r>
              <a:rPr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I. de la Cruz </a:t>
            </a: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Morón</a:t>
            </a:r>
            <a:r>
              <a:rPr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I. </a:t>
            </a: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Alfageme</a:t>
            </a:r>
            <a:r>
              <a:rPr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Michavila</a:t>
            </a:r>
            <a:r>
              <a:rPr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Z.Palacios</a:t>
            </a:r>
            <a:r>
              <a:rPr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Hidalgo. UGC. </a:t>
            </a: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Neumología</a:t>
            </a:r>
            <a:r>
              <a:rPr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H. de </a:t>
            </a:r>
            <a:r>
              <a:rPr b="0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Valme</a:t>
            </a:r>
            <a:r>
              <a:rPr lang="es-ES" b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 Sevilla</a:t>
            </a:r>
            <a:endParaRPr b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1" name="Objetivo…"/>
          <p:cNvSpPr txBox="1"/>
          <p:nvPr/>
        </p:nvSpPr>
        <p:spPr>
          <a:xfrm>
            <a:off x="743056" y="2274551"/>
            <a:ext cx="6602133" cy="246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just" defTabSz="457200">
              <a:spcBef>
                <a:spcPts val="130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Objetivo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  <a:p>
            <a:pPr algn="just" defTabSz="457200">
              <a:spcBef>
                <a:spcPts val="1300"/>
              </a:spcBef>
              <a:defRPr sz="2600" b="0">
                <a:latin typeface="Arial"/>
                <a:ea typeface="Arial"/>
                <a:cs typeface="Arial"/>
                <a:sym typeface="Arial"/>
              </a:defRPr>
            </a:pP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Valoración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la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eficacia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una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única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charla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grupal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sensibilización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frente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al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tabaquismo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trabajadores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un hospital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especialidades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22" name="Metodología…"/>
          <p:cNvSpPr txBox="1"/>
          <p:nvPr/>
        </p:nvSpPr>
        <p:spPr>
          <a:xfrm>
            <a:off x="7890550" y="2255514"/>
            <a:ext cx="15995637" cy="3758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just" defTabSz="457200">
              <a:spcBef>
                <a:spcPts val="130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Metodología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  <a:p>
            <a:pPr algn="just" defTabSz="457200">
              <a:spcBef>
                <a:spcPts val="1300"/>
              </a:spcBef>
              <a:defRPr sz="2600" b="0">
                <a:latin typeface="Arial"/>
                <a:ea typeface="Arial"/>
                <a:cs typeface="Arial"/>
                <a:sym typeface="Arial"/>
              </a:defRPr>
            </a:pPr>
            <a:r>
              <a:rPr lang="es-ES" sz="2800" dirty="0">
                <a:solidFill>
                  <a:schemeClr val="tx2">
                    <a:lumMod val="75000"/>
                  </a:schemeClr>
                </a:solidFill>
              </a:rPr>
              <a:t>Se realizaron 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9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charlas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sensibilización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frente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al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tabaquismo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consistentes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facilitar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información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, y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ofrecer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ayuda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para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deshabituación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tabáquica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una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hora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duración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desde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febrero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diciembre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2012, para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todo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el personal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sanitario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y no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sanitario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fumadores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del hospital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Valme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Sevilla.</a:t>
            </a:r>
            <a:br>
              <a:rPr sz="2800" dirty="0">
                <a:solidFill>
                  <a:schemeClr val="tx2">
                    <a:lumMod val="75000"/>
                  </a:schemeClr>
                </a:solidFill>
              </a:rPr>
            </a:b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Se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recogieron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datos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demográficos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estamento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al que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pertenecían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historia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tabaquismo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intentos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previos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abandono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motivación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por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el test de Richmond y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dependencia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física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por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el test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Fargestrom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Seguimiento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mediante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revisión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historias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clínicas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localización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personal y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telefónica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diciembre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2018.</a:t>
            </a:r>
          </a:p>
        </p:txBody>
      </p:sp>
      <p:sp>
        <p:nvSpPr>
          <p:cNvPr id="123" name="41 de ellos (75,9%) estaban en fase de preparación.…"/>
          <p:cNvSpPr txBox="1"/>
          <p:nvPr/>
        </p:nvSpPr>
        <p:spPr>
          <a:xfrm>
            <a:off x="841018" y="10953229"/>
            <a:ext cx="8438697" cy="246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228600" indent="-228600" algn="l" defTabSz="457200">
              <a:spcBef>
                <a:spcPts val="1300"/>
              </a:spcBef>
              <a:buSzPct val="100000"/>
              <a:buChar char="•"/>
              <a:defRPr sz="2600" b="0">
                <a:latin typeface="Arial"/>
                <a:ea typeface="Arial"/>
                <a:cs typeface="Arial"/>
                <a:sym typeface="Arial"/>
              </a:defRPr>
            </a:pP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41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ellos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(75,9%)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estaban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fase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preparación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228600" indent="-228600" algn="l" defTabSz="457200">
              <a:spcBef>
                <a:spcPts val="1300"/>
              </a:spcBef>
              <a:buSzPct val="100000"/>
              <a:buChar char="•"/>
              <a:defRPr sz="2600" b="0">
                <a:latin typeface="Arial"/>
                <a:ea typeface="Arial"/>
                <a:cs typeface="Arial"/>
                <a:sym typeface="Arial"/>
              </a:defRPr>
            </a:pP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Dejaron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fumar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más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de 12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meses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17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sujetos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(31,5%) de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estos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6 (35% )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recayeron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y a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los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6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años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11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sujetos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seguían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sin </a:t>
            </a:r>
            <a:r>
              <a:rPr sz="2800" dirty="0" err="1">
                <a:solidFill>
                  <a:schemeClr val="tx2">
                    <a:lumMod val="75000"/>
                  </a:schemeClr>
                </a:solidFill>
              </a:rPr>
              <a:t>fumar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 (64,7%).</a:t>
            </a:r>
          </a:p>
        </p:txBody>
      </p:sp>
      <p:sp>
        <p:nvSpPr>
          <p:cNvPr id="124" name="Conclusiones…"/>
          <p:cNvSpPr txBox="1"/>
          <p:nvPr/>
        </p:nvSpPr>
        <p:spPr>
          <a:xfrm>
            <a:off x="9437078" y="11062005"/>
            <a:ext cx="14683802" cy="246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457200">
              <a:spcBef>
                <a:spcPts val="130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Conclusiones</a:t>
            </a:r>
            <a:endParaRPr sz="2800" b="0" dirty="0">
              <a:solidFill>
                <a:schemeClr val="bg2">
                  <a:lumMod val="25000"/>
                </a:schemeClr>
              </a:solidFill>
            </a:endParaRPr>
          </a:p>
          <a:p>
            <a:pPr algn="l" defTabSz="457200">
              <a:spcBef>
                <a:spcPts val="1300"/>
              </a:spcBef>
              <a:defRPr sz="2600" b="0">
                <a:latin typeface="Arial"/>
                <a:ea typeface="Arial"/>
                <a:cs typeface="Arial"/>
                <a:sym typeface="Arial"/>
              </a:defRPr>
            </a:pP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La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realización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una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intervención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única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grupal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sensibilización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frente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al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tabaquismo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es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eficaz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para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ayudar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al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abandono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del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hábito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tabáquico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.</a:t>
            </a:r>
            <a:br>
              <a:rPr sz="2800" dirty="0">
                <a:solidFill>
                  <a:schemeClr val="bg2">
                    <a:lumMod val="25000"/>
                  </a:schemeClr>
                </a:solidFill>
              </a:rPr>
            </a:b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La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implementación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charlas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ayuda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para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dejar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fumar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de forma regular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en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los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hospitales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debería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llevarse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 a </a:t>
            </a:r>
            <a:r>
              <a:rPr sz="2800" dirty="0" err="1">
                <a:solidFill>
                  <a:schemeClr val="bg2">
                    <a:lumMod val="25000"/>
                  </a:schemeClr>
                </a:solidFill>
              </a:rPr>
              <a:t>cabo</a:t>
            </a:r>
            <a:r>
              <a:rPr sz="28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graphicFrame>
        <p:nvGraphicFramePr>
          <p:cNvPr id="125" name="Tabla"/>
          <p:cNvGraphicFramePr/>
          <p:nvPr/>
        </p:nvGraphicFramePr>
        <p:xfrm>
          <a:off x="988637" y="6402355"/>
          <a:ext cx="8855985" cy="4294848"/>
        </p:xfrm>
        <a:graphic>
          <a:graphicData uri="http://schemas.openxmlformats.org/drawingml/2006/table">
            <a:tbl>
              <a:tblPr firstCol="1" bandRow="1">
                <a:solidFill>
                  <a:schemeClr val="accent1">
                    <a:lumMod val="50000"/>
                  </a:schemeClr>
                </a:solidFill>
                <a:tableStyleId>{3C2FFA5D-87B4-456A-9821-1D502468CF0F}</a:tableStyleId>
              </a:tblPr>
              <a:tblGrid>
                <a:gridCol w="548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9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G</a:t>
                      </a:r>
                      <a:r>
                        <a:rPr lang="es-ES"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é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nero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(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varones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/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mujeres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)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>
                          <a:solidFill>
                            <a:schemeClr val="bg1"/>
                          </a:solidFill>
                          <a:sym typeface="Arial"/>
                        </a:rPr>
                        <a:t>6/48</a:t>
                      </a:r>
                      <a:endParaRPr sz="240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Edad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media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 dirty="0">
                          <a:solidFill>
                            <a:schemeClr val="bg1"/>
                          </a:solidFill>
                          <a:sym typeface="Arial"/>
                        </a:rPr>
                        <a:t>50 </a:t>
                      </a:r>
                      <a:r>
                        <a:rPr lang="es-ES" sz="2400" dirty="0">
                          <a:solidFill>
                            <a:schemeClr val="bg1"/>
                          </a:solidFill>
                          <a:sym typeface="Arial"/>
                        </a:rPr>
                        <a:t>años</a:t>
                      </a:r>
                      <a:r>
                        <a:rPr sz="2400" dirty="0">
                          <a:solidFill>
                            <a:schemeClr val="bg1"/>
                          </a:solidFill>
                          <a:sym typeface="Arial"/>
                        </a:rPr>
                        <a:t> (SD 6.0)</a:t>
                      </a:r>
                      <a:endParaRPr sz="240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Intento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previo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de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abandono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 dirty="0">
                          <a:solidFill>
                            <a:schemeClr val="bg1"/>
                          </a:solidFill>
                          <a:sym typeface="Arial"/>
                        </a:rPr>
                        <a:t>65% (35)</a:t>
                      </a:r>
                      <a:endParaRPr sz="240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Intento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previo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sin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tratamiento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 dirty="0">
                          <a:solidFill>
                            <a:schemeClr val="bg1"/>
                          </a:solidFill>
                          <a:sym typeface="Arial"/>
                        </a:rPr>
                        <a:t>60 %</a:t>
                      </a:r>
                      <a:endParaRPr sz="240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Media Test Richmond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>
                          <a:solidFill>
                            <a:schemeClr val="bg1"/>
                          </a:solidFill>
                          <a:sym typeface="Arial"/>
                        </a:rPr>
                        <a:t>8,54 (SD 1.7)</a:t>
                      </a:r>
                      <a:endParaRPr sz="240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Media Test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Fargestrom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>
                          <a:solidFill>
                            <a:schemeClr val="bg1"/>
                          </a:solidFill>
                          <a:sym typeface="Arial"/>
                        </a:rPr>
                        <a:t>6,1 (SD 2.3)</a:t>
                      </a:r>
                      <a:endParaRPr sz="240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Media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consumo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acumulado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 dirty="0">
                          <a:solidFill>
                            <a:schemeClr val="bg1"/>
                          </a:solidFill>
                          <a:sym typeface="Arial"/>
                        </a:rPr>
                        <a:t>34,1P/</a:t>
                      </a:r>
                      <a:r>
                        <a:rPr lang="es-ES" sz="2400" dirty="0">
                          <a:solidFill>
                            <a:schemeClr val="bg1"/>
                          </a:solidFill>
                          <a:sym typeface="Arial"/>
                        </a:rPr>
                        <a:t>año</a:t>
                      </a:r>
                      <a:r>
                        <a:rPr sz="2400" dirty="0">
                          <a:solidFill>
                            <a:schemeClr val="bg1"/>
                          </a:solidFill>
                          <a:sym typeface="Arial"/>
                        </a:rPr>
                        <a:t> (SD 14.9)</a:t>
                      </a:r>
                      <a:endParaRPr sz="240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856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Grado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de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satisfacción</a:t>
                      </a:r>
                      <a:r>
                        <a:rPr sz="2400" baseline="0" dirty="0">
                          <a:solidFill>
                            <a:schemeClr val="bg1"/>
                          </a:solidFill>
                          <a:sym typeface="Arial"/>
                        </a:rPr>
                        <a:t> con la </a:t>
                      </a:r>
                      <a:r>
                        <a:rPr sz="2400" baseline="0" dirty="0" err="1">
                          <a:solidFill>
                            <a:schemeClr val="bg1"/>
                          </a:solidFill>
                          <a:sym typeface="Arial"/>
                        </a:rPr>
                        <a:t>charla</a:t>
                      </a:r>
                      <a:endParaRPr sz="2400" b="1" baseline="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400" dirty="0">
                          <a:solidFill>
                            <a:schemeClr val="bg1"/>
                          </a:solidFill>
                          <a:sym typeface="Arial"/>
                        </a:rPr>
                        <a:t>8,6/10 (SD 1.1)</a:t>
                      </a:r>
                      <a:endParaRPr sz="240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6" name="Tratamiento recomendado"/>
          <p:cNvGraphicFramePr/>
          <p:nvPr/>
        </p:nvGraphicFramePr>
        <p:xfrm>
          <a:off x="10702152" y="6197964"/>
          <a:ext cx="7017938" cy="4864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7" name="Resultados"/>
          <p:cNvSpPr txBox="1"/>
          <p:nvPr/>
        </p:nvSpPr>
        <p:spPr>
          <a:xfrm>
            <a:off x="914966" y="5433331"/>
            <a:ext cx="2083903" cy="764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just" defTabSz="457200">
              <a:lnSpc>
                <a:spcPts val="5600"/>
              </a:lnSpc>
              <a:spcBef>
                <a:spcPts val="13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800" dirty="0" err="1"/>
              <a:t>Resultados</a:t>
            </a:r>
            <a:endParaRPr sz="2800" dirty="0"/>
          </a:p>
        </p:txBody>
      </p:sp>
      <p:sp>
        <p:nvSpPr>
          <p:cNvPr id="128" name="Línea"/>
          <p:cNvSpPr/>
          <p:nvPr/>
        </p:nvSpPr>
        <p:spPr>
          <a:xfrm>
            <a:off x="9445645" y="11582400"/>
            <a:ext cx="14666668" cy="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9" name="Línea"/>
          <p:cNvSpPr/>
          <p:nvPr/>
        </p:nvSpPr>
        <p:spPr>
          <a:xfrm>
            <a:off x="7890550" y="2825574"/>
            <a:ext cx="15995637" cy="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0" name="Línea"/>
          <p:cNvSpPr/>
          <p:nvPr/>
        </p:nvSpPr>
        <p:spPr>
          <a:xfrm>
            <a:off x="905550" y="6105621"/>
            <a:ext cx="2294418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1" name="Línea"/>
          <p:cNvSpPr/>
          <p:nvPr/>
        </p:nvSpPr>
        <p:spPr>
          <a:xfrm>
            <a:off x="829350" y="2825574"/>
            <a:ext cx="6602133" cy="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195648B4-85F5-4E48-97F9-C6A182B175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7066328"/>
              </p:ext>
            </p:extLst>
          </p:nvPr>
        </p:nvGraphicFramePr>
        <p:xfrm>
          <a:off x="18027659" y="6197650"/>
          <a:ext cx="5542391" cy="53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944741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350</Words>
  <Application>Microsoft Office PowerPoint</Application>
  <PresentationFormat>Personalizado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casa sevilla</dc:creator>
  <cp:lastModifiedBy>Close Marketing</cp:lastModifiedBy>
  <cp:revision>13</cp:revision>
  <dcterms:modified xsi:type="dcterms:W3CDTF">2020-03-12T11:57:29Z</dcterms:modified>
</cp:coreProperties>
</file>