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72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67711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338557" algn="l" defTabSz="67711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677113" algn="l" defTabSz="67711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015670" algn="l" defTabSz="67711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354226" algn="l" defTabSz="67711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1692783" algn="l" defTabSz="67711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031340" algn="l" defTabSz="67711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2369896" algn="l" defTabSz="67711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2708453" algn="l" defTabSz="67711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88" userDrawn="1">
          <p15:clr>
            <a:srgbClr val="A4A3A4"/>
          </p15:clr>
        </p15:guide>
        <p15:guide id="2" pos="388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616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4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38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771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15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54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92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31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698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08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577E-3844-4496-8F73-705CC0BFDC36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7C562-774A-4B2C-BE52-292EE1E28F5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577E-3844-4496-8F73-705CC0BFDC36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7C562-774A-4B2C-BE52-292EE1E28F5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8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3855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7711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1567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4pPr>
            <a:lvl5pPr marL="1354226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5pPr>
            <a:lvl6pPr marL="1692783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6pPr>
            <a:lvl7pPr marL="203134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7pPr>
            <a:lvl8pPr marL="2369896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8pPr>
            <a:lvl9pPr marL="2708453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577E-3844-4496-8F73-705CC0BFDC36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7C562-774A-4B2C-BE52-292EE1E28F5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15629"/>
            <a:ext cx="4038600" cy="343733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15629"/>
            <a:ext cx="4038600" cy="343733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577E-3844-4496-8F73-705CC0BFDC36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7C562-774A-4B2C-BE52-292EE1E28F5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1" y="1151336"/>
            <a:ext cx="4040188" cy="47982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38557" indent="0">
              <a:buNone/>
              <a:defRPr sz="1500" b="1"/>
            </a:lvl2pPr>
            <a:lvl3pPr marL="677113" indent="0">
              <a:buNone/>
              <a:defRPr sz="1300" b="1"/>
            </a:lvl3pPr>
            <a:lvl4pPr marL="1015670" indent="0">
              <a:buNone/>
              <a:defRPr sz="1200" b="1"/>
            </a:lvl4pPr>
            <a:lvl5pPr marL="1354226" indent="0">
              <a:buNone/>
              <a:defRPr sz="1200" b="1"/>
            </a:lvl5pPr>
            <a:lvl6pPr marL="1692783" indent="0">
              <a:buNone/>
              <a:defRPr sz="1200" b="1"/>
            </a:lvl6pPr>
            <a:lvl7pPr marL="2031340" indent="0">
              <a:buNone/>
              <a:defRPr sz="1200" b="1"/>
            </a:lvl7pPr>
            <a:lvl8pPr marL="2369896" indent="0">
              <a:buNone/>
              <a:defRPr sz="1200" b="1"/>
            </a:lvl8pPr>
            <a:lvl9pPr marL="2708453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1" y="1631157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33" y="1151336"/>
            <a:ext cx="4041775" cy="47982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38557" indent="0">
              <a:buNone/>
              <a:defRPr sz="1500" b="1"/>
            </a:lvl2pPr>
            <a:lvl3pPr marL="677113" indent="0">
              <a:buNone/>
              <a:defRPr sz="1300" b="1"/>
            </a:lvl3pPr>
            <a:lvl4pPr marL="1015670" indent="0">
              <a:buNone/>
              <a:defRPr sz="1200" b="1"/>
            </a:lvl4pPr>
            <a:lvl5pPr marL="1354226" indent="0">
              <a:buNone/>
              <a:defRPr sz="1200" b="1"/>
            </a:lvl5pPr>
            <a:lvl6pPr marL="1692783" indent="0">
              <a:buNone/>
              <a:defRPr sz="1200" b="1"/>
            </a:lvl6pPr>
            <a:lvl7pPr marL="2031340" indent="0">
              <a:buNone/>
              <a:defRPr sz="1200" b="1"/>
            </a:lvl7pPr>
            <a:lvl8pPr marL="2369896" indent="0">
              <a:buNone/>
              <a:defRPr sz="1200" b="1"/>
            </a:lvl8pPr>
            <a:lvl9pPr marL="2708453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33" y="1631157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577E-3844-4496-8F73-705CC0BFDC36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7C562-774A-4B2C-BE52-292EE1E28F5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577E-3844-4496-8F73-705CC0BFDC36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7C562-774A-4B2C-BE52-292EE1E28F5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577E-3844-4496-8F73-705CC0BFDC36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7C562-774A-4B2C-BE52-292EE1E28F5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8" y="204788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8" y="1076325"/>
            <a:ext cx="3008313" cy="3518298"/>
          </a:xfrm>
        </p:spPr>
        <p:txBody>
          <a:bodyPr/>
          <a:lstStyle>
            <a:lvl1pPr marL="0" indent="0">
              <a:buNone/>
              <a:defRPr sz="1000"/>
            </a:lvl1pPr>
            <a:lvl2pPr marL="338557" indent="0">
              <a:buNone/>
              <a:defRPr sz="900"/>
            </a:lvl2pPr>
            <a:lvl3pPr marL="677113" indent="0">
              <a:buNone/>
              <a:defRPr sz="700"/>
            </a:lvl3pPr>
            <a:lvl4pPr marL="1015670" indent="0">
              <a:buNone/>
              <a:defRPr sz="700"/>
            </a:lvl4pPr>
            <a:lvl5pPr marL="1354226" indent="0">
              <a:buNone/>
              <a:defRPr sz="700"/>
            </a:lvl5pPr>
            <a:lvl6pPr marL="1692783" indent="0">
              <a:buNone/>
              <a:defRPr sz="700"/>
            </a:lvl6pPr>
            <a:lvl7pPr marL="2031340" indent="0">
              <a:buNone/>
              <a:defRPr sz="700"/>
            </a:lvl7pPr>
            <a:lvl8pPr marL="2369896" indent="0">
              <a:buNone/>
              <a:defRPr sz="700"/>
            </a:lvl8pPr>
            <a:lvl9pPr marL="2708453" indent="0">
              <a:buNone/>
              <a:defRPr sz="7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577E-3844-4496-8F73-705CC0BFDC36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7C562-774A-4B2C-BE52-292EE1E28F5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3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38557" indent="0">
              <a:buNone/>
              <a:defRPr sz="2100"/>
            </a:lvl2pPr>
            <a:lvl3pPr marL="677113" indent="0">
              <a:buNone/>
              <a:defRPr sz="1800"/>
            </a:lvl3pPr>
            <a:lvl4pPr marL="1015670" indent="0">
              <a:buNone/>
              <a:defRPr sz="1500"/>
            </a:lvl4pPr>
            <a:lvl5pPr marL="1354226" indent="0">
              <a:buNone/>
              <a:defRPr sz="1500"/>
            </a:lvl5pPr>
            <a:lvl6pPr marL="1692783" indent="0">
              <a:buNone/>
              <a:defRPr sz="1500"/>
            </a:lvl6pPr>
            <a:lvl7pPr marL="2031340" indent="0">
              <a:buNone/>
              <a:defRPr sz="1500"/>
            </a:lvl7pPr>
            <a:lvl8pPr marL="2369896" indent="0">
              <a:buNone/>
              <a:defRPr sz="1500"/>
            </a:lvl8pPr>
            <a:lvl9pPr marL="2708453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7"/>
            <a:ext cx="5486400" cy="603646"/>
          </a:xfrm>
        </p:spPr>
        <p:txBody>
          <a:bodyPr/>
          <a:lstStyle>
            <a:lvl1pPr marL="0" indent="0">
              <a:buNone/>
              <a:defRPr sz="1000"/>
            </a:lvl1pPr>
            <a:lvl2pPr marL="338557" indent="0">
              <a:buNone/>
              <a:defRPr sz="900"/>
            </a:lvl2pPr>
            <a:lvl3pPr marL="677113" indent="0">
              <a:buNone/>
              <a:defRPr sz="700"/>
            </a:lvl3pPr>
            <a:lvl4pPr marL="1015670" indent="0">
              <a:buNone/>
              <a:defRPr sz="700"/>
            </a:lvl4pPr>
            <a:lvl5pPr marL="1354226" indent="0">
              <a:buNone/>
              <a:defRPr sz="700"/>
            </a:lvl5pPr>
            <a:lvl6pPr marL="1692783" indent="0">
              <a:buNone/>
              <a:defRPr sz="700"/>
            </a:lvl6pPr>
            <a:lvl7pPr marL="2031340" indent="0">
              <a:buNone/>
              <a:defRPr sz="700"/>
            </a:lvl7pPr>
            <a:lvl8pPr marL="2369896" indent="0">
              <a:buNone/>
              <a:defRPr sz="700"/>
            </a:lvl8pPr>
            <a:lvl9pPr marL="2708453" indent="0">
              <a:buNone/>
              <a:defRPr sz="7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577E-3844-4496-8F73-705CC0BFDC36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7C562-774A-4B2C-BE52-292EE1E28F5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577E-3844-4496-8F73-705CC0BFDC36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7C562-774A-4B2C-BE52-292EE1E28F5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8360"/>
            <a:ext cx="2057400" cy="444460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8360"/>
            <a:ext cx="6019800" cy="4444603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8577E-3844-4496-8F73-705CC0BFDC36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7C562-774A-4B2C-BE52-292EE1E28F5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67711" tIns="33856" rIns="67711" bIns="33856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3"/>
          </a:xfrm>
          <a:prstGeom prst="rect">
            <a:avLst/>
          </a:prstGeom>
        </p:spPr>
        <p:txBody>
          <a:bodyPr vert="horz" lIns="67711" tIns="33856" rIns="67711" bIns="33856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1" y="4767265"/>
            <a:ext cx="2133600" cy="273844"/>
          </a:xfrm>
          <a:prstGeom prst="rect">
            <a:avLst/>
          </a:prstGeom>
        </p:spPr>
        <p:txBody>
          <a:bodyPr vert="horz" lIns="67711" tIns="33856" rIns="67711" bIns="33856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8577E-3844-4496-8F73-705CC0BFDC36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lIns="67711" tIns="33856" rIns="67711" bIns="33856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lIns="67711" tIns="33856" rIns="67711" bIns="33856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7C562-774A-4B2C-BE52-292EE1E28F5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7711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3917" indent="-253917" algn="l" defTabSz="67711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0154" indent="-211598" algn="l" defTabSz="67711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46392" indent="-169278" algn="l" defTabSz="67711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4948" indent="-169278" algn="l" defTabSz="67711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505" indent="-169278" algn="l" defTabSz="67711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62061" indent="-169278" algn="l" defTabSz="67711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00618" indent="-169278" algn="l" defTabSz="67711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39175" indent="-169278" algn="l" defTabSz="67711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877731" indent="-169278" algn="l" defTabSz="67711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7711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38557" algn="l" defTabSz="67711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77113" algn="l" defTabSz="67711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15670" algn="l" defTabSz="67711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54226" algn="l" defTabSz="67711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92783" algn="l" defTabSz="67711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31340" algn="l" defTabSz="67711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69896" algn="l" defTabSz="67711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08453" algn="l" defTabSz="677113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479118" y="126877"/>
            <a:ext cx="6025786" cy="776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7711" tIns="33856" rIns="67711" bIns="33856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sz="1050" b="1" dirty="0">
                <a:latin typeface="Arial" pitchFamily="34" charset="0"/>
                <a:ea typeface="MS Mincho" pitchFamily="49" charset="-128"/>
                <a:cs typeface="Arial" pitchFamily="34" charset="0"/>
              </a:rPr>
              <a:t>BENRALIZUMAB EN ASMA GRAVE: EXPERIENCIA DE 6 MESES EN “VIDA REAL”. ESTUDIO MULTICÉNTRICO</a:t>
            </a:r>
            <a:endParaRPr lang="es-ES" sz="800" dirty="0"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sz="900" dirty="0">
              <a:latin typeface="Arial" pitchFamily="34" charset="0"/>
              <a:ea typeface="MS Mincho" pitchFamily="49" charset="-128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sz="800" dirty="0">
                <a:latin typeface="Arial" pitchFamily="34" charset="0"/>
                <a:ea typeface="MS Mincho" pitchFamily="49" charset="-128"/>
                <a:cs typeface="Arial" pitchFamily="34" charset="0"/>
              </a:rPr>
              <a:t>B</a:t>
            </a:r>
            <a:r>
              <a:rPr lang="es-ES_tradnl" sz="800" dirty="0" bmk="">
                <a:latin typeface="Arial" pitchFamily="34" charset="0"/>
                <a:ea typeface="MS Mincho" pitchFamily="49" charset="-128"/>
                <a:cs typeface="Arial" pitchFamily="34" charset="0"/>
              </a:rPr>
              <a:t>orja Valencia,1 </a:t>
            </a:r>
            <a:r>
              <a:rPr lang="es-ES" sz="800" dirty="0" bmk="_GoBack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Ruth Ch.2  Levy Abitbol,2 </a:t>
            </a:r>
            <a:r>
              <a:rPr lang="es-ES" sz="800" dirty="0" bmk="_GoBack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s-ES_tradnl" sz="800" dirty="0" bmk="_GoBack">
                <a:latin typeface="Arial" pitchFamily="34" charset="0"/>
                <a:ea typeface="MS Mincho" pitchFamily="49" charset="-128"/>
                <a:cs typeface="Arial" pitchFamily="34" charset="0"/>
              </a:rPr>
              <a:t>María Pérez Morales 1, Jacob Levy </a:t>
            </a:r>
            <a:r>
              <a:rPr lang="es-ES" sz="800" dirty="0" err="1" bmk="_GoBack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Abitbol</a:t>
            </a:r>
            <a:r>
              <a:rPr lang="es-ES_tradnl" sz="800" dirty="0" bmk="_GoBack">
                <a:latin typeface="Arial" pitchFamily="34" charset="0"/>
                <a:ea typeface="MS Mincho" pitchFamily="49" charset="-128"/>
                <a:cs typeface="Arial" pitchFamily="34" charset="0"/>
              </a:rPr>
              <a:t>, 2 Alicia </a:t>
            </a:r>
            <a:r>
              <a:rPr lang="es-ES_tradnl" sz="800" dirty="0">
                <a:latin typeface="Arial" pitchFamily="34" charset="0"/>
                <a:ea typeface="MS Mincho" pitchFamily="49" charset="-128"/>
                <a:cs typeface="Arial" pitchFamily="34" charset="0"/>
              </a:rPr>
              <a:t>Padilla, 1 Alberto Levy </a:t>
            </a:r>
            <a:r>
              <a:rPr lang="es-ES_tradnl" sz="8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Naon</a:t>
            </a:r>
            <a:r>
              <a:rPr lang="es-ES_tradnl" sz="800" dirty="0">
                <a:latin typeface="Arial" pitchFamily="34" charset="0"/>
                <a:ea typeface="MS Mincho" pitchFamily="49" charset="-128"/>
                <a:cs typeface="Arial" pitchFamily="34" charset="0"/>
              </a:rPr>
              <a:t> 2.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sz="800" dirty="0">
                <a:latin typeface="Arial" pitchFamily="34" charset="0"/>
                <a:ea typeface="MS Mincho" pitchFamily="49" charset="-128"/>
                <a:cs typeface="Arial" pitchFamily="34" charset="0"/>
              </a:rPr>
              <a:t>1. Hospital Costa Del Sol Marbella. 2. Hospital Virgen de la Victoria Málaga</a:t>
            </a:r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1571604" y="1000114"/>
            <a:ext cx="6072230" cy="837815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vert="horz" wrap="square" lIns="67711" tIns="33856" rIns="67711" bIns="33856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b="1" dirty="0">
                <a:latin typeface="Arial" pitchFamily="34" charset="0"/>
                <a:ea typeface="MS Mincho" pitchFamily="49" charset="-128"/>
                <a:cs typeface="Arial" pitchFamily="34" charset="0"/>
              </a:rPr>
              <a:t>Introducción</a:t>
            </a: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: </a:t>
            </a:r>
            <a:endParaRPr lang="es-ES_tradnl" sz="1000" dirty="0" smtClean="0">
              <a:latin typeface="Arial" pitchFamily="34" charset="0"/>
              <a:ea typeface="MS Mincho" pitchFamily="49" charset="-128"/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err="1" smtClean="0">
                <a:latin typeface="Arial" pitchFamily="34" charset="0"/>
                <a:ea typeface="MS Mincho" pitchFamily="49" charset="-128"/>
                <a:cs typeface="Arial" pitchFamily="34" charset="0"/>
              </a:rPr>
              <a:t>Benralizumab</a:t>
            </a:r>
            <a:r>
              <a:rPr lang="es-ES_tradnl" sz="1000" dirty="0" smtClean="0">
                <a:latin typeface="Arial" pitchFamily="34" charset="0"/>
                <a:ea typeface="MS Mincho" pitchFamily="49" charset="-128"/>
                <a:cs typeface="Arial" pitchFamily="34" charset="0"/>
              </a:rPr>
              <a:t> </a:t>
            </a: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es el primer</a:t>
            </a:r>
            <a:r>
              <a:rPr lang="es-ES_tradnl" sz="1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s-ES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Ac monoclonal </a:t>
            </a:r>
            <a:r>
              <a:rPr lang="es-ES" sz="10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antieosinófilo</a:t>
            </a:r>
            <a:r>
              <a:rPr lang="es-ES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 comercializado. Está indicado como tratamiento adicional en </a:t>
            </a: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el asma </a:t>
            </a:r>
            <a:r>
              <a:rPr lang="es-ES_tradnl" sz="10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eosinofílica</a:t>
            </a: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 refractaria grave en pacientes adultos. Los objetivos del estudio son describir las características de los pacientes en tratamiento con </a:t>
            </a:r>
            <a:r>
              <a:rPr lang="es-ES_tradnl" sz="10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benralizumab</a:t>
            </a: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, valorar los cambios clínicos, analíticos y funcionales a los 3 y 6 meses de tratamiento y valorar su seguridad.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1571604" y="3500444"/>
            <a:ext cx="6093278" cy="1453368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vert="horz" wrap="square" lIns="67711" tIns="33856" rIns="67711" bIns="33856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b="1" dirty="0">
                <a:latin typeface="Arial" pitchFamily="34" charset="0"/>
                <a:ea typeface="MS Mincho" pitchFamily="49" charset="-128"/>
                <a:cs typeface="Arial" pitchFamily="34" charset="0"/>
              </a:rPr>
              <a:t>Resultados</a:t>
            </a: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: </a:t>
            </a:r>
            <a:endParaRPr lang="es-ES_tradnl" sz="1000" dirty="0" smtClean="0">
              <a:latin typeface="Arial" pitchFamily="34" charset="0"/>
              <a:ea typeface="MS Mincho" pitchFamily="49" charset="-128"/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Arial" pitchFamily="34" charset="0"/>
                <a:ea typeface="MS Mincho" pitchFamily="49" charset="-128"/>
                <a:cs typeface="Arial" pitchFamily="34" charset="0"/>
              </a:rPr>
              <a:t>Se </a:t>
            </a: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han incluido 42 pacientes, de los que 33 (78,6%) eran mujeres, con una media de edad de 53,6 (</a:t>
            </a:r>
            <a:r>
              <a:rPr lang="es-ES_tradnl" sz="1000" dirty="0">
                <a:solidFill>
                  <a:srgbClr val="000000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DE:</a:t>
            </a: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11) años, media de edad al diagnóstico de 28,9 (</a:t>
            </a:r>
            <a:r>
              <a:rPr lang="es-ES_tradnl" sz="1000" dirty="0">
                <a:solidFill>
                  <a:srgbClr val="000000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DE:</a:t>
            </a: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12,6) años,  IMC 28,6 (</a:t>
            </a:r>
            <a:r>
              <a:rPr lang="es-ES_tradnl" sz="1000" dirty="0">
                <a:solidFill>
                  <a:srgbClr val="000000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DE:</a:t>
            </a: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6), el 29% presentaban </a:t>
            </a:r>
            <a:r>
              <a:rPr lang="es-ES_tradnl" sz="10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poliposis</a:t>
            </a: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 nasal, el 14% EREA y el 31% tenían pruebas cutáneas alérgicas positivas. Otros datos de interés: FEV</a:t>
            </a:r>
            <a:r>
              <a:rPr lang="es-ES_tradnl" sz="1000" baseline="-30000" dirty="0">
                <a:latin typeface="Arial" pitchFamily="34" charset="0"/>
                <a:ea typeface="MS Mincho" pitchFamily="49" charset="-128"/>
                <a:cs typeface="Arial" pitchFamily="34" charset="0"/>
              </a:rPr>
              <a:t>1</a:t>
            </a: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 66% (13,7), el 41% eran </a:t>
            </a:r>
            <a:r>
              <a:rPr lang="es-ES_tradnl" sz="10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corticodependientes</a:t>
            </a: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 y el 52% habían estado previamente en tratamiento con otro biológico (15 con </a:t>
            </a:r>
            <a:r>
              <a:rPr lang="es-ES_tradnl" sz="10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omalizumab</a:t>
            </a: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, 5 con </a:t>
            </a:r>
            <a:r>
              <a:rPr lang="es-ES_tradnl" sz="10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mepolizumab</a:t>
            </a: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 y 2 con </a:t>
            </a:r>
            <a:r>
              <a:rPr lang="es-ES_tradnl" sz="10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omalizumab</a:t>
            </a: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 y </a:t>
            </a:r>
            <a:r>
              <a:rPr lang="es-ES_tradnl" sz="10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mepolizumab</a:t>
            </a: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). El 90,5% de los pacientes presentaron mejoría clínica subjetiva con el </a:t>
            </a:r>
            <a:r>
              <a:rPr lang="es-ES_tradnl" sz="10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benralizumab</a:t>
            </a: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 a los 3 y 6 meses. Los resultados de mejoría funcional y ACT, reducción en el uso de corticoides orales e inhalados y asistencias a Urgencias se muestran en la tabla 1. </a:t>
            </a:r>
            <a:endParaRPr lang="es-ES_tradnl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571604" y="1928808"/>
            <a:ext cx="6052073" cy="1453368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 lIns="67711" tIns="33856" rIns="67711" bIns="33856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sz="1000" b="1" dirty="0">
                <a:latin typeface="Arial" pitchFamily="34" charset="0"/>
                <a:ea typeface="MS Mincho" pitchFamily="49" charset="-128"/>
                <a:cs typeface="Arial" pitchFamily="34" charset="0"/>
              </a:rPr>
              <a:t>Material y métodos</a:t>
            </a: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: </a:t>
            </a:r>
            <a:endParaRPr lang="es-ES_tradnl" sz="1000" dirty="0" smtClean="0">
              <a:latin typeface="Arial" pitchFamily="34" charset="0"/>
              <a:ea typeface="MS Mincho" pitchFamily="49" charset="-128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sz="1000" dirty="0" smtClean="0">
                <a:latin typeface="Arial" pitchFamily="34" charset="0"/>
                <a:ea typeface="MS Mincho" pitchFamily="49" charset="-128"/>
                <a:cs typeface="Arial" pitchFamily="34" charset="0"/>
              </a:rPr>
              <a:t>Estudio </a:t>
            </a: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observacional, retrospectivo y </a:t>
            </a:r>
            <a:r>
              <a:rPr lang="es-ES_tradnl" sz="10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multicéntrico</a:t>
            </a: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 (Hospital Virgen de la Victoria de Málaga y H. Costa del Sol de Marbella). Se evaluaron las características clínicas (edad, sexo, IMC, </a:t>
            </a:r>
            <a:r>
              <a:rPr lang="es-ES_tradnl" sz="10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corticodependencia</a:t>
            </a: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, ACT…) y funcionales (FEV</a:t>
            </a:r>
            <a:r>
              <a:rPr lang="es-ES_tradnl" sz="1000" baseline="-30000" dirty="0">
                <a:latin typeface="Arial" pitchFamily="34" charset="0"/>
                <a:ea typeface="MS Mincho" pitchFamily="49" charset="-128"/>
                <a:cs typeface="Arial" pitchFamily="34" charset="0"/>
              </a:rPr>
              <a:t>1</a:t>
            </a: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 y FENO) de los pacientes con asma </a:t>
            </a:r>
            <a:r>
              <a:rPr lang="es-ES_tradnl" sz="10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eosinofílica</a:t>
            </a: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 grave en tratamiento con </a:t>
            </a:r>
            <a:r>
              <a:rPr lang="es-ES_tradnl" sz="10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benralizumab</a:t>
            </a: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 al menos durante 6 meses, en situación de práctica clínica habitual.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El análisis estadístico se ha realizado con el paquete SPSS.15. Las variables cualitativas se expresan en porcentaje y las variables cuantitativas en media y desviación estándar. Para comparar las diferencias de muestras relacionadas hemos utilizado </a:t>
            </a:r>
            <a:r>
              <a:rPr lang="es-ES_tradnl" sz="1000" dirty="0">
                <a:solidFill>
                  <a:srgbClr val="000000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tanto</a:t>
            </a: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 el Test de T de </a:t>
            </a:r>
            <a:r>
              <a:rPr lang="es-ES_tradnl" sz="10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Student</a:t>
            </a: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 </a:t>
            </a:r>
            <a:r>
              <a:rPr lang="es-ES_tradnl" sz="1000" dirty="0">
                <a:solidFill>
                  <a:srgbClr val="000000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como el test de </a:t>
            </a:r>
            <a:r>
              <a:rPr lang="es-ES_tradnl" sz="1000" dirty="0" err="1">
                <a:solidFill>
                  <a:srgbClr val="000000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McNemar</a:t>
            </a:r>
            <a:r>
              <a:rPr lang="es-ES_tradnl" sz="1000" dirty="0">
                <a:solidFill>
                  <a:srgbClr val="000000"/>
                </a:solidFill>
                <a:latin typeface="Arial" pitchFamily="34" charset="0"/>
                <a:ea typeface="MS Mincho" pitchFamily="49" charset="-128"/>
                <a:cs typeface="Arial" pitchFamily="34" charset="0"/>
              </a:rPr>
              <a:t> con nivel de significación p&lt;0,05.</a:t>
            </a:r>
            <a:endParaRPr lang="es-ES_tradnl" sz="1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18820368"/>
              </p:ext>
            </p:extLst>
          </p:nvPr>
        </p:nvGraphicFramePr>
        <p:xfrm>
          <a:off x="1265816" y="278686"/>
          <a:ext cx="6449456" cy="3899715"/>
        </p:xfrm>
        <a:graphic>
          <a:graphicData uri="http://schemas.openxmlformats.org/drawingml/2006/table">
            <a:tbl>
              <a:tblPr/>
              <a:tblGrid>
                <a:gridCol w="286304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146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89693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s-ES_tradnl" sz="1000" b="1" dirty="0">
                          <a:latin typeface="Arial"/>
                          <a:ea typeface="Times New Roman"/>
                          <a:cs typeface="Times New Roman"/>
                        </a:rPr>
                        <a:t>Variables</a:t>
                      </a:r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s-ES_tradnl" sz="10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Basal   </a:t>
                      </a:r>
                      <a:endParaRPr lang="es-ES_tradnl" sz="1000" b="1" dirty="0" smtClean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s-ES_tradnl" sz="800" b="1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Media </a:t>
                      </a:r>
                      <a:r>
                        <a:rPr lang="es-ES_tradnl" sz="8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(DE)</a:t>
                      </a:r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s-ES_tradnl" sz="10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 meses </a:t>
                      </a:r>
                      <a:endParaRPr lang="es-ES_tradnl" sz="1000" b="1" dirty="0" smtClean="0">
                        <a:solidFill>
                          <a:srgbClr val="000000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s-ES_tradnl" sz="800" b="1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Media </a:t>
                      </a:r>
                      <a:r>
                        <a:rPr lang="es-ES_tradnl" sz="8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(DE)</a:t>
                      </a:r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s-ES_tradnl" sz="10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 meses</a:t>
                      </a:r>
                      <a:r>
                        <a:rPr lang="es-ES_tradnl" sz="8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Media (DE)</a:t>
                      </a:r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s-ES_tradnl" sz="1000" b="1" dirty="0">
                          <a:latin typeface="Arial"/>
                          <a:ea typeface="Times New Roman"/>
                          <a:cs typeface="Times New Roman"/>
                        </a:rPr>
                        <a:t>p</a:t>
                      </a:r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5150"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 dirty="0">
                          <a:latin typeface="Arial"/>
                          <a:ea typeface="Times New Roman"/>
                          <a:cs typeface="Times New Roman"/>
                        </a:rPr>
                        <a:t>ACT</a:t>
                      </a:r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13,9 (4)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20 (4)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21 (3)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Times New Roman"/>
                        </a:rPr>
                        <a:t>&lt;0,001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5150"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 dirty="0">
                          <a:latin typeface="Arial"/>
                          <a:ea typeface="Times New Roman"/>
                          <a:cs typeface="Times New Roman"/>
                        </a:rPr>
                        <a:t>Nº Asistencias a Urgencias/año previo</a:t>
                      </a:r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4,1 (3)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0,5 (0,9)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0,2 (0,6)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Times New Roman"/>
                        </a:rPr>
                        <a:t>&lt;0,001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726"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Corticodependientes </a:t>
                      </a:r>
                      <a:r>
                        <a:rPr lang="es-ES_tradnl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[n (%)]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17 (40,5%)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16 (38%)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8 (19%)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Times New Roman"/>
                        </a:rPr>
                        <a:t>0,008*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5150"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Dosis budesonida inhalada (equivalente)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964 (477)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817 (425)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 dirty="0">
                          <a:latin typeface="Arial"/>
                          <a:ea typeface="Times New Roman"/>
                          <a:cs typeface="Times New Roman"/>
                        </a:rPr>
                        <a:t>714 (356)</a:t>
                      </a:r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Times New Roman"/>
                        </a:rPr>
                        <a:t>0,001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5150"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Dosis prednisona/día (mg)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20,6 (8)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11,3 (8)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9 (9)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Times New Roman"/>
                        </a:rPr>
                        <a:t>&lt;0,001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5150"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Ciclos de corticoides orales/año previo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6 (3)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0,6 (1)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0,2 (0,6)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Times New Roman"/>
                        </a:rPr>
                        <a:t>&lt;0,001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5150"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FEV</a:t>
                      </a:r>
                      <a:r>
                        <a:rPr lang="es-ES_tradnl" sz="1000" baseline="-2500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 ml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1467 (500)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1700 (487)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1721 (610)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Times New Roman"/>
                        </a:rPr>
                        <a:t>&lt;0,001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5150"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FEV1%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66 (14)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74 (12)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76 (12)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Times New Roman"/>
                        </a:rPr>
                        <a:t>&lt;0,001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5150"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 dirty="0">
                          <a:latin typeface="Arial"/>
                          <a:ea typeface="Times New Roman"/>
                          <a:cs typeface="Times New Roman"/>
                        </a:rPr>
                        <a:t>FENO</a:t>
                      </a:r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58 (26)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32 (17)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>
                          <a:latin typeface="Arial"/>
                          <a:ea typeface="Times New Roman"/>
                          <a:cs typeface="Times New Roman"/>
                        </a:rPr>
                        <a:t>27 (15)</a:t>
                      </a: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</a:pPr>
                      <a:r>
                        <a:rPr lang="es-ES_tradnl" sz="100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Times New Roman"/>
                        </a:rPr>
                        <a:t>&lt;0,001</a:t>
                      </a:r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845" marR="44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1285852" y="4357700"/>
            <a:ext cx="6239089" cy="530038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67711" tIns="33856" rIns="67711" bIns="33856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_tradnl" sz="1000" b="1" dirty="0">
                <a:latin typeface="Arial" pitchFamily="34" charset="0"/>
                <a:ea typeface="MS Mincho" pitchFamily="49" charset="-128"/>
                <a:cs typeface="Arial" pitchFamily="34" charset="0"/>
              </a:rPr>
              <a:t>Conclusiones</a:t>
            </a: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: El tratamiento con </a:t>
            </a:r>
            <a:r>
              <a:rPr lang="es-ES_tradnl" sz="10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benralizumab</a:t>
            </a: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 en condiciones de “vida real” mejora el control de los pacientes con asma grave </a:t>
            </a:r>
            <a:r>
              <a:rPr lang="es-ES_tradnl" sz="1000" dirty="0" err="1">
                <a:latin typeface="Arial" pitchFamily="34" charset="0"/>
                <a:ea typeface="MS Mincho" pitchFamily="49" charset="-128"/>
                <a:cs typeface="Arial" pitchFamily="34" charset="0"/>
              </a:rPr>
              <a:t>eosinofílica</a:t>
            </a:r>
            <a:r>
              <a:rPr lang="es-ES_tradnl" sz="1000" dirty="0">
                <a:latin typeface="Arial" pitchFamily="34" charset="0"/>
                <a:ea typeface="MS Mincho" pitchFamily="49" charset="-128"/>
                <a:cs typeface="Arial" pitchFamily="34" charset="0"/>
              </a:rPr>
              <a:t> y la función pulmonar, reduciendo las asistencias a urgencias y el consumo de corticoides orales e inhalados. </a:t>
            </a:r>
            <a:endParaRPr lang="es-ES_tradnl" sz="1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625</Words>
  <Application>Microsoft Office PowerPoint</Application>
  <PresentationFormat>Presentación en pantalla (16:9)</PresentationFormat>
  <Paragraphs>64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borja valencia azcona</dc:creator>
  <cp:lastModifiedBy>LUNA</cp:lastModifiedBy>
  <cp:revision>4</cp:revision>
  <dcterms:created xsi:type="dcterms:W3CDTF">2020-03-06T21:07:21Z</dcterms:created>
  <dcterms:modified xsi:type="dcterms:W3CDTF">2020-05-29T11:41:53Z</dcterms:modified>
</cp:coreProperties>
</file>