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charts/style2.xml" ContentType="application/vnd.ms-office.chartstyle+xml"/>
  <Override PartName="/ppt/charts/style1.xml" ContentType="application/vnd.ms-office.chartstyl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charts/colors2.xml" ContentType="application/vnd.ms-office.chartcolorstyl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charts/colors1.xml" ContentType="application/vnd.ms-office.chartcolorstyle+xml"/>
  <Override PartName="/ppt/slideLayouts/slideLayout10.xml" ContentType="application/vnd.openxmlformats-officedocument.presentationml.slideLayout+xml"/>
  <Default Extension="xlsx" ContentType="application/vnd.openxmlformats-officedocument.spreadsheetml.sheet"/>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9" r:id="rId2"/>
    <p:sldId id="257" r:id="rId3"/>
  </p:sldIdLst>
  <p:sldSz cx="9144000" cy="5143500" type="screen16x9"/>
  <p:notesSz cx="6858000" cy="9144000"/>
  <p:defaultText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4954" autoAdjust="0"/>
  </p:normalViewPr>
  <p:slideViewPr>
    <p:cSldViewPr>
      <p:cViewPr varScale="1">
        <p:scale>
          <a:sx n="70" d="100"/>
          <a:sy n="70" d="100"/>
        </p:scale>
        <p:origin x="-1156" y="-6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Hoja_de_c_lculo_de_Microsoft_Office_Excel2.xlsx"/></Relationships>
</file>

<file path=ppt/charts/chart1.xml><?xml version="1.0" encoding="utf-8"?>
<c:chartSpace xmlns:c="http://schemas.openxmlformats.org/drawingml/2006/chart" xmlns:a="http://schemas.openxmlformats.org/drawingml/2006/main" xmlns:r="http://schemas.openxmlformats.org/officeDocument/2006/relationships">
  <c:lang val="es-ES"/>
  <c:chart>
    <c:title>
      <c:tx>
        <c:rich>
          <a:bodyPr rot="0" vert="horz"/>
          <a:lstStyle/>
          <a:p>
            <a:pPr>
              <a:defRPr/>
            </a:pPr>
            <a:r>
              <a:rPr lang="es-ES"/>
              <a:t>Motivo FVC</a:t>
            </a:r>
          </a:p>
        </c:rich>
      </c:tx>
      <c:layout>
        <c:manualLayout>
          <c:xMode val="edge"/>
          <c:yMode val="edge"/>
          <c:x val="0.35486320981683023"/>
          <c:y val="2.6294834245232664E-2"/>
        </c:manualLayout>
      </c:layout>
      <c:spPr>
        <a:noFill/>
        <a:ln>
          <a:noFill/>
        </a:ln>
        <a:effectLst/>
      </c:spPr>
    </c:title>
    <c:plotArea>
      <c:layout>
        <c:manualLayout>
          <c:layoutTarget val="inner"/>
          <c:xMode val="edge"/>
          <c:yMode val="edge"/>
          <c:x val="0.42131844489400516"/>
          <c:y val="0.14328290070008798"/>
          <c:w val="0.53852868466166259"/>
          <c:h val="0.85671709929991213"/>
        </c:manualLayout>
      </c:layout>
      <c:pieChart>
        <c:varyColors val="1"/>
        <c:ser>
          <c:idx val="0"/>
          <c:order val="0"/>
          <c:tx>
            <c:strRef>
              <c:f>Hoja1!$B$1</c:f>
              <c:strCache>
                <c:ptCount val="1"/>
                <c:pt idx="0">
                  <c:v>Serie 1</c:v>
                </c:pt>
              </c:strCache>
            </c:strRef>
          </c:tx>
          <c:dPt>
            <c:idx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1-7A9C-4DDE-BCF0-F8C87038907C}"/>
              </c:ext>
            </c:extLst>
          </c:dPt>
          <c:dPt>
            <c:idx val="1"/>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3-7A9C-4DDE-BCF0-F8C87038907C}"/>
              </c:ext>
            </c:extLst>
          </c:dPt>
          <c:dPt>
            <c:idx val="2"/>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c:spPr>
            <c:extLst xmlns:c16r2="http://schemas.microsoft.com/office/drawing/2015/06/chart">
              <c:ext xmlns:c16="http://schemas.microsoft.com/office/drawing/2014/chart" uri="{C3380CC4-5D6E-409C-BE32-E72D297353CC}">
                <c16:uniqueId val="{00000005-7A9C-4DDE-BCF0-F8C87038907C}"/>
              </c:ext>
            </c:extLst>
          </c:dPt>
          <c:dLbls>
            <c:dLbl>
              <c:idx val="0"/>
              <c:layout>
                <c:manualLayout>
                  <c:x val="-0.1049325150716012"/>
                  <c:y val="2.6108694255023508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A9C-4DDE-BCF0-F8C87038907C}"/>
                </c:ext>
              </c:extLst>
            </c:dLbl>
            <c:dLbl>
              <c:idx val="1"/>
              <c:layout>
                <c:manualLayout>
                  <c:x val="0.18096702843147777"/>
                  <c:y val="-0.17476447657397923"/>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A9C-4DDE-BCF0-F8C87038907C}"/>
                </c:ext>
              </c:extLst>
            </c:dLbl>
            <c:dLbl>
              <c:idx val="2"/>
              <c:layout>
                <c:manualLayout>
                  <c:x val="0.12214200279004994"/>
                  <c:y val="0.25237202179945295"/>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7A9C-4DDE-BCF0-F8C87038907C}"/>
                </c:ext>
              </c:extLst>
            </c:dLbl>
            <c:dLbl>
              <c:idx val="3"/>
              <c:layout>
                <c:manualLayout>
                  <c:x val="2.7254244307157307E-2"/>
                  <c:y val="1.2222844597568103E-2"/>
                </c:manualLayout>
              </c:layout>
              <c:dLblPos val="bestFi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7A9C-4DDE-BCF0-F8C87038907C}"/>
                </c:ext>
              </c:extLst>
            </c:dLbl>
            <c:spPr>
              <a:noFill/>
              <a:ln>
                <a:noFill/>
              </a:ln>
              <a:effectLst/>
            </c:spPr>
            <c:txPr>
              <a:bodyPr rot="0" vert="horz"/>
              <a:lstStyle/>
              <a:p>
                <a:pPr>
                  <a:defRPr b="1">
                    <a:solidFill>
                      <a:schemeClr val="bg1"/>
                    </a:solidFill>
                  </a:defRPr>
                </a:pPr>
                <a:endParaRPr lang="es-ES"/>
              </a:p>
            </c:txPr>
            <c:dLblPos val="bestFit"/>
            <c:showVal val="1"/>
            <c:showLeaderLines val="1"/>
            <c:leaderLines>
              <c:spPr>
                <a:ln w="9525">
                  <a:solidFill>
                    <a:schemeClr val="tx2">
                      <a:lumMod val="35000"/>
                      <a:lumOff val="65000"/>
                    </a:schemeClr>
                  </a:solidFill>
                </a:ln>
                <a:effectLst/>
              </c:spPr>
            </c:leaderLines>
            <c:extLst xmlns:c16r2="http://schemas.microsoft.com/office/drawing/2015/06/chart">
              <c:ext xmlns:c15="http://schemas.microsoft.com/office/drawing/2012/chart" uri="{CE6537A1-D6FC-4f65-9D91-7224C49458BB}"/>
            </c:extLst>
          </c:dLbls>
          <c:cat>
            <c:strRef>
              <c:f>Hoja1!$A$2:$A$4</c:f>
              <c:strCache>
                <c:ptCount val="3"/>
                <c:pt idx="0">
                  <c:v>Intervención Quirúrgica</c:v>
                </c:pt>
                <c:pt idx="1">
                  <c:v>Sagrado Reciente</c:v>
                </c:pt>
                <c:pt idx="2">
                  <c:v>Alto Riesgo Sangrado</c:v>
                </c:pt>
              </c:strCache>
            </c:strRef>
          </c:cat>
          <c:val>
            <c:numRef>
              <c:f>Hoja1!$B$2:$B$4</c:f>
              <c:numCache>
                <c:formatCode>0.00%</c:formatCode>
                <c:ptCount val="3"/>
                <c:pt idx="0">
                  <c:v>0.53800000000000003</c:v>
                </c:pt>
                <c:pt idx="1">
                  <c:v>0.38000000000000006</c:v>
                </c:pt>
                <c:pt idx="2">
                  <c:v>0.18500000000000003</c:v>
                </c:pt>
              </c:numCache>
            </c:numRef>
          </c:val>
          <c:extLst xmlns:c16r2="http://schemas.microsoft.com/office/drawing/2015/06/chart">
            <c:ext xmlns:c16="http://schemas.microsoft.com/office/drawing/2014/chart" uri="{C3380CC4-5D6E-409C-BE32-E72D297353CC}">
              <c16:uniqueId val="{0000000A-7A9C-4DDE-BCF0-F8C87038907C}"/>
            </c:ext>
          </c:extLst>
        </c:ser>
        <c:dLbls>
          <c:showVal val="1"/>
        </c:dLbls>
        <c:firstSliceAng val="0"/>
      </c:pieChart>
      <c:spPr>
        <a:noFill/>
        <a:ln>
          <a:noFill/>
        </a:ln>
        <a:effectLst/>
      </c:spPr>
    </c:plotArea>
    <c:legend>
      <c:legendPos val="b"/>
      <c:layout>
        <c:manualLayout>
          <c:xMode val="edge"/>
          <c:yMode val="edge"/>
          <c:x val="3.995087461408349E-2"/>
          <c:y val="0.23512633736148106"/>
          <c:w val="0.37669527870135744"/>
          <c:h val="0.6874914852357612"/>
        </c:manualLayout>
      </c:layout>
      <c:spPr>
        <a:noFill/>
        <a:ln>
          <a:noFill/>
        </a:ln>
        <a:effectLst/>
      </c:spPr>
      <c:txPr>
        <a:bodyPr rot="0" vert="horz"/>
        <a:lstStyle/>
        <a:p>
          <a:pPr>
            <a:defRPr/>
          </a:pPr>
          <a:endParaRPr lang="es-ES"/>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rgbClr val="FFFF00"/>
      </a:solidFill>
    </a:ln>
    <a:effectLst>
      <a:glow rad="101600">
        <a:schemeClr val="accent3">
          <a:satMod val="175000"/>
          <a:alpha val="40000"/>
        </a:schemeClr>
      </a:glow>
    </a:effectLst>
  </c:spPr>
  <c:txPr>
    <a:bodyPr/>
    <a:lstStyle/>
    <a:p>
      <a:pPr>
        <a:defRPr sz="1200"/>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s-ES"/>
  <c:chart>
    <c:title>
      <c:tx>
        <c:rich>
          <a:bodyPr rot="0" vert="horz"/>
          <a:lstStyle/>
          <a:p>
            <a:pPr>
              <a:defRPr/>
            </a:pPr>
            <a:r>
              <a:rPr lang="en-US"/>
              <a:t>Complicaciones Seguimiento</a:t>
            </a:r>
          </a:p>
        </c:rich>
      </c:tx>
      <c:layout>
        <c:manualLayout>
          <c:xMode val="edge"/>
          <c:yMode val="edge"/>
          <c:x val="0.25261009302511278"/>
          <c:y val="2.4831304779978393E-2"/>
        </c:manualLayout>
      </c:layout>
      <c:spPr>
        <a:noFill/>
        <a:ln>
          <a:noFill/>
        </a:ln>
        <a:effectLst/>
      </c:spPr>
    </c:title>
    <c:plotArea>
      <c:layout>
        <c:manualLayout>
          <c:layoutTarget val="inner"/>
          <c:xMode val="edge"/>
          <c:yMode val="edge"/>
          <c:x val="4.9237334555125314E-2"/>
          <c:y val="0.134866226778148"/>
          <c:w val="0.95076266544487509"/>
          <c:h val="0.6894231047558399"/>
        </c:manualLayout>
      </c:layout>
      <c:barChart>
        <c:barDir val="col"/>
        <c:grouping val="clustered"/>
        <c:ser>
          <c:idx val="0"/>
          <c:order val="0"/>
          <c:tx>
            <c:strRef>
              <c:f>Hoja1!$B$1</c:f>
              <c:strCache>
                <c:ptCount val="1"/>
                <c:pt idx="0">
                  <c:v>Serie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dPt>
            <c:idx val="0"/>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F1A0-4DA2-A92C-36E4E92ABB10}"/>
              </c:ext>
            </c:extLst>
          </c:dPt>
          <c:dPt>
            <c:idx val="1"/>
            <c:spPr>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3-F1A0-4DA2-A92C-36E4E92ABB10}"/>
              </c:ext>
            </c:extLst>
          </c:dPt>
          <c:dPt>
            <c:idx val="2"/>
            <c:spPr>
              <a:solidFill>
                <a:schemeClr val="accent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F1A0-4DA2-A92C-36E4E92ABB10}"/>
              </c:ext>
            </c:extLst>
          </c:dPt>
          <c:dLbls>
            <c:dLbl>
              <c:idx val="0"/>
              <c:layout>
                <c:manualLayout>
                  <c:x val="2.89129987378451E-3"/>
                  <c:y val="2.2031497864787405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1A0-4DA2-A92C-36E4E92ABB10}"/>
                </c:ext>
              </c:extLst>
            </c:dLbl>
            <c:dLbl>
              <c:idx val="1"/>
              <c:layout>
                <c:manualLayout>
                  <c:x val="2.8912998737844601E-3"/>
                  <c:y val="1.8104314644682703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1A0-4DA2-A92C-36E4E92ABB10}"/>
                </c:ext>
              </c:extLst>
            </c:dLbl>
            <c:dLbl>
              <c:idx val="2"/>
              <c:layout>
                <c:manualLayout>
                  <c:x val="5.7825997475689306E-3"/>
                  <c:y val="1.8104314644682703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F1A0-4DA2-A92C-36E4E92ABB10}"/>
                </c:ext>
              </c:extLst>
            </c:dLbl>
            <c:dLbl>
              <c:idx val="3"/>
              <c:layout>
                <c:manualLayout>
                  <c:x val="0"/>
                  <c:y val="2.2031497864787305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F1A0-4DA2-A92C-36E4E92ABB10}"/>
                </c:ext>
              </c:extLst>
            </c:dLbl>
            <c:dLbl>
              <c:idx val="4"/>
              <c:layout>
                <c:manualLayout>
                  <c:x val="-5.9225867240626211E-3"/>
                  <c:y val="4.306408125577102E-3"/>
                </c:manualLayout>
              </c:layout>
              <c:dLblPos val="outEnd"/>
              <c:showVal val="1"/>
              <c:extLst xmlns:c16r2="http://schemas.microsoft.com/office/drawing/2015/06/chart">
                <c:ext xmlns:c15="http://schemas.microsoft.com/office/drawing/2012/chart" uri="{CE6537A1-D6FC-4f65-9D91-7224C49458BB}">
                  <c15:layout>
                    <c:manualLayout>
                      <c:w val="0.10152836143463993"/>
                      <c:h val="7.5815180055401651E-2"/>
                    </c:manualLayout>
                  </c15:layout>
                </c:ext>
                <c:ext xmlns:c16="http://schemas.microsoft.com/office/drawing/2014/chart" uri="{C3380CC4-5D6E-409C-BE32-E72D297353CC}">
                  <c16:uniqueId val="{00000009-F1A0-4DA2-A92C-36E4E92ABB10}"/>
                </c:ext>
              </c:extLst>
            </c:dLbl>
            <c:dLbl>
              <c:idx val="5"/>
              <c:layout>
                <c:manualLayout>
                  <c:x val="4.6222871299196593E-3"/>
                  <c:y val="1.5397144672064086E-2"/>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F1A0-4DA2-A92C-36E4E92ABB10}"/>
                </c:ext>
              </c:extLst>
            </c:dLbl>
            <c:dLbl>
              <c:idx val="6"/>
              <c:layout>
                <c:manualLayout>
                  <c:x val="-6.9937650333993873E-3"/>
                  <c:y val="5.9641735918744242E-3"/>
                </c:manualLayout>
              </c:layout>
              <c:dLblPos val="outEnd"/>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F1A0-4DA2-A92C-36E4E92ABB10}"/>
                </c:ext>
              </c:extLst>
            </c:dLbl>
            <c:spPr>
              <a:noFill/>
              <a:ln>
                <a:noFill/>
              </a:ln>
              <a:effectLst/>
            </c:spPr>
            <c:txPr>
              <a:bodyPr rot="0" vert="horz"/>
              <a:lstStyle/>
              <a:p>
                <a:pPr>
                  <a:defRPr/>
                </a:pPr>
                <a:endParaRPr lang="es-ES"/>
              </a:p>
            </c:txPr>
            <c:dLblPos val="in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Hoja1!$A$2:$A$4</c:f>
              <c:strCache>
                <c:ptCount val="3"/>
                <c:pt idx="0">
                  <c:v>Hemorragia Grave</c:v>
                </c:pt>
                <c:pt idx="1">
                  <c:v>Recurrencia</c:v>
                </c:pt>
                <c:pt idx="2">
                  <c:v>Muerte</c:v>
                </c:pt>
              </c:strCache>
            </c:strRef>
          </c:cat>
          <c:val>
            <c:numRef>
              <c:f>Hoja1!$B$2:$B$4</c:f>
              <c:numCache>
                <c:formatCode>0.00%</c:formatCode>
                <c:ptCount val="3"/>
                <c:pt idx="0">
                  <c:v>7.6999999999999999E-2</c:v>
                </c:pt>
                <c:pt idx="1">
                  <c:v>3.1000000000000003E-2</c:v>
                </c:pt>
                <c:pt idx="2">
                  <c:v>0.21300000000000002</c:v>
                </c:pt>
              </c:numCache>
            </c:numRef>
          </c:val>
          <c:extLst xmlns:c16r2="http://schemas.microsoft.com/office/drawing/2015/06/chart">
            <c:ext xmlns:c16="http://schemas.microsoft.com/office/drawing/2014/chart" uri="{C3380CC4-5D6E-409C-BE32-E72D297353CC}">
              <c16:uniqueId val="{0000000E-F1A0-4DA2-A92C-36E4E92ABB10}"/>
            </c:ext>
          </c:extLst>
        </c:ser>
        <c:dLbls/>
        <c:gapWidth val="75"/>
        <c:overlap val="40"/>
        <c:axId val="137308800"/>
        <c:axId val="137322880"/>
      </c:barChart>
      <c:catAx>
        <c:axId val="137308800"/>
        <c:scaling>
          <c:orientation val="minMax"/>
        </c:scaling>
        <c:axPos val="b"/>
        <c:numFmt formatCode="General" sourceLinked="1"/>
        <c:majorTickMark val="none"/>
        <c:tickLblPos val="nextTo"/>
        <c:spPr>
          <a:noFill/>
          <a:ln w="12700" cap="flat" cmpd="sng" algn="ctr">
            <a:solidFill>
              <a:schemeClr val="tx1">
                <a:lumMod val="15000"/>
                <a:lumOff val="85000"/>
              </a:schemeClr>
            </a:solidFill>
            <a:round/>
          </a:ln>
          <a:effectLst/>
        </c:spPr>
        <c:txPr>
          <a:bodyPr rot="-60000000" vert="horz"/>
          <a:lstStyle/>
          <a:p>
            <a:pPr>
              <a:defRPr/>
            </a:pPr>
            <a:endParaRPr lang="es-ES"/>
          </a:p>
        </c:txPr>
        <c:crossAx val="137322880"/>
        <c:crosses val="autoZero"/>
        <c:auto val="1"/>
        <c:lblAlgn val="ctr"/>
        <c:lblOffset val="100"/>
      </c:catAx>
      <c:valAx>
        <c:axId val="137322880"/>
        <c:scaling>
          <c:orientation val="minMax"/>
        </c:scaling>
        <c:delete val="1"/>
        <c:axPos val="l"/>
        <c:majorGridlines>
          <c:spPr>
            <a:ln w="9525" cap="flat" cmpd="sng" algn="ctr">
              <a:solidFill>
                <a:schemeClr val="tx1">
                  <a:lumMod val="15000"/>
                  <a:lumOff val="85000"/>
                </a:schemeClr>
              </a:solidFill>
              <a:round/>
            </a:ln>
            <a:effectLst/>
          </c:spPr>
        </c:majorGridlines>
        <c:numFmt formatCode="0.00%" sourceLinked="1"/>
        <c:majorTickMark val="none"/>
        <c:tickLblPos val="nextTo"/>
        <c:crossAx val="137308800"/>
        <c:crosses val="autoZero"/>
        <c:crossBetween val="between"/>
      </c:valAx>
      <c:spPr>
        <a:noFill/>
        <a:ln>
          <a:noFill/>
        </a:ln>
        <a:effectLst/>
      </c:spPr>
    </c:plotArea>
    <c:plotVisOnly val="1"/>
    <c:dispBlanksAs val="gap"/>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solidFill>
        <a:srgbClr val="FFFF00"/>
      </a:solidFill>
    </a:ln>
    <a:effectLst>
      <a:glow rad="101600">
        <a:schemeClr val="accent3">
          <a:satMod val="175000"/>
          <a:alpha val="40000"/>
        </a:schemeClr>
      </a:glow>
    </a:effectLst>
  </c:spPr>
  <c:txPr>
    <a:bodyPr/>
    <a:lstStyle/>
    <a:p>
      <a:pPr>
        <a:defRPr sz="900"/>
      </a:pPr>
      <a:endParaRPr lang="es-ES"/>
    </a:p>
  </c:txPr>
  <c:externalData r:id="rId1"/>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DA4FE-A732-47B9-8895-606989F51045}" type="datetimeFigureOut">
              <a:rPr lang="es-ES" smtClean="0"/>
              <a:pPr/>
              <a:t>29/05/2020</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D17E12-AC86-4B5D-882F-C62A24BBF631}" type="slidenum">
              <a:rPr lang="es-ES" smtClean="0"/>
              <a:pPr/>
              <a:t>‹Nº›</a:t>
            </a:fld>
            <a:endParaRPr lang="es-ES"/>
          </a:p>
        </p:txBody>
      </p:sp>
    </p:spTree>
    <p:extLst>
      <p:ext uri="{BB962C8B-B14F-4D97-AF65-F5344CB8AC3E}">
        <p14:creationId xmlns:p14="http://schemas.microsoft.com/office/powerpoint/2010/main" xmlns="" val="225304284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US" sz="1200" kern="1200" dirty="0">
                <a:solidFill>
                  <a:schemeClr val="tx1"/>
                </a:solidFill>
                <a:effectLst/>
                <a:latin typeface="+mn-lt"/>
                <a:ea typeface="+mn-ea"/>
                <a:cs typeface="+mn-cs"/>
              </a:rPr>
              <a:t>Introducción:  </a:t>
            </a:r>
          </a:p>
          <a:p>
            <a:r>
              <a:rPr lang="es-US" sz="1200" kern="1200" dirty="0">
                <a:solidFill>
                  <a:schemeClr val="tx1"/>
                </a:solidFill>
                <a:effectLst/>
                <a:latin typeface="+mn-lt"/>
                <a:ea typeface="+mn-ea"/>
                <a:cs typeface="+mn-cs"/>
              </a:rPr>
              <a:t>Aunque los filtros de vena cava se utilizan para prevenir la tromboembolia pulmonar (TEP) en pacientes con enfermedad tromboembólica venosa (ETV) en los que está contraindicado la anticoagulación (ESC/ERS 2019), la evidencia sobre su eficacia y seguridad es aún limitada. La evidencia en la que se sustenta dicha afirmación se basa en dos ensayos clínicos en los que se comparó la anticoagulación vs. anticoagulación + filtro de cava. Por ello nos planteamos: 1) analizar las complicaciones (sangrado mayor, recurrencia y muerte) a corto plazo (30 días); 2) Comparar nuestros resultados a corto plazo con una serie histórica (Muriel et al. JACC 2014); 3) Analizar las complicaciones a largo plazo </a:t>
            </a:r>
            <a:endParaRPr lang="es-ES" sz="1200" kern="1200" dirty="0">
              <a:solidFill>
                <a:schemeClr val="tx1"/>
              </a:solidFill>
              <a:effectLst/>
              <a:latin typeface="+mn-lt"/>
              <a:ea typeface="+mn-ea"/>
              <a:cs typeface="+mn-cs"/>
            </a:endParaRPr>
          </a:p>
          <a:p>
            <a:endParaRPr lang="es-U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Material y métodos: </a:t>
            </a:r>
          </a:p>
          <a:p>
            <a:r>
              <a:rPr lang="es-US" sz="1200" kern="1200" dirty="0">
                <a:solidFill>
                  <a:schemeClr val="tx1"/>
                </a:solidFill>
                <a:effectLst/>
                <a:latin typeface="+mn-lt"/>
                <a:ea typeface="+mn-ea"/>
                <a:cs typeface="+mn-cs"/>
              </a:rPr>
              <a:t>Estudio retrospectivo </a:t>
            </a:r>
            <a:r>
              <a:rPr lang="es-US" sz="1200" kern="1200" dirty="0" err="1">
                <a:solidFill>
                  <a:schemeClr val="tx1"/>
                </a:solidFill>
                <a:effectLst/>
                <a:latin typeface="+mn-lt"/>
                <a:ea typeface="+mn-ea"/>
                <a:cs typeface="+mn-cs"/>
              </a:rPr>
              <a:t>unicéntrico</a:t>
            </a:r>
            <a:r>
              <a:rPr lang="es-US" sz="1200" kern="1200" dirty="0">
                <a:solidFill>
                  <a:schemeClr val="tx1"/>
                </a:solidFill>
                <a:effectLst/>
                <a:latin typeface="+mn-lt"/>
                <a:ea typeface="+mn-ea"/>
                <a:cs typeface="+mn-cs"/>
              </a:rPr>
              <a:t> de pacientes consecutivos con ETV aguda sintomática en los que se colocó un filtro de vena cava en el periodo comprendido desde enero de 2015 hasta agosto de 2019. Analizamos la proporción de complicaciones (sangrado mayor, recurrencia y muerte) a 30 días, y realizamos una comparación de nuestros resultados con los publicados previamente (Muriel et al. JACC 2014) mediante la prueba Z de comparación de proporciones. </a:t>
            </a:r>
            <a:endParaRPr lang="es-ES" sz="1200" kern="1200" dirty="0">
              <a:solidFill>
                <a:schemeClr val="tx1"/>
              </a:solidFill>
              <a:effectLst/>
              <a:latin typeface="+mn-lt"/>
              <a:ea typeface="+mn-ea"/>
              <a:cs typeface="+mn-cs"/>
            </a:endParaRPr>
          </a:p>
          <a:p>
            <a:r>
              <a:rPr lang="es-US" sz="1200" kern="1200" dirty="0">
                <a:solidFill>
                  <a:schemeClr val="tx1"/>
                </a:solidFill>
                <a:effectLst/>
                <a:latin typeface="+mn-lt"/>
                <a:ea typeface="+mn-ea"/>
                <a:cs typeface="+mn-cs"/>
              </a:rPr>
              <a:t> </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CFD17E12-AC86-4B5D-882F-C62A24BBF631}" type="slidenum">
              <a:rPr lang="es-ES" smtClean="0"/>
              <a:pPr/>
              <a:t>1</a:t>
            </a:fld>
            <a:endParaRPr lang="es-ES"/>
          </a:p>
        </p:txBody>
      </p:sp>
    </p:spTree>
    <p:extLst>
      <p:ext uri="{BB962C8B-B14F-4D97-AF65-F5344CB8AC3E}">
        <p14:creationId xmlns:p14="http://schemas.microsoft.com/office/powerpoint/2010/main" xmlns="" val="3801292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RESULTADOS</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dirty="0">
                <a:solidFill>
                  <a:schemeClr val="tx1"/>
                </a:solidFill>
                <a:effectLst/>
                <a:latin typeface="+mn-lt"/>
                <a:ea typeface="+mn-ea"/>
                <a:cs typeface="+mn-cs"/>
              </a:rPr>
              <a:t>Durante el periodo de estudio se colocaron 65 filtros de vena cava inferior, con un predominio de hombres (63,5%) y una mediana de edad de 62 años (p25-75: 49,5-74,5). Las comorbilidades más frecuentes fueron el cáncer (44,6%), tabaquismo (32,3%) y la dislipemia (27,7%). El motivo para la colocación del filtro de vena cava fue: intervención quirúrgica (53,8%), sangrado reciente (38%) y alto riesgo de sangrado (18,5%). La mediana de días desde el evento tromboembólico venoso hasta la colocación del filtro de vena cava fue 14 (p25-75: 3-29,5). En aproximadamente dos tercios de los pacientes se pudo retirar el filtro sin incidencias.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dirty="0">
                <a:solidFill>
                  <a:schemeClr val="tx1"/>
                </a:solidFill>
                <a:effectLst/>
                <a:latin typeface="+mn-lt"/>
                <a:ea typeface="+mn-ea"/>
                <a:cs typeface="+mn-cs"/>
              </a:rPr>
              <a:t>A 30 días, hubo una recurrencia (1.5%), tres hemorragias graves (4.6%) y 5 muertes (7.7%). La mediana de seguimiento fue de 8,77 meses (p25-75: 3,5-18). </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dirty="0">
                <a:solidFill>
                  <a:schemeClr val="tx1"/>
                </a:solidFill>
                <a:effectLst/>
                <a:latin typeface="+mn-lt"/>
                <a:ea typeface="+mn-ea"/>
                <a:cs typeface="+mn-cs"/>
              </a:rPr>
              <a:t>Durante todo el seguimiento hubo 2 recurrencias (3,1%), 5 hemorragias graves (7,7%) y 15 muertes (23,1%). </a:t>
            </a:r>
          </a:p>
          <a:p>
            <a:pPr marL="0" marR="0" lvl="0" indent="0" algn="l" defTabSz="914400" rtl="0" eaLnBrk="1" fontAlgn="auto" latinLnBrk="0" hangingPunct="1">
              <a:lnSpc>
                <a:spcPct val="100000"/>
              </a:lnSpc>
              <a:spcBef>
                <a:spcPts val="0"/>
              </a:spcBef>
              <a:spcAft>
                <a:spcPts val="0"/>
              </a:spcAft>
              <a:buClrTx/>
              <a:buSzTx/>
              <a:buFontTx/>
              <a:buNone/>
              <a:tabLst/>
              <a:defRPr/>
            </a:pPr>
            <a:r>
              <a:rPr lang="es-US" sz="1200" kern="1200" dirty="0">
                <a:solidFill>
                  <a:schemeClr val="tx1"/>
                </a:solidFill>
                <a:effectLst/>
                <a:latin typeface="+mn-lt"/>
                <a:ea typeface="+mn-ea"/>
                <a:cs typeface="+mn-cs"/>
              </a:rPr>
              <a:t>No hubo diferencias estadísticamente significativas entre las complicaciones a 30 días en nuestra serie, comparado con el trabajo publicado por Muriel et al. JACC 2014.</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CFD17E12-AC86-4B5D-882F-C62A24BBF631}" type="slidenum">
              <a:rPr lang="es-ES" smtClean="0"/>
              <a:pPr/>
              <a:t>2</a:t>
            </a:fld>
            <a:endParaRPr lang="es-ES"/>
          </a:p>
        </p:txBody>
      </p:sp>
    </p:spTree>
    <p:extLst>
      <p:ext uri="{BB962C8B-B14F-4D97-AF65-F5344CB8AC3E}">
        <p14:creationId xmlns:p14="http://schemas.microsoft.com/office/powerpoint/2010/main" xmlns="" val="3703502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1"/>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8"/>
            <a:ext cx="7772400" cy="1021556"/>
          </a:xfrm>
        </p:spPr>
        <p:txBody>
          <a:bodyPr anchor="t"/>
          <a:lstStyle>
            <a:lvl1pPr algn="l">
              <a:defRPr sz="3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400">
                <a:solidFill>
                  <a:schemeClr val="tx1">
                    <a:tint val="75000"/>
                  </a:schemeClr>
                </a:solidFill>
              </a:defRPr>
            </a:lvl2pPr>
            <a:lvl3pPr marL="685800" indent="0">
              <a:buNone/>
              <a:defRPr sz="1200">
                <a:solidFill>
                  <a:schemeClr val="tx1">
                    <a:tint val="75000"/>
                  </a:schemeClr>
                </a:solidFill>
              </a:defRPr>
            </a:lvl3pPr>
            <a:lvl4pPr marL="1028700" indent="0">
              <a:buNone/>
              <a:defRPr sz="1100">
                <a:solidFill>
                  <a:schemeClr val="tx1">
                    <a:tint val="75000"/>
                  </a:schemeClr>
                </a:solidFill>
              </a:defRPr>
            </a:lvl4pPr>
            <a:lvl5pPr marL="1371600" indent="0">
              <a:buNone/>
              <a:defRPr sz="1100">
                <a:solidFill>
                  <a:schemeClr val="tx1">
                    <a:tint val="75000"/>
                  </a:schemeClr>
                </a:solidFill>
              </a:defRPr>
            </a:lvl5pPr>
            <a:lvl6pPr marL="1714500" indent="0">
              <a:buNone/>
              <a:defRPr sz="1100">
                <a:solidFill>
                  <a:schemeClr val="tx1">
                    <a:tint val="75000"/>
                  </a:schemeClr>
                </a:solidFill>
              </a:defRPr>
            </a:lvl6pPr>
            <a:lvl7pPr marL="2057400" indent="0">
              <a:buNone/>
              <a:defRPr sz="1100">
                <a:solidFill>
                  <a:schemeClr val="tx1">
                    <a:tint val="75000"/>
                  </a:schemeClr>
                </a:solidFill>
              </a:defRPr>
            </a:lvl7pPr>
            <a:lvl8pPr marL="2400300" indent="0">
              <a:buNone/>
              <a:defRPr sz="1100">
                <a:solidFill>
                  <a:schemeClr val="tx1">
                    <a:tint val="75000"/>
                  </a:schemeClr>
                </a:solidFill>
              </a:defRPr>
            </a:lvl8pPr>
            <a:lvl9pPr marL="2743200" indent="0">
              <a:buNone/>
              <a:defRPr sz="11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3"/>
            <a:ext cx="403860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7" y="1151335"/>
            <a:ext cx="4041775"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7" y="1631156"/>
            <a:ext cx="4041775"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04787"/>
            <a:ext cx="3008313" cy="871538"/>
          </a:xfrm>
        </p:spPr>
        <p:txBody>
          <a:bodyPr anchor="b"/>
          <a:lstStyle>
            <a:lvl1pPr algn="l">
              <a:defRPr sz="1500" b="1"/>
            </a:lvl1pPr>
          </a:lstStyle>
          <a:p>
            <a:r>
              <a:rPr lang="es-ES"/>
              <a:t>Haga clic para modificar el estilo de título del patrón</a:t>
            </a:r>
          </a:p>
        </p:txBody>
      </p:sp>
      <p:sp>
        <p:nvSpPr>
          <p:cNvPr id="3" name="2 Marcador de contenido"/>
          <p:cNvSpPr>
            <a:spLocks noGrp="1"/>
          </p:cNvSpPr>
          <p:nvPr>
            <p:ph idx="1"/>
          </p:nvPr>
        </p:nvSpPr>
        <p:spPr>
          <a:xfrm>
            <a:off x="3575050" y="204790"/>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2" y="1076328"/>
            <a:ext cx="3008313"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15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81"/>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81"/>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8"/>
            <a:ext cx="8229600" cy="857250"/>
          </a:xfrm>
          <a:prstGeom prst="rect">
            <a:avLst/>
          </a:prstGeom>
        </p:spPr>
        <p:txBody>
          <a:bodyPr vert="horz" lIns="68580" tIns="34290" rIns="68580" bIns="3429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3"/>
            <a:ext cx="8229600" cy="3394472"/>
          </a:xfrm>
          <a:prstGeom prst="rect">
            <a:avLst/>
          </a:prstGeom>
        </p:spPr>
        <p:txBody>
          <a:bodyPr vert="horz" lIns="68580" tIns="34290" rIns="68580" bIns="3429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5"/>
            <a:ext cx="21336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7A847CFC-816F-41D0-AAC0-9BF4FEBC753E}" type="datetimeFigureOut">
              <a:rPr lang="es-ES" smtClean="0"/>
              <a:pPr/>
              <a:t>29/05/2020</a:t>
            </a:fld>
            <a:endParaRPr lang="es-ES"/>
          </a:p>
        </p:txBody>
      </p:sp>
      <p:sp>
        <p:nvSpPr>
          <p:cNvPr id="5" name="4 Marcador de pie de página"/>
          <p:cNvSpPr>
            <a:spLocks noGrp="1"/>
          </p:cNvSpPr>
          <p:nvPr>
            <p:ph type="ftr" sz="quarter" idx="3"/>
          </p:nvPr>
        </p:nvSpPr>
        <p:spPr>
          <a:xfrm>
            <a:off x="3124200" y="4767265"/>
            <a:ext cx="28956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5"/>
            <a:ext cx="21336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132FADFE-3B8F-471C-ABF0-DBC7717ECBBC}"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s-E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microsoft.com/office/2007/relationships/hdphoto" Target="../media/hdphoto1.wdp"/><Relationship Id="rId3" Type="http://schemas.openxmlformats.org/officeDocument/2006/relationships/image" Target="../media/image1.png"/><Relationship Id="rId7" Type="http://schemas.openxmlformats.org/officeDocument/2006/relationships/image" Target="../media/image5.jpe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xmlns="" id="{206EE662-0F2A-4CAD-BC20-62F1B72803F4}"/>
              </a:ext>
            </a:extLst>
          </p:cNvPr>
          <p:cNvSpPr txBox="1">
            <a:spLocks/>
          </p:cNvSpPr>
          <p:nvPr/>
        </p:nvSpPr>
        <p:spPr>
          <a:xfrm>
            <a:off x="305526" y="747377"/>
            <a:ext cx="8532948" cy="572091"/>
          </a:xfrm>
          <a:prstGeom prst="rect">
            <a:avLst/>
          </a:prstGeom>
          <a:solidFill>
            <a:schemeClr val="accent5">
              <a:lumMod val="50000"/>
            </a:schemeClr>
          </a:solidFill>
          <a:ln w="73025">
            <a:solidFill>
              <a:srgbClr val="FFC000"/>
            </a:solidFill>
          </a:ln>
          <a:effectLst>
            <a:outerShdw blurRad="101600" dist="76200" dir="5400000" algn="ctr" rotWithShape="0">
              <a:schemeClr val="bg1"/>
            </a:outerShdw>
          </a:effectLst>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500" dirty="0">
                <a:solidFill>
                  <a:schemeClr val="bg1"/>
                </a:solidFill>
                <a:latin typeface="Verdana" panose="020B0604030504040204" pitchFamily="34" charset="0"/>
                <a:ea typeface="Verdana" panose="020B0604030504040204" pitchFamily="34" charset="0"/>
              </a:rPr>
              <a:t> Análisis de las indicaciones y complicaciones de los pacientes con enfermedad tromboembólica venosa a los que se ha instaurado filtro de vena cava inferior z</a:t>
            </a:r>
          </a:p>
        </p:txBody>
      </p:sp>
      <p:sp>
        <p:nvSpPr>
          <p:cNvPr id="6" name="Rectángulo 5">
            <a:extLst>
              <a:ext uri="{FF2B5EF4-FFF2-40B4-BE49-F238E27FC236}">
                <a16:creationId xmlns:a16="http://schemas.microsoft.com/office/drawing/2014/main" xmlns="" id="{F97B3BC8-0567-48B1-8CCD-5445DA052604}"/>
              </a:ext>
            </a:extLst>
          </p:cNvPr>
          <p:cNvSpPr/>
          <p:nvPr/>
        </p:nvSpPr>
        <p:spPr>
          <a:xfrm>
            <a:off x="845983" y="1399071"/>
            <a:ext cx="7722858" cy="325730"/>
          </a:xfrm>
          <a:prstGeom prst="rect">
            <a:avLst/>
          </a:prstGeom>
        </p:spPr>
        <p:txBody>
          <a:bodyPr wrap="square" lIns="68580" tIns="34290" rIns="68580" bIns="34290">
            <a:spAutoFit/>
          </a:bodyPr>
          <a:lstStyle/>
          <a:p>
            <a:pPr algn="ctr">
              <a:lnSpc>
                <a:spcPts val="1013"/>
              </a:lnSpc>
              <a:spcAft>
                <a:spcPts val="113"/>
              </a:spcAft>
            </a:pP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Samira Marín Romero 1, Sergio López Ruz 1, Teresa Elías Hernández 1, María Dolores </a:t>
            </a:r>
            <a:r>
              <a:rPr lang="es-ES" sz="900" dirty="0" err="1">
                <a:solidFill>
                  <a:schemeClr val="tx2"/>
                </a:solidFill>
                <a:latin typeface="Arial" panose="020B0604020202020204" pitchFamily="34" charset="0"/>
                <a:ea typeface="Times New Roman" panose="02020603050405020304" pitchFamily="18" charset="0"/>
                <a:cs typeface="Arial" panose="020B0604020202020204" pitchFamily="34" charset="0"/>
              </a:rPr>
              <a:t>Ucero</a:t>
            </a:r>
            <a:r>
              <a:rPr lang="es-ES" sz="900" dirty="0">
                <a:solidFill>
                  <a:schemeClr val="tx2"/>
                </a:solidFill>
                <a:latin typeface="Arial" panose="020B0604020202020204" pitchFamily="34" charset="0"/>
                <a:ea typeface="Times New Roman" panose="02020603050405020304" pitchFamily="18" charset="0"/>
                <a:cs typeface="Arial" panose="020B0604020202020204" pitchFamily="34" charset="0"/>
              </a:rPr>
              <a:t> León 2, José Luis Ortega García 3, Verónica Nacarino Mejías 3, Álvaro Iglesias López 3, Michelle Espinosa 1, Remedios Otero Candelera 1, Luis Jara Palomares 1.</a:t>
            </a:r>
          </a:p>
        </p:txBody>
      </p:sp>
      <p:sp>
        <p:nvSpPr>
          <p:cNvPr id="7" name="Rectángulo 6">
            <a:extLst>
              <a:ext uri="{FF2B5EF4-FFF2-40B4-BE49-F238E27FC236}">
                <a16:creationId xmlns:a16="http://schemas.microsoft.com/office/drawing/2014/main" xmlns="" id="{10E9C36F-7EA2-4169-BE13-D428E4131464}"/>
              </a:ext>
            </a:extLst>
          </p:cNvPr>
          <p:cNvSpPr/>
          <p:nvPr/>
        </p:nvSpPr>
        <p:spPr>
          <a:xfrm>
            <a:off x="399170" y="1844813"/>
            <a:ext cx="8345660" cy="661976"/>
          </a:xfrm>
          <a:prstGeom prst="rect">
            <a:avLst/>
          </a:prstGeom>
        </p:spPr>
        <p:txBody>
          <a:bodyPr wrap="square" lIns="68580" tIns="34290" rIns="68580" bIns="34290">
            <a:spAutoFit/>
          </a:bodyPr>
          <a:lstStyle/>
          <a:p>
            <a:pPr marL="171450" indent="-171450" algn="ctr">
              <a:lnSpc>
                <a:spcPct val="107000"/>
              </a:lnSpc>
              <a:buAutoNum type="arabicPeriod"/>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Neumología. Unidad Médico Quirúrgica de Enfermedades Respiratorias. Hospital Universitario Virgen del Rocío. Sevilla. CIBERES, Instituto de Salud Carlos III (Madrid). Sevilla, España. </a:t>
            </a:r>
          </a:p>
          <a:p>
            <a:pPr marL="171450" indent="-171450" algn="ctr">
              <a:lnSpc>
                <a:spcPct val="107000"/>
              </a:lnSpc>
              <a:buAutoNum type="arabicPeriod"/>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Enfermería. Unidad Médico Quirúrgica de Enfermedades Respiratorias. Hospital Universitario Virgen del Rocío. Sevilla.</a:t>
            </a:r>
          </a:p>
          <a:p>
            <a:pPr marL="171450" indent="-171450" algn="ctr">
              <a:lnSpc>
                <a:spcPct val="107000"/>
              </a:lnSpc>
              <a:buAutoNum type="arabicPeriod"/>
            </a:pPr>
            <a:r>
              <a:rPr lang="es-ES" sz="900" dirty="0">
                <a:solidFill>
                  <a:schemeClr val="tx2"/>
                </a:solidFill>
                <a:latin typeface="Arial" panose="020B0604020202020204" pitchFamily="34" charset="0"/>
                <a:ea typeface="Calibri" panose="020F0502020204030204" pitchFamily="34" charset="0"/>
                <a:cs typeface="Arial" panose="020B0604020202020204" pitchFamily="34" charset="0"/>
              </a:rPr>
              <a:t>Unidad Radiología Vascular Intervencionista. Hospital Universitario Virgen del Rocío, Sevilla.</a:t>
            </a:r>
          </a:p>
        </p:txBody>
      </p:sp>
      <p:sp>
        <p:nvSpPr>
          <p:cNvPr id="9" name="Rectángulo: esquinas redondeadas 8">
            <a:extLst>
              <a:ext uri="{FF2B5EF4-FFF2-40B4-BE49-F238E27FC236}">
                <a16:creationId xmlns:a16="http://schemas.microsoft.com/office/drawing/2014/main" xmlns="" id="{111B8DB5-8FCB-412F-AA86-8390B43091FF}"/>
              </a:ext>
            </a:extLst>
          </p:cNvPr>
          <p:cNvSpPr/>
          <p:nvPr/>
        </p:nvSpPr>
        <p:spPr>
          <a:xfrm>
            <a:off x="90681" y="2593916"/>
            <a:ext cx="4401665" cy="25127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INTRODUCCIÓN</a:t>
            </a:r>
          </a:p>
        </p:txBody>
      </p:sp>
      <p:sp>
        <p:nvSpPr>
          <p:cNvPr id="10" name="Rectángulo: esquinas redondeadas 9">
            <a:extLst>
              <a:ext uri="{FF2B5EF4-FFF2-40B4-BE49-F238E27FC236}">
                <a16:creationId xmlns:a16="http://schemas.microsoft.com/office/drawing/2014/main" xmlns="" id="{F5B2F2E5-62DF-4211-B112-6E2427F1B500}"/>
              </a:ext>
            </a:extLst>
          </p:cNvPr>
          <p:cNvSpPr/>
          <p:nvPr/>
        </p:nvSpPr>
        <p:spPr>
          <a:xfrm>
            <a:off x="4651655" y="2595034"/>
            <a:ext cx="4401665" cy="26429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sz="1200" dirty="0">
                <a:latin typeface="Verdana" panose="020B0604030504040204" pitchFamily="34" charset="0"/>
                <a:ea typeface="Verdana" panose="020B0604030504040204" pitchFamily="34" charset="0"/>
                <a:cs typeface="Arial" panose="020B0604020202020204" pitchFamily="34" charset="0"/>
              </a:rPr>
              <a:t>METODOLOGÍA</a:t>
            </a:r>
          </a:p>
        </p:txBody>
      </p:sp>
      <p:sp>
        <p:nvSpPr>
          <p:cNvPr id="11" name="Rectángulo 10">
            <a:extLst>
              <a:ext uri="{FF2B5EF4-FFF2-40B4-BE49-F238E27FC236}">
                <a16:creationId xmlns:a16="http://schemas.microsoft.com/office/drawing/2014/main" xmlns="" id="{2E2709CF-BCE3-417A-9D49-29C2771E712F}"/>
              </a:ext>
            </a:extLst>
          </p:cNvPr>
          <p:cNvSpPr/>
          <p:nvPr/>
        </p:nvSpPr>
        <p:spPr>
          <a:xfrm>
            <a:off x="90681" y="2940830"/>
            <a:ext cx="4379822" cy="671158"/>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sz="1200" dirty="0">
                <a:solidFill>
                  <a:srgbClr val="002060"/>
                </a:solidFill>
              </a:rPr>
              <a:t>Prevenir TEP en pacientes con ETV que tienen contraindicación para anticoagulación (ESC/ERS 2019).</a:t>
            </a:r>
          </a:p>
          <a:p>
            <a:r>
              <a:rPr lang="es-ES" sz="1200" dirty="0">
                <a:solidFill>
                  <a:srgbClr val="002060"/>
                </a:solidFill>
              </a:rPr>
              <a:t>Su eficacia y seguridad es aún limitada.</a:t>
            </a:r>
          </a:p>
        </p:txBody>
      </p:sp>
      <p:pic>
        <p:nvPicPr>
          <p:cNvPr id="13" name="Imagen 12">
            <a:extLst>
              <a:ext uri="{FF2B5EF4-FFF2-40B4-BE49-F238E27FC236}">
                <a16:creationId xmlns:a16="http://schemas.microsoft.com/office/drawing/2014/main" xmlns="" id="{D261D9A9-9420-4A58-921F-CDDB97C6E4A2}"/>
              </a:ext>
            </a:extLst>
          </p:cNvPr>
          <p:cNvPicPr>
            <a:picLocks noChangeAspect="1"/>
          </p:cNvPicPr>
          <p:nvPr/>
        </p:nvPicPr>
        <p:blipFill rotWithShape="1">
          <a:blip r:embed="rId3" cstate="print"/>
          <a:srcRect l="5906" t="18909" r="48026" b="55196"/>
          <a:stretch/>
        </p:blipFill>
        <p:spPr>
          <a:xfrm>
            <a:off x="1" y="33468"/>
            <a:ext cx="1472990" cy="572091"/>
          </a:xfrm>
          <a:prstGeom prst="rect">
            <a:avLst/>
          </a:prstGeom>
        </p:spPr>
      </p:pic>
      <p:pic>
        <p:nvPicPr>
          <p:cNvPr id="14" name="Imagen 13">
            <a:extLst>
              <a:ext uri="{FF2B5EF4-FFF2-40B4-BE49-F238E27FC236}">
                <a16:creationId xmlns:a16="http://schemas.microsoft.com/office/drawing/2014/main" xmlns="" id="{27092A10-EF84-40E2-8E1C-3445D5C0DA20}"/>
              </a:ext>
            </a:extLst>
          </p:cNvPr>
          <p:cNvPicPr>
            <a:picLocks noChangeAspect="1"/>
          </p:cNvPicPr>
          <p:nvPr/>
        </p:nvPicPr>
        <p:blipFill>
          <a:blip r:embed="rId4"/>
          <a:stretch>
            <a:fillRect/>
          </a:stretch>
        </p:blipFill>
        <p:spPr>
          <a:xfrm>
            <a:off x="6030162" y="0"/>
            <a:ext cx="3221038" cy="573528"/>
          </a:xfrm>
          <a:prstGeom prst="rect">
            <a:avLst/>
          </a:prstGeom>
        </p:spPr>
      </p:pic>
      <p:pic>
        <p:nvPicPr>
          <p:cNvPr id="15" name="Picture 5">
            <a:extLst>
              <a:ext uri="{FF2B5EF4-FFF2-40B4-BE49-F238E27FC236}">
                <a16:creationId xmlns:a16="http://schemas.microsoft.com/office/drawing/2014/main" xmlns="" id="{DC7E00AC-EB90-4E22-984F-79C28D58FEED}"/>
              </a:ext>
            </a:extLst>
          </p:cNvPr>
          <p:cNvPicPr>
            <a:picLocks noChangeAspect="1"/>
          </p:cNvPicPr>
          <p:nvPr/>
        </p:nvPicPr>
        <p:blipFill rotWithShape="1">
          <a:blip r:embed="rId5" cstate="print"/>
          <a:srcRect t="21788" b="29858"/>
          <a:stretch/>
        </p:blipFill>
        <p:spPr>
          <a:xfrm>
            <a:off x="2897814" y="15411"/>
            <a:ext cx="1134126" cy="572091"/>
          </a:xfrm>
          <a:prstGeom prst="rect">
            <a:avLst/>
          </a:prstGeom>
        </p:spPr>
      </p:pic>
      <p:pic>
        <p:nvPicPr>
          <p:cNvPr id="16" name="Picture 2">
            <a:extLst>
              <a:ext uri="{FF2B5EF4-FFF2-40B4-BE49-F238E27FC236}">
                <a16:creationId xmlns:a16="http://schemas.microsoft.com/office/drawing/2014/main" xmlns="" id="{7A07D25F-853F-4759-AB93-9609B5032A78}"/>
              </a:ext>
            </a:extLst>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29289" y="24210"/>
            <a:ext cx="822531" cy="543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cap="flat">
                <a:solidFill>
                  <a:srgbClr val="3465A4"/>
                </a:solidFill>
                <a:round/>
                <a:headEnd/>
                <a:tailEnd/>
              </a14:hiddenLine>
            </a:ext>
          </a:extLst>
        </p:spPr>
      </p:pic>
      <p:pic>
        <p:nvPicPr>
          <p:cNvPr id="17" name="Picture 3">
            <a:extLst>
              <a:ext uri="{FF2B5EF4-FFF2-40B4-BE49-F238E27FC236}">
                <a16:creationId xmlns:a16="http://schemas.microsoft.com/office/drawing/2014/main" xmlns="" id="{ABCC342D-DA14-4589-A538-2C6AF07BE648}"/>
              </a:ext>
            </a:extLst>
          </p:cNvPr>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443652" y="33468"/>
            <a:ext cx="698078" cy="5435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cap="flat">
                <a:solidFill>
                  <a:srgbClr val="3465A4"/>
                </a:solidFill>
                <a:round/>
                <a:headEnd/>
                <a:tailEnd/>
              </a14:hiddenLine>
            </a:ext>
          </a:extLst>
        </p:spPr>
      </p:pic>
      <p:pic>
        <p:nvPicPr>
          <p:cNvPr id="18" name="Picture 4">
            <a:extLst>
              <a:ext uri="{FF2B5EF4-FFF2-40B4-BE49-F238E27FC236}">
                <a16:creationId xmlns:a16="http://schemas.microsoft.com/office/drawing/2014/main" xmlns="" id="{96AF7B6B-3A4F-49EA-BDBF-34C3EA157086}"/>
              </a:ext>
            </a:extLst>
          </p:cNvPr>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896036" y="0"/>
            <a:ext cx="1176576" cy="54358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19" name="Picture 5">
            <a:extLst>
              <a:ext uri="{FF2B5EF4-FFF2-40B4-BE49-F238E27FC236}">
                <a16:creationId xmlns:a16="http://schemas.microsoft.com/office/drawing/2014/main" xmlns="" id="{CFDD142A-928E-410C-A735-429A55957DB4}"/>
              </a:ext>
            </a:extLst>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977934" y="13742"/>
            <a:ext cx="947699" cy="54358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cap="flat">
                <a:solidFill>
                  <a:srgbClr val="3465A4"/>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0" name="Rectángulo 19">
            <a:extLst>
              <a:ext uri="{FF2B5EF4-FFF2-40B4-BE49-F238E27FC236}">
                <a16:creationId xmlns:a16="http://schemas.microsoft.com/office/drawing/2014/main" xmlns="" id="{83E5AD35-5EAC-41A8-A0F6-C60027E4FF5C}"/>
              </a:ext>
            </a:extLst>
          </p:cNvPr>
          <p:cNvSpPr/>
          <p:nvPr/>
        </p:nvSpPr>
        <p:spPr>
          <a:xfrm>
            <a:off x="4654855" y="2950700"/>
            <a:ext cx="4398465" cy="217808"/>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pPr marL="214313" indent="-214313">
              <a:buFont typeface="Arial" panose="020B0604020202020204" pitchFamily="34" charset="0"/>
              <a:buChar char="•"/>
            </a:pPr>
            <a:r>
              <a:rPr lang="es-ES" sz="1200" dirty="0">
                <a:solidFill>
                  <a:srgbClr val="002060"/>
                </a:solidFill>
              </a:rPr>
              <a:t>Estudio retrospectivo </a:t>
            </a:r>
            <a:r>
              <a:rPr lang="es-ES" sz="1200" dirty="0" err="1">
                <a:solidFill>
                  <a:srgbClr val="002060"/>
                </a:solidFill>
              </a:rPr>
              <a:t>unicéntrico</a:t>
            </a:r>
            <a:r>
              <a:rPr lang="es-ES" sz="1200" dirty="0">
                <a:solidFill>
                  <a:srgbClr val="002060"/>
                </a:solidFill>
              </a:rPr>
              <a:t> </a:t>
            </a:r>
          </a:p>
        </p:txBody>
      </p:sp>
      <p:sp>
        <p:nvSpPr>
          <p:cNvPr id="5" name="Rectángulo: esquinas redondeadas 4">
            <a:extLst>
              <a:ext uri="{FF2B5EF4-FFF2-40B4-BE49-F238E27FC236}">
                <a16:creationId xmlns:a16="http://schemas.microsoft.com/office/drawing/2014/main" xmlns="" id="{DC79C833-F4E3-4368-9CA1-699BB9009B16}"/>
              </a:ext>
            </a:extLst>
          </p:cNvPr>
          <p:cNvSpPr/>
          <p:nvPr/>
        </p:nvSpPr>
        <p:spPr>
          <a:xfrm>
            <a:off x="90681" y="3835756"/>
            <a:ext cx="1680608" cy="2512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t>ANTICOAGULACIÓN</a:t>
            </a:r>
          </a:p>
        </p:txBody>
      </p:sp>
      <p:sp>
        <p:nvSpPr>
          <p:cNvPr id="23" name="Rectángulo: esquinas redondeadas 22">
            <a:extLst>
              <a:ext uri="{FF2B5EF4-FFF2-40B4-BE49-F238E27FC236}">
                <a16:creationId xmlns:a16="http://schemas.microsoft.com/office/drawing/2014/main" xmlns="" id="{97EB90CB-5FE4-4FBF-B026-8F230C2B1022}"/>
              </a:ext>
            </a:extLst>
          </p:cNvPr>
          <p:cNvSpPr/>
          <p:nvPr/>
        </p:nvSpPr>
        <p:spPr>
          <a:xfrm>
            <a:off x="2432542" y="3840047"/>
            <a:ext cx="2085452" cy="25031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t>ANTICOAGULACIÓN +  FVC</a:t>
            </a:r>
          </a:p>
        </p:txBody>
      </p:sp>
      <p:sp>
        <p:nvSpPr>
          <p:cNvPr id="8" name="Rectángulo 7">
            <a:extLst>
              <a:ext uri="{FF2B5EF4-FFF2-40B4-BE49-F238E27FC236}">
                <a16:creationId xmlns:a16="http://schemas.microsoft.com/office/drawing/2014/main" xmlns="" id="{839D9B65-5F14-467A-99B4-E438A21AC1B5}"/>
              </a:ext>
            </a:extLst>
          </p:cNvPr>
          <p:cNvSpPr/>
          <p:nvPr/>
        </p:nvSpPr>
        <p:spPr>
          <a:xfrm>
            <a:off x="1718459" y="3672852"/>
            <a:ext cx="815873" cy="577081"/>
          </a:xfrm>
          <a:prstGeom prst="rect">
            <a:avLst/>
          </a:prstGeom>
        </p:spPr>
        <p:txBody>
          <a:bodyPr wrap="square" lIns="68580" tIns="34290" rIns="68580" bIns="34290">
            <a:spAutoFit/>
          </a:bodyPr>
          <a:lstStyle/>
          <a:p>
            <a:r>
              <a:rPr lang="es-US" sz="3300" b="1" dirty="0">
                <a:ln w="22225">
                  <a:solidFill>
                    <a:schemeClr val="accent2"/>
                  </a:solidFill>
                  <a:prstDash val="solid"/>
                </a:ln>
                <a:solidFill>
                  <a:schemeClr val="accent2">
                    <a:lumMod val="40000"/>
                    <a:lumOff val="60000"/>
                  </a:schemeClr>
                </a:solidFill>
              </a:rPr>
              <a:t> VS</a:t>
            </a:r>
            <a:endParaRPr lang="es-ES" sz="3300" b="1" dirty="0">
              <a:ln w="22225">
                <a:solidFill>
                  <a:schemeClr val="accent2"/>
                </a:solidFill>
                <a:prstDash val="solid"/>
              </a:ln>
              <a:solidFill>
                <a:schemeClr val="accent2">
                  <a:lumMod val="40000"/>
                  <a:lumOff val="60000"/>
                </a:schemeClr>
              </a:solidFill>
            </a:endParaRPr>
          </a:p>
        </p:txBody>
      </p:sp>
      <p:sp>
        <p:nvSpPr>
          <p:cNvPr id="12" name="Rectángulo 11">
            <a:extLst>
              <a:ext uri="{FF2B5EF4-FFF2-40B4-BE49-F238E27FC236}">
                <a16:creationId xmlns:a16="http://schemas.microsoft.com/office/drawing/2014/main" xmlns="" id="{F8ABC19B-AC93-4907-8006-6398AE06992B}"/>
              </a:ext>
            </a:extLst>
          </p:cNvPr>
          <p:cNvSpPr/>
          <p:nvPr/>
        </p:nvSpPr>
        <p:spPr>
          <a:xfrm>
            <a:off x="4640032" y="4095391"/>
            <a:ext cx="4424912" cy="992579"/>
          </a:xfrm>
          <a:prstGeom prst="rect">
            <a:avLst/>
          </a:prstGeom>
          <a:ln>
            <a:solidFill>
              <a:srgbClr val="FFC000"/>
            </a:solidFill>
          </a:ln>
          <a:effectLst>
            <a:glow rad="63500">
              <a:schemeClr val="accent3">
                <a:satMod val="175000"/>
                <a:alpha val="40000"/>
              </a:schemeClr>
            </a:glow>
          </a:effectLst>
        </p:spPr>
        <p:txBody>
          <a:bodyPr wrap="square" lIns="68580" tIns="34290" rIns="68580" bIns="34290">
            <a:spAutoFit/>
          </a:bodyPr>
          <a:lstStyle/>
          <a:p>
            <a:r>
              <a:rPr lang="es-ES" sz="1200" dirty="0">
                <a:solidFill>
                  <a:schemeClr val="accent6">
                    <a:lumMod val="75000"/>
                  </a:schemeClr>
                </a:solidFill>
              </a:rPr>
              <a:t>1. Analizar complicaciones (sangrado M, recurrencia y muerte) a corto plazo </a:t>
            </a:r>
          </a:p>
          <a:p>
            <a:r>
              <a:rPr lang="es-ES" sz="1200" dirty="0">
                <a:solidFill>
                  <a:schemeClr val="accent6">
                    <a:lumMod val="75000"/>
                  </a:schemeClr>
                </a:solidFill>
              </a:rPr>
              <a:t>2. Comparar nuestros resultados a corto plazo con una serie histórica </a:t>
            </a:r>
            <a:r>
              <a:rPr lang="es-ES" sz="1200" i="1" dirty="0">
                <a:solidFill>
                  <a:schemeClr val="accent6">
                    <a:lumMod val="75000"/>
                  </a:schemeClr>
                </a:solidFill>
              </a:rPr>
              <a:t>(Muriel et al. JACC 2014)</a:t>
            </a:r>
          </a:p>
          <a:p>
            <a:r>
              <a:rPr lang="es-ES" sz="1200" dirty="0">
                <a:solidFill>
                  <a:schemeClr val="accent6">
                    <a:lumMod val="75000"/>
                  </a:schemeClr>
                </a:solidFill>
              </a:rPr>
              <a:t>3. Analizar las complicaciones a largo plazo </a:t>
            </a:r>
          </a:p>
        </p:txBody>
      </p:sp>
      <p:sp>
        <p:nvSpPr>
          <p:cNvPr id="21" name="Rectángulo 20">
            <a:extLst>
              <a:ext uri="{FF2B5EF4-FFF2-40B4-BE49-F238E27FC236}">
                <a16:creationId xmlns:a16="http://schemas.microsoft.com/office/drawing/2014/main" xmlns="" id="{E798FB66-B964-4342-9695-365AFF7574FD}"/>
              </a:ext>
            </a:extLst>
          </p:cNvPr>
          <p:cNvSpPr/>
          <p:nvPr/>
        </p:nvSpPr>
        <p:spPr>
          <a:xfrm>
            <a:off x="4651655" y="3738307"/>
            <a:ext cx="4379822" cy="264293"/>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pPr marL="214313" indent="-214313">
              <a:buFont typeface="Arial" panose="020B0604020202020204" pitchFamily="34" charset="0"/>
              <a:buChar char="•"/>
            </a:pPr>
            <a:r>
              <a:rPr lang="es-ES" sz="1200" dirty="0">
                <a:solidFill>
                  <a:srgbClr val="002060"/>
                </a:solidFill>
              </a:rPr>
              <a:t>Enero de 2015 hasta agosto de 2019. </a:t>
            </a:r>
          </a:p>
        </p:txBody>
      </p:sp>
      <p:sp>
        <p:nvSpPr>
          <p:cNvPr id="22" name="Rectángulo 21">
            <a:extLst>
              <a:ext uri="{FF2B5EF4-FFF2-40B4-BE49-F238E27FC236}">
                <a16:creationId xmlns:a16="http://schemas.microsoft.com/office/drawing/2014/main" xmlns="" id="{461813C3-BB46-4A7B-81A1-98B41901710F}"/>
              </a:ext>
            </a:extLst>
          </p:cNvPr>
          <p:cNvSpPr/>
          <p:nvPr/>
        </p:nvSpPr>
        <p:spPr>
          <a:xfrm>
            <a:off x="4651655" y="3263285"/>
            <a:ext cx="4379822" cy="388733"/>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pPr marL="214313" indent="-214313">
              <a:buFont typeface="Arial" panose="020B0604020202020204" pitchFamily="34" charset="0"/>
              <a:buChar char="•"/>
            </a:pPr>
            <a:r>
              <a:rPr lang="es-ES" sz="1200" dirty="0">
                <a:solidFill>
                  <a:srgbClr val="002060"/>
                </a:solidFill>
              </a:rPr>
              <a:t>Pacientes consecutivos con ETV aguda sintomática en los que se colocó un FVC</a:t>
            </a:r>
          </a:p>
        </p:txBody>
      </p:sp>
      <p:pic>
        <p:nvPicPr>
          <p:cNvPr id="2" name="Imagen 1">
            <a:extLst>
              <a:ext uri="{FF2B5EF4-FFF2-40B4-BE49-F238E27FC236}">
                <a16:creationId xmlns:a16="http://schemas.microsoft.com/office/drawing/2014/main" xmlns="" id="{1F769D84-9164-4554-B764-5C854E8CC3FB}"/>
              </a:ext>
            </a:extLst>
          </p:cNvPr>
          <p:cNvPicPr>
            <a:picLocks noChangeAspect="1"/>
          </p:cNvPicPr>
          <p:nvPr/>
        </p:nvPicPr>
        <p:blipFill>
          <a:blip r:embed="rId10"/>
          <a:stretch>
            <a:fillRect/>
          </a:stretch>
        </p:blipFill>
        <p:spPr>
          <a:xfrm>
            <a:off x="399171" y="4208810"/>
            <a:ext cx="1082639" cy="783273"/>
          </a:xfrm>
          <a:prstGeom prst="rect">
            <a:avLst/>
          </a:prstGeom>
          <a:ln>
            <a:noFill/>
          </a:ln>
          <a:effectLst>
            <a:softEdge rad="112500"/>
          </a:effectLst>
        </p:spPr>
      </p:pic>
      <p:pic>
        <p:nvPicPr>
          <p:cNvPr id="24" name="Imagen 23">
            <a:extLst>
              <a:ext uri="{FF2B5EF4-FFF2-40B4-BE49-F238E27FC236}">
                <a16:creationId xmlns:a16="http://schemas.microsoft.com/office/drawing/2014/main" xmlns="" id="{0A887B6B-9801-4A38-B71C-DE892CC82035}"/>
              </a:ext>
            </a:extLst>
          </p:cNvPr>
          <p:cNvPicPr>
            <a:picLocks noChangeAspect="1"/>
          </p:cNvPicPr>
          <p:nvPr/>
        </p:nvPicPr>
        <p:blipFill>
          <a:blip r:embed="rId11"/>
          <a:stretch>
            <a:fillRect/>
          </a:stretch>
        </p:blipFill>
        <p:spPr>
          <a:xfrm>
            <a:off x="3458545" y="4197357"/>
            <a:ext cx="1082639" cy="784704"/>
          </a:xfrm>
          <a:prstGeom prst="rect">
            <a:avLst/>
          </a:prstGeom>
          <a:ln>
            <a:noFill/>
          </a:ln>
          <a:effectLst>
            <a:softEdge rad="112500"/>
          </a:effectLst>
        </p:spPr>
      </p:pic>
      <p:pic>
        <p:nvPicPr>
          <p:cNvPr id="25" name="Imagen 24">
            <a:extLst>
              <a:ext uri="{FF2B5EF4-FFF2-40B4-BE49-F238E27FC236}">
                <a16:creationId xmlns:a16="http://schemas.microsoft.com/office/drawing/2014/main" xmlns="" id="{CC35A4F7-4482-4833-A9FB-37EEDA4118AD}"/>
              </a:ext>
            </a:extLst>
          </p:cNvPr>
          <p:cNvPicPr>
            <a:picLocks noChangeAspect="1"/>
          </p:cNvPicPr>
          <p:nvPr/>
        </p:nvPicPr>
        <p:blipFill>
          <a:blip r:embed="rId12">
            <a:extLst>
              <a:ext uri="{BEBA8EAE-BF5A-486C-A8C5-ECC9F3942E4B}">
                <a14:imgProps xmlns:a14="http://schemas.microsoft.com/office/drawing/2010/main" xmlns="">
                  <a14:imgLayer r:embed="rId13">
                    <a14:imgEffect>
                      <a14:sharpenSoften amount="50000"/>
                    </a14:imgEffect>
                  </a14:imgLayer>
                </a14:imgProps>
              </a:ext>
            </a:extLst>
          </a:blip>
          <a:stretch>
            <a:fillRect/>
          </a:stretch>
        </p:blipFill>
        <p:spPr>
          <a:xfrm>
            <a:off x="2255677" y="4208810"/>
            <a:ext cx="1082639" cy="736354"/>
          </a:xfrm>
          <a:prstGeom prst="rect">
            <a:avLst/>
          </a:prstGeom>
          <a:ln>
            <a:noFill/>
          </a:ln>
          <a:effectLst>
            <a:softEdge rad="112500"/>
          </a:effectLst>
        </p:spPr>
      </p:pic>
      <p:sp>
        <p:nvSpPr>
          <p:cNvPr id="26" name="Signo más 25">
            <a:extLst>
              <a:ext uri="{FF2B5EF4-FFF2-40B4-BE49-F238E27FC236}">
                <a16:creationId xmlns:a16="http://schemas.microsoft.com/office/drawing/2014/main" xmlns="" id="{0BFD5A79-7DA4-4B1D-966F-C87E51720F5D}"/>
              </a:ext>
            </a:extLst>
          </p:cNvPr>
          <p:cNvSpPr/>
          <p:nvPr/>
        </p:nvSpPr>
        <p:spPr>
          <a:xfrm>
            <a:off x="3269393" y="4444694"/>
            <a:ext cx="189152" cy="250314"/>
          </a:xfrm>
          <a:prstGeom prst="mathPlus">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s-ES"/>
          </a:p>
        </p:txBody>
      </p:sp>
    </p:spTree>
    <p:extLst>
      <p:ext uri="{BB962C8B-B14F-4D97-AF65-F5344CB8AC3E}">
        <p14:creationId xmlns:p14="http://schemas.microsoft.com/office/powerpoint/2010/main" xmlns="" val="329305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esquinas redondeadas 3">
            <a:extLst>
              <a:ext uri="{FF2B5EF4-FFF2-40B4-BE49-F238E27FC236}">
                <a16:creationId xmlns:a16="http://schemas.microsoft.com/office/drawing/2014/main" xmlns="" id="{34E696D8-FAC3-48C2-8131-9A1A5D955A97}"/>
              </a:ext>
            </a:extLst>
          </p:cNvPr>
          <p:cNvSpPr/>
          <p:nvPr/>
        </p:nvSpPr>
        <p:spPr>
          <a:xfrm>
            <a:off x="97915" y="87474"/>
            <a:ext cx="4699557" cy="255389"/>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RESULTADOS</a:t>
            </a:r>
          </a:p>
        </p:txBody>
      </p:sp>
      <p:sp>
        <p:nvSpPr>
          <p:cNvPr id="5" name="Rectángulo: esquinas redondeadas 4">
            <a:extLst>
              <a:ext uri="{FF2B5EF4-FFF2-40B4-BE49-F238E27FC236}">
                <a16:creationId xmlns:a16="http://schemas.microsoft.com/office/drawing/2014/main" xmlns="" id="{32E72E63-C207-437F-A3D0-6B3A1957DAC0}"/>
              </a:ext>
            </a:extLst>
          </p:cNvPr>
          <p:cNvSpPr/>
          <p:nvPr/>
        </p:nvSpPr>
        <p:spPr>
          <a:xfrm>
            <a:off x="97915" y="4382943"/>
            <a:ext cx="4859928" cy="242903"/>
          </a:xfrm>
          <a:prstGeom prst="roundRect">
            <a:avLst/>
          </a:prstGeom>
          <a:solidFill>
            <a:schemeClr val="accent6">
              <a:lumMod val="75000"/>
            </a:schemeClr>
          </a:solid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s-ES" dirty="0">
                <a:latin typeface="Verdana" panose="020B0604030504040204" pitchFamily="34" charset="0"/>
                <a:ea typeface="Verdana" panose="020B0604030504040204" pitchFamily="34" charset="0"/>
                <a:cs typeface="Arial" panose="020B0604020202020204" pitchFamily="34" charset="0"/>
              </a:rPr>
              <a:t>CONCLUSIONES</a:t>
            </a:r>
          </a:p>
        </p:txBody>
      </p:sp>
      <p:sp>
        <p:nvSpPr>
          <p:cNvPr id="6" name="Rectángulo 5">
            <a:extLst>
              <a:ext uri="{FF2B5EF4-FFF2-40B4-BE49-F238E27FC236}">
                <a16:creationId xmlns:a16="http://schemas.microsoft.com/office/drawing/2014/main" xmlns="" id="{0095939A-62FA-4D00-B2E3-4FA0CA6073EC}"/>
              </a:ext>
            </a:extLst>
          </p:cNvPr>
          <p:cNvSpPr/>
          <p:nvPr/>
        </p:nvSpPr>
        <p:spPr>
          <a:xfrm>
            <a:off x="97915" y="4708806"/>
            <a:ext cx="8932140" cy="401226"/>
          </a:xfrm>
          <a:prstGeom prst="rect">
            <a:avLst/>
          </a:prstGeom>
          <a:ln/>
        </p:spPr>
        <p:style>
          <a:lnRef idx="1">
            <a:schemeClr val="accent5"/>
          </a:lnRef>
          <a:fillRef idx="2">
            <a:schemeClr val="accent5"/>
          </a:fillRef>
          <a:effectRef idx="1">
            <a:schemeClr val="accent5"/>
          </a:effectRef>
          <a:fontRef idx="minor">
            <a:schemeClr val="dk1"/>
          </a:fontRef>
        </p:style>
        <p:txBody>
          <a:bodyPr lIns="68580" tIns="34290" rIns="68580" bIns="34290" rtlCol="0" anchor="ctr"/>
          <a:lstStyle/>
          <a:p>
            <a:r>
              <a:rPr lang="es-ES" dirty="0">
                <a:solidFill>
                  <a:srgbClr val="002060"/>
                </a:solidFill>
              </a:rPr>
              <a:t>En nuestro centro, la colocación de filtro de vena cava presentó una tasa de complicaciones similares a las publicadas previamente. </a:t>
            </a:r>
          </a:p>
        </p:txBody>
      </p:sp>
      <p:sp>
        <p:nvSpPr>
          <p:cNvPr id="7" name="Rectángulo: esquinas redondeadas 6">
            <a:extLst>
              <a:ext uri="{FF2B5EF4-FFF2-40B4-BE49-F238E27FC236}">
                <a16:creationId xmlns:a16="http://schemas.microsoft.com/office/drawing/2014/main" xmlns="" id="{9EBC6071-AE19-4462-9D0C-F004549D5C9D}"/>
              </a:ext>
            </a:extLst>
          </p:cNvPr>
          <p:cNvSpPr/>
          <p:nvPr/>
        </p:nvSpPr>
        <p:spPr>
          <a:xfrm>
            <a:off x="197514" y="443919"/>
            <a:ext cx="1661234" cy="263902"/>
          </a:xfrm>
          <a:prstGeom prst="roundRect">
            <a:avLst/>
          </a:prstGeom>
        </p:spPr>
        <p:style>
          <a:lnRef idx="2">
            <a:schemeClr val="accent2"/>
          </a:lnRef>
          <a:fillRef idx="1">
            <a:schemeClr val="lt1"/>
          </a:fillRef>
          <a:effectRef idx="0">
            <a:schemeClr val="accent2"/>
          </a:effectRef>
          <a:fontRef idx="minor">
            <a:schemeClr val="dk1"/>
          </a:fontRef>
        </p:style>
        <p:txBody>
          <a:bodyPr wrap="none" lIns="68580" tIns="34290" rIns="68580" bIns="34290">
            <a:spAutoFit/>
          </a:bodyPr>
          <a:lstStyle/>
          <a:p>
            <a:r>
              <a:rPr lang="es-ES" sz="11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Enero 2015 a agosto 2019</a:t>
            </a:r>
            <a:endParaRPr lang="es-ES" sz="1100" b="1" dirty="0">
              <a:solidFill>
                <a:srgbClr val="002060"/>
              </a:solidFill>
            </a:endParaRPr>
          </a:p>
        </p:txBody>
      </p:sp>
      <p:sp>
        <p:nvSpPr>
          <p:cNvPr id="8" name="Rectángulo: esquinas redondeadas 7">
            <a:extLst>
              <a:ext uri="{FF2B5EF4-FFF2-40B4-BE49-F238E27FC236}">
                <a16:creationId xmlns:a16="http://schemas.microsoft.com/office/drawing/2014/main" xmlns="" id="{A7210EB4-762E-41D8-8B7B-6F744E01A746}"/>
              </a:ext>
            </a:extLst>
          </p:cNvPr>
          <p:cNvSpPr/>
          <p:nvPr/>
        </p:nvSpPr>
        <p:spPr>
          <a:xfrm>
            <a:off x="1933371" y="452107"/>
            <a:ext cx="535077" cy="263902"/>
          </a:xfrm>
          <a:prstGeom prst="roundRect">
            <a:avLst/>
          </a:prstGeom>
        </p:spPr>
        <p:style>
          <a:lnRef idx="2">
            <a:schemeClr val="accent2"/>
          </a:lnRef>
          <a:fillRef idx="1">
            <a:schemeClr val="lt1"/>
          </a:fillRef>
          <a:effectRef idx="0">
            <a:schemeClr val="accent2"/>
          </a:effectRef>
          <a:fontRef idx="minor">
            <a:schemeClr val="dk1"/>
          </a:fontRef>
        </p:style>
        <p:txBody>
          <a:bodyPr wrap="none" lIns="68580" tIns="34290" rIns="68580" bIns="34290">
            <a:spAutoFit/>
          </a:bodyPr>
          <a:lstStyle/>
          <a:p>
            <a:r>
              <a:rPr lang="es-ES" sz="11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N = 65</a:t>
            </a:r>
            <a:endParaRPr lang="es-ES" sz="1100" b="1" dirty="0">
              <a:solidFill>
                <a:srgbClr val="002060"/>
              </a:solidFill>
            </a:endParaRPr>
          </a:p>
        </p:txBody>
      </p:sp>
      <p:graphicFrame>
        <p:nvGraphicFramePr>
          <p:cNvPr id="3" name="Tabla 2">
            <a:extLst>
              <a:ext uri="{FF2B5EF4-FFF2-40B4-BE49-F238E27FC236}">
                <a16:creationId xmlns:a16="http://schemas.microsoft.com/office/drawing/2014/main" xmlns="" id="{8187CEF6-E671-46AB-A9A3-0E6497298141}"/>
              </a:ext>
            </a:extLst>
          </p:cNvPr>
          <p:cNvGraphicFramePr>
            <a:graphicFrameLocks noGrp="1"/>
          </p:cNvGraphicFramePr>
          <p:nvPr>
            <p:extLst>
              <p:ext uri="{D42A27DB-BD31-4B8C-83A1-F6EECF244321}">
                <p14:modId xmlns:p14="http://schemas.microsoft.com/office/powerpoint/2010/main" xmlns="" val="2279090424"/>
              </p:ext>
            </p:extLst>
          </p:nvPr>
        </p:nvGraphicFramePr>
        <p:xfrm>
          <a:off x="97915" y="2407658"/>
          <a:ext cx="5851105" cy="1815185"/>
        </p:xfrm>
        <a:graphic>
          <a:graphicData uri="http://schemas.openxmlformats.org/drawingml/2006/table">
            <a:tbl>
              <a:tblPr firstRow="1" firstCol="1" bandRow="1">
                <a:tableStyleId>{68D230F3-CF80-4859-8CE7-A43EE81993B5}</a:tableStyleId>
              </a:tblPr>
              <a:tblGrid>
                <a:gridCol w="1769304">
                  <a:extLst>
                    <a:ext uri="{9D8B030D-6E8A-4147-A177-3AD203B41FA5}">
                      <a16:colId xmlns:a16="http://schemas.microsoft.com/office/drawing/2014/main" xmlns="" val="384908296"/>
                    </a:ext>
                  </a:extLst>
                </a:gridCol>
                <a:gridCol w="1824805">
                  <a:extLst>
                    <a:ext uri="{9D8B030D-6E8A-4147-A177-3AD203B41FA5}">
                      <a16:colId xmlns:a16="http://schemas.microsoft.com/office/drawing/2014/main" xmlns="" val="3287263994"/>
                    </a:ext>
                  </a:extLst>
                </a:gridCol>
                <a:gridCol w="1824805">
                  <a:extLst>
                    <a:ext uri="{9D8B030D-6E8A-4147-A177-3AD203B41FA5}">
                      <a16:colId xmlns:a16="http://schemas.microsoft.com/office/drawing/2014/main" xmlns="" val="1913292980"/>
                    </a:ext>
                  </a:extLst>
                </a:gridCol>
                <a:gridCol w="432191">
                  <a:extLst>
                    <a:ext uri="{9D8B030D-6E8A-4147-A177-3AD203B41FA5}">
                      <a16:colId xmlns:a16="http://schemas.microsoft.com/office/drawing/2014/main" xmlns="" val="2327020014"/>
                    </a:ext>
                  </a:extLst>
                </a:gridCol>
              </a:tblGrid>
              <a:tr h="553296">
                <a:tc>
                  <a:txBody>
                    <a:bodyPr/>
                    <a:lstStyle/>
                    <a:p>
                      <a:pPr algn="ctr">
                        <a:spcAft>
                          <a:spcPts val="0"/>
                        </a:spcAft>
                      </a:pPr>
                      <a:r>
                        <a:rPr lang="es-US" sz="1200" dirty="0">
                          <a:solidFill>
                            <a:schemeClr val="accent6">
                              <a:lumMod val="75000"/>
                            </a:schemeClr>
                          </a:solidFill>
                          <a:effectLst/>
                        </a:rPr>
                        <a:t>COMPLICACIONES A 30 DÍAS</a:t>
                      </a:r>
                      <a:endParaRPr lang="es-ES" sz="1800" dirty="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nchor="ctr"/>
                </a:tc>
                <a:tc>
                  <a:txBody>
                    <a:bodyPr/>
                    <a:lstStyle/>
                    <a:p>
                      <a:pPr algn="ctr">
                        <a:spcAft>
                          <a:spcPts val="0"/>
                        </a:spcAft>
                      </a:pPr>
                      <a:r>
                        <a:rPr lang="es-US" sz="1200" dirty="0">
                          <a:solidFill>
                            <a:schemeClr val="accent6">
                              <a:lumMod val="75000"/>
                            </a:schemeClr>
                          </a:solidFill>
                          <a:effectLst/>
                        </a:rPr>
                        <a:t>COHORTE DE ESTUDIO</a:t>
                      </a:r>
                    </a:p>
                  </a:txBody>
                  <a:tcPr marL="51435" marR="51435" marT="0" marB="0" anchor="ctr"/>
                </a:tc>
                <a:tc>
                  <a:txBody>
                    <a:bodyPr/>
                    <a:lstStyle/>
                    <a:p>
                      <a:pPr algn="ctr">
                        <a:spcAft>
                          <a:spcPts val="0"/>
                        </a:spcAft>
                      </a:pPr>
                      <a:r>
                        <a:rPr lang="es-ES" sz="1200" dirty="0">
                          <a:solidFill>
                            <a:schemeClr val="accent6">
                              <a:lumMod val="75000"/>
                            </a:schemeClr>
                          </a:solidFill>
                          <a:effectLst/>
                        </a:rPr>
                        <a:t>COHORTE HISTÓRICA</a:t>
                      </a:r>
                      <a:endParaRPr lang="es-ES" sz="1800" dirty="0">
                        <a:solidFill>
                          <a:schemeClr val="accent6">
                            <a:lumMod val="75000"/>
                          </a:schemeClr>
                        </a:solidFill>
                        <a:effectLst/>
                      </a:endParaRPr>
                    </a:p>
                    <a:p>
                      <a:pPr algn="ctr">
                        <a:spcAft>
                          <a:spcPts val="0"/>
                        </a:spcAft>
                      </a:pPr>
                      <a:r>
                        <a:rPr lang="es-US" sz="1200" dirty="0">
                          <a:solidFill>
                            <a:schemeClr val="accent6">
                              <a:lumMod val="75000"/>
                            </a:schemeClr>
                          </a:solidFill>
                          <a:effectLst/>
                        </a:rPr>
                        <a:t>(Muriel et al. JACC 2014)</a:t>
                      </a:r>
                      <a:endParaRPr lang="es-ES" sz="1800" dirty="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nchor="ctr"/>
                </a:tc>
                <a:tc>
                  <a:txBody>
                    <a:bodyPr/>
                    <a:lstStyle/>
                    <a:p>
                      <a:pPr algn="ctr">
                        <a:spcAft>
                          <a:spcPts val="0"/>
                        </a:spcAft>
                      </a:pPr>
                      <a:r>
                        <a:rPr lang="es-US" sz="1200" dirty="0">
                          <a:effectLst/>
                        </a:rPr>
                        <a:t> </a:t>
                      </a:r>
                      <a:endParaRPr lang="es-ES" sz="1800" dirty="0">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extLst>
                  <a:ext uri="{0D108BD9-81ED-4DB2-BD59-A6C34878D82A}">
                    <a16:rowId xmlns:a16="http://schemas.microsoft.com/office/drawing/2014/main" xmlns="" val="4191898604"/>
                  </a:ext>
                </a:extLst>
              </a:tr>
              <a:tr h="195104">
                <a:tc>
                  <a:txBody>
                    <a:bodyPr/>
                    <a:lstStyle/>
                    <a:p>
                      <a:pPr algn="ctr">
                        <a:spcAft>
                          <a:spcPts val="0"/>
                        </a:spcAft>
                      </a:pPr>
                      <a:r>
                        <a:rPr lang="es-US" sz="1200">
                          <a:solidFill>
                            <a:schemeClr val="accent6">
                              <a:lumMod val="75000"/>
                            </a:schemeClr>
                          </a:solidFill>
                          <a:effectLst/>
                        </a:rPr>
                        <a:t> </a:t>
                      </a:r>
                      <a:endParaRPr lang="es-ES" sz="180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nchor="ctr"/>
                </a:tc>
                <a:tc>
                  <a:txBody>
                    <a:bodyPr/>
                    <a:lstStyle/>
                    <a:p>
                      <a:pPr algn="ctr">
                        <a:spcAft>
                          <a:spcPts val="0"/>
                        </a:spcAft>
                      </a:pPr>
                      <a:r>
                        <a:rPr lang="es-US" sz="1200" dirty="0">
                          <a:solidFill>
                            <a:srgbClr val="002060"/>
                          </a:solidFill>
                          <a:effectLst/>
                        </a:rPr>
                        <a:t>N = 65</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nchor="ctr"/>
                </a:tc>
                <a:tc>
                  <a:txBody>
                    <a:bodyPr/>
                    <a:lstStyle/>
                    <a:p>
                      <a:pPr algn="ctr">
                        <a:spcAft>
                          <a:spcPts val="0"/>
                        </a:spcAft>
                      </a:pPr>
                      <a:r>
                        <a:rPr lang="es-US" sz="1200" dirty="0">
                          <a:solidFill>
                            <a:srgbClr val="002060"/>
                          </a:solidFill>
                          <a:effectLst/>
                        </a:rPr>
                        <a:t>N = 344</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nchor="ctr"/>
                </a:tc>
                <a:tc>
                  <a:txBody>
                    <a:bodyPr/>
                    <a:lstStyle/>
                    <a:p>
                      <a:pPr algn="ctr">
                        <a:spcAft>
                          <a:spcPts val="0"/>
                        </a:spcAft>
                      </a:pPr>
                      <a:r>
                        <a:rPr lang="es-US" sz="1200">
                          <a:solidFill>
                            <a:srgbClr val="002060"/>
                          </a:solidFill>
                          <a:effectLst/>
                        </a:rPr>
                        <a:t>p</a:t>
                      </a:r>
                      <a:endParaRPr lang="es-ES" sz="180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extLst>
                  <a:ext uri="{0D108BD9-81ED-4DB2-BD59-A6C34878D82A}">
                    <a16:rowId xmlns:a16="http://schemas.microsoft.com/office/drawing/2014/main" xmlns="" val="3668324059"/>
                  </a:ext>
                </a:extLst>
              </a:tr>
              <a:tr h="368864">
                <a:tc>
                  <a:txBody>
                    <a:bodyPr/>
                    <a:lstStyle/>
                    <a:p>
                      <a:pPr algn="just">
                        <a:spcAft>
                          <a:spcPts val="0"/>
                        </a:spcAft>
                      </a:pPr>
                      <a:r>
                        <a:rPr lang="es-US" sz="1200">
                          <a:solidFill>
                            <a:schemeClr val="accent6">
                              <a:lumMod val="75000"/>
                            </a:schemeClr>
                          </a:solidFill>
                          <a:effectLst/>
                        </a:rPr>
                        <a:t>Hemorragia grave, n (%)</a:t>
                      </a:r>
                      <a:endParaRPr lang="es-ES" sz="180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a:solidFill>
                            <a:srgbClr val="002060"/>
                          </a:solidFill>
                          <a:effectLst/>
                        </a:rPr>
                        <a:t>3 (4,6%; IC95%; 1-12,9%)</a:t>
                      </a:r>
                      <a:endParaRPr lang="es-ES" sz="180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dirty="0">
                          <a:solidFill>
                            <a:srgbClr val="002060"/>
                          </a:solidFill>
                          <a:effectLst/>
                        </a:rPr>
                        <a:t>13 (3,8%; IC95%: 2-6,4%)</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ctr">
                        <a:spcAft>
                          <a:spcPts val="0"/>
                        </a:spcAft>
                      </a:pPr>
                      <a:r>
                        <a:rPr lang="es-US" sz="1200">
                          <a:solidFill>
                            <a:srgbClr val="002060"/>
                          </a:solidFill>
                          <a:effectLst/>
                        </a:rPr>
                        <a:t>NS</a:t>
                      </a:r>
                      <a:endParaRPr lang="es-ES" sz="180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extLst>
                  <a:ext uri="{0D108BD9-81ED-4DB2-BD59-A6C34878D82A}">
                    <a16:rowId xmlns:a16="http://schemas.microsoft.com/office/drawing/2014/main" xmlns="" val="1180756338"/>
                  </a:ext>
                </a:extLst>
              </a:tr>
              <a:tr h="236698">
                <a:tc>
                  <a:txBody>
                    <a:bodyPr/>
                    <a:lstStyle/>
                    <a:p>
                      <a:pPr algn="just">
                        <a:spcAft>
                          <a:spcPts val="0"/>
                        </a:spcAft>
                      </a:pPr>
                      <a:r>
                        <a:rPr lang="es-US" sz="1200">
                          <a:solidFill>
                            <a:schemeClr val="accent6">
                              <a:lumMod val="75000"/>
                            </a:schemeClr>
                          </a:solidFill>
                          <a:effectLst/>
                        </a:rPr>
                        <a:t>Recurrencia, n (%)</a:t>
                      </a:r>
                      <a:endParaRPr lang="es-ES" sz="180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a:solidFill>
                            <a:srgbClr val="002060"/>
                          </a:solidFill>
                          <a:effectLst/>
                        </a:rPr>
                        <a:t>1 (1,5%; IC95%; 0,03-8,3%)</a:t>
                      </a:r>
                      <a:endParaRPr lang="es-ES" sz="180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dirty="0">
                          <a:solidFill>
                            <a:srgbClr val="002060"/>
                          </a:solidFill>
                          <a:effectLst/>
                        </a:rPr>
                        <a:t>21 (6,1%; IC95%: 3,8-9,2%)</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ctr">
                        <a:spcAft>
                          <a:spcPts val="0"/>
                        </a:spcAft>
                      </a:pPr>
                      <a:r>
                        <a:rPr lang="es-US" sz="1200" dirty="0">
                          <a:solidFill>
                            <a:srgbClr val="002060"/>
                          </a:solidFill>
                          <a:effectLst/>
                        </a:rPr>
                        <a:t>NS</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extLst>
                  <a:ext uri="{0D108BD9-81ED-4DB2-BD59-A6C34878D82A}">
                    <a16:rowId xmlns:a16="http://schemas.microsoft.com/office/drawing/2014/main" xmlns="" val="1936511783"/>
                  </a:ext>
                </a:extLst>
              </a:tr>
              <a:tr h="237878">
                <a:tc>
                  <a:txBody>
                    <a:bodyPr/>
                    <a:lstStyle/>
                    <a:p>
                      <a:pPr algn="just">
                        <a:spcAft>
                          <a:spcPts val="0"/>
                        </a:spcAft>
                      </a:pPr>
                      <a:r>
                        <a:rPr lang="es-US" sz="1200" dirty="0">
                          <a:solidFill>
                            <a:schemeClr val="accent6">
                              <a:lumMod val="75000"/>
                            </a:schemeClr>
                          </a:solidFill>
                          <a:effectLst/>
                        </a:rPr>
                        <a:t>Muerte, n (%)</a:t>
                      </a:r>
                      <a:endParaRPr lang="es-ES" sz="1800" dirty="0">
                        <a:solidFill>
                          <a:schemeClr val="accent6">
                            <a:lumMod val="75000"/>
                          </a:schemeClr>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dirty="0">
                          <a:solidFill>
                            <a:srgbClr val="002060"/>
                          </a:solidFill>
                          <a:effectLst/>
                        </a:rPr>
                        <a:t>5 (7,7%; IC95%; 2,5-17%)</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just">
                        <a:spcAft>
                          <a:spcPts val="0"/>
                        </a:spcAft>
                      </a:pPr>
                      <a:r>
                        <a:rPr lang="es-US" sz="1200">
                          <a:solidFill>
                            <a:srgbClr val="002060"/>
                          </a:solidFill>
                          <a:effectLst/>
                        </a:rPr>
                        <a:t>23 (6,7%; IC95%: 4,3-9,9%)</a:t>
                      </a:r>
                      <a:endParaRPr lang="es-ES" sz="180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a:txBody>
                    <a:bodyPr/>
                    <a:lstStyle/>
                    <a:p>
                      <a:pPr algn="ctr">
                        <a:spcAft>
                          <a:spcPts val="0"/>
                        </a:spcAft>
                      </a:pPr>
                      <a:r>
                        <a:rPr lang="es-US" sz="1200" dirty="0">
                          <a:solidFill>
                            <a:srgbClr val="002060"/>
                          </a:solidFill>
                          <a:effectLst/>
                        </a:rPr>
                        <a:t>NS</a:t>
                      </a:r>
                      <a:endParaRPr lang="es-ES" sz="1800" dirty="0">
                        <a:solidFill>
                          <a:srgbClr val="002060"/>
                        </a:solidFill>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extLst>
                  <a:ext uri="{0D108BD9-81ED-4DB2-BD59-A6C34878D82A}">
                    <a16:rowId xmlns:a16="http://schemas.microsoft.com/office/drawing/2014/main" xmlns="" val="903095648"/>
                  </a:ext>
                </a:extLst>
              </a:tr>
              <a:tr h="223345">
                <a:tc gridSpan="4">
                  <a:txBody>
                    <a:bodyPr/>
                    <a:lstStyle/>
                    <a:p>
                      <a:pPr algn="just">
                        <a:spcAft>
                          <a:spcPts val="0"/>
                        </a:spcAft>
                      </a:pPr>
                      <a:r>
                        <a:rPr lang="es-US" sz="900" b="0" i="1" dirty="0">
                          <a:effectLst/>
                        </a:rPr>
                        <a:t>IC95% calculado mediante prueba exacta de </a:t>
                      </a:r>
                      <a:r>
                        <a:rPr lang="es-ES_tradnl" sz="900" b="0" i="1" dirty="0">
                          <a:effectLst/>
                        </a:rPr>
                        <a:t>Fisher (</a:t>
                      </a:r>
                      <a:r>
                        <a:rPr lang="es-ES_tradnl" sz="900" b="0" i="1" dirty="0" err="1">
                          <a:effectLst/>
                        </a:rPr>
                        <a:t>Clopper</a:t>
                      </a:r>
                      <a:r>
                        <a:rPr lang="es-ES_tradnl" sz="900" b="0" i="1" dirty="0">
                          <a:effectLst/>
                        </a:rPr>
                        <a:t>-Pearson)</a:t>
                      </a:r>
                      <a:endParaRPr lang="es-ES" sz="1400" b="0" i="1" dirty="0">
                        <a:effectLst/>
                        <a:latin typeface="Cambria" panose="02040503050406030204" pitchFamily="18" charset="0"/>
                        <a:ea typeface="MS Mincho" panose="02020609040205080304" pitchFamily="49" charset="-128"/>
                        <a:cs typeface="Cambria" panose="02040503050406030204" pitchFamily="18" charset="0"/>
                      </a:endParaRPr>
                    </a:p>
                  </a:txBody>
                  <a:tcPr marL="51435" marR="51435" marT="0" marB="0"/>
                </a:tc>
                <a:tc hMerge="1">
                  <a:txBody>
                    <a:bodyPr/>
                    <a:lstStyle/>
                    <a:p>
                      <a:endParaRPr lang="es-ES"/>
                    </a:p>
                  </a:txBody>
                  <a:tcPr/>
                </a:tc>
                <a:tc hMerge="1">
                  <a:txBody>
                    <a:bodyPr/>
                    <a:lstStyle/>
                    <a:p>
                      <a:endParaRPr lang="es-ES"/>
                    </a:p>
                  </a:txBody>
                  <a:tcPr/>
                </a:tc>
                <a:tc hMerge="1">
                  <a:txBody>
                    <a:bodyPr/>
                    <a:lstStyle/>
                    <a:p>
                      <a:endParaRPr lang="es-ES"/>
                    </a:p>
                  </a:txBody>
                  <a:tcPr/>
                </a:tc>
                <a:extLst>
                  <a:ext uri="{0D108BD9-81ED-4DB2-BD59-A6C34878D82A}">
                    <a16:rowId xmlns:a16="http://schemas.microsoft.com/office/drawing/2014/main" xmlns="" val="609987389"/>
                  </a:ext>
                </a:extLst>
              </a:tr>
            </a:tbl>
          </a:graphicData>
        </a:graphic>
      </p:graphicFrame>
      <p:graphicFrame>
        <p:nvGraphicFramePr>
          <p:cNvPr id="20" name="Tabla 19">
            <a:extLst>
              <a:ext uri="{FF2B5EF4-FFF2-40B4-BE49-F238E27FC236}">
                <a16:creationId xmlns:a16="http://schemas.microsoft.com/office/drawing/2014/main" xmlns="" id="{5ACCEFE5-B9E5-40ED-B688-F7288F311AB8}"/>
              </a:ext>
            </a:extLst>
          </p:cNvPr>
          <p:cNvGraphicFramePr>
            <a:graphicFrameLocks noGrp="1"/>
          </p:cNvGraphicFramePr>
          <p:nvPr>
            <p:extLst>
              <p:ext uri="{D42A27DB-BD31-4B8C-83A1-F6EECF244321}">
                <p14:modId xmlns:p14="http://schemas.microsoft.com/office/powerpoint/2010/main" xmlns="" val="3435896171"/>
              </p:ext>
            </p:extLst>
          </p:nvPr>
        </p:nvGraphicFramePr>
        <p:xfrm>
          <a:off x="89502" y="800363"/>
          <a:ext cx="2588571" cy="1524826"/>
        </p:xfrm>
        <a:graphic>
          <a:graphicData uri="http://schemas.openxmlformats.org/drawingml/2006/table">
            <a:tbl>
              <a:tblPr firstRow="1" bandRow="1">
                <a:tableStyleId>{1FECB4D8-DB02-4DC6-A0A2-4F2EBAE1DC90}</a:tableStyleId>
              </a:tblPr>
              <a:tblGrid>
                <a:gridCol w="968391">
                  <a:extLst>
                    <a:ext uri="{9D8B030D-6E8A-4147-A177-3AD203B41FA5}">
                      <a16:colId xmlns:a16="http://schemas.microsoft.com/office/drawing/2014/main" xmlns="" val="554589400"/>
                    </a:ext>
                  </a:extLst>
                </a:gridCol>
                <a:gridCol w="1620180">
                  <a:extLst>
                    <a:ext uri="{9D8B030D-6E8A-4147-A177-3AD203B41FA5}">
                      <a16:colId xmlns:a16="http://schemas.microsoft.com/office/drawing/2014/main" xmlns="" val="440518215"/>
                    </a:ext>
                  </a:extLst>
                </a:gridCol>
              </a:tblGrid>
              <a:tr h="267526">
                <a:tc gridSpan="2">
                  <a:txBody>
                    <a:bodyPr/>
                    <a:lstStyle/>
                    <a:p>
                      <a:r>
                        <a:rPr lang="es-ES" sz="1200" dirty="0"/>
                        <a:t>CARACTERÍSTICAS CLÍNICAS</a:t>
                      </a:r>
                      <a:endParaRPr lang="es-ES" sz="1200" dirty="0">
                        <a:solidFill>
                          <a:schemeClr val="accent6">
                            <a:lumMod val="50000"/>
                          </a:schemeClr>
                        </a:solidFill>
                      </a:endParaRPr>
                    </a:p>
                  </a:txBody>
                  <a:tcPr marL="68580" marR="68580" marT="34290" marB="34290"/>
                </a:tc>
                <a:tc hMerge="1">
                  <a:txBody>
                    <a:bodyPr/>
                    <a:lstStyle/>
                    <a:p>
                      <a:endParaRPr lang="es-ES" sz="1400" dirty="0"/>
                    </a:p>
                  </a:txBody>
                  <a:tcPr/>
                </a:tc>
                <a:extLst>
                  <a:ext uri="{0D108BD9-81ED-4DB2-BD59-A6C34878D82A}">
                    <a16:rowId xmlns:a16="http://schemas.microsoft.com/office/drawing/2014/main" xmlns="" val="1894269251"/>
                  </a:ext>
                </a:extLst>
              </a:tr>
              <a:tr h="251460">
                <a:tc>
                  <a:txBody>
                    <a:bodyPr/>
                    <a:lstStyle/>
                    <a:p>
                      <a:r>
                        <a:rPr lang="es-ES" sz="1200" dirty="0">
                          <a:solidFill>
                            <a:schemeClr val="accent3">
                              <a:lumMod val="50000"/>
                            </a:schemeClr>
                          </a:solidFill>
                        </a:rPr>
                        <a:t>EDAD</a:t>
                      </a:r>
                      <a:endParaRPr lang="es-ES" sz="1200" b="1" dirty="0">
                        <a:solidFill>
                          <a:schemeClr val="accent3">
                            <a:lumMod val="50000"/>
                          </a:schemeClr>
                        </a:solidFill>
                      </a:endParaRPr>
                    </a:p>
                  </a:txBody>
                  <a:tcPr marL="68580" marR="68580" marT="34290" marB="34290"/>
                </a:tc>
                <a:tc>
                  <a:txBody>
                    <a:bodyPr/>
                    <a:lstStyle/>
                    <a:p>
                      <a:pPr algn="ctr"/>
                      <a:r>
                        <a:rPr lang="es-ES" sz="1200" dirty="0">
                          <a:solidFill>
                            <a:schemeClr val="accent3">
                              <a:lumMod val="50000"/>
                            </a:schemeClr>
                          </a:solidFill>
                        </a:rPr>
                        <a:t>62 (p25-75: 49,5-74,5).</a:t>
                      </a:r>
                    </a:p>
                  </a:txBody>
                  <a:tcPr marL="68580" marR="68580" marT="34290" marB="34290"/>
                </a:tc>
                <a:extLst>
                  <a:ext uri="{0D108BD9-81ED-4DB2-BD59-A6C34878D82A}">
                    <a16:rowId xmlns:a16="http://schemas.microsoft.com/office/drawing/2014/main" xmlns="" val="4039481724"/>
                  </a:ext>
                </a:extLst>
              </a:tr>
              <a:tr h="251460">
                <a:tc>
                  <a:txBody>
                    <a:bodyPr/>
                    <a:lstStyle/>
                    <a:p>
                      <a:r>
                        <a:rPr lang="es-ES" sz="1200" dirty="0">
                          <a:solidFill>
                            <a:schemeClr val="accent3">
                              <a:lumMod val="50000"/>
                            </a:schemeClr>
                          </a:solidFill>
                        </a:rPr>
                        <a:t>SEXO</a:t>
                      </a:r>
                      <a:endParaRPr lang="es-ES" sz="1200" b="1" dirty="0">
                        <a:solidFill>
                          <a:schemeClr val="accent3">
                            <a:lumMod val="50000"/>
                          </a:schemeClr>
                        </a:solidFill>
                      </a:endParaRPr>
                    </a:p>
                  </a:txBody>
                  <a:tcPr marL="68580" marR="68580" marT="34290" marB="34290"/>
                </a:tc>
                <a:tc>
                  <a:txBody>
                    <a:bodyPr/>
                    <a:lstStyle/>
                    <a:p>
                      <a:pPr algn="ctr"/>
                      <a:r>
                        <a:rPr lang="es-ES" sz="1200" dirty="0">
                          <a:solidFill>
                            <a:schemeClr val="accent3">
                              <a:lumMod val="50000"/>
                            </a:schemeClr>
                          </a:solidFill>
                        </a:rPr>
                        <a:t>H 63,5%</a:t>
                      </a:r>
                    </a:p>
                  </a:txBody>
                  <a:tcPr marL="68580" marR="68580" marT="34290" marB="34290"/>
                </a:tc>
                <a:extLst>
                  <a:ext uri="{0D108BD9-81ED-4DB2-BD59-A6C34878D82A}">
                    <a16:rowId xmlns:a16="http://schemas.microsoft.com/office/drawing/2014/main" xmlns="" val="1226643490"/>
                  </a:ext>
                </a:extLst>
              </a:tr>
              <a:tr h="251460">
                <a:tc>
                  <a:txBody>
                    <a:bodyPr/>
                    <a:lstStyle/>
                    <a:p>
                      <a:r>
                        <a:rPr lang="es-ES" sz="1200" dirty="0">
                          <a:solidFill>
                            <a:schemeClr val="accent3">
                              <a:lumMod val="50000"/>
                            </a:schemeClr>
                          </a:solidFill>
                        </a:rPr>
                        <a:t>CÁNCER</a:t>
                      </a:r>
                      <a:endParaRPr lang="es-ES" sz="1200" b="1" dirty="0">
                        <a:solidFill>
                          <a:schemeClr val="accent3">
                            <a:lumMod val="50000"/>
                          </a:schemeClr>
                        </a:solidFill>
                      </a:endParaRPr>
                    </a:p>
                  </a:txBody>
                  <a:tcPr marL="68580" marR="68580" marT="34290" marB="34290"/>
                </a:tc>
                <a:tc>
                  <a:txBody>
                    <a:bodyPr/>
                    <a:lstStyle/>
                    <a:p>
                      <a:pPr algn="ctr"/>
                      <a:r>
                        <a:rPr lang="es-ES" sz="1200" dirty="0">
                          <a:solidFill>
                            <a:schemeClr val="accent3">
                              <a:lumMod val="50000"/>
                            </a:schemeClr>
                          </a:solidFill>
                        </a:rPr>
                        <a:t>44,6%</a:t>
                      </a:r>
                      <a:endParaRPr lang="es-ES" sz="1200" b="1" dirty="0">
                        <a:solidFill>
                          <a:schemeClr val="accent3">
                            <a:lumMod val="50000"/>
                          </a:schemeClr>
                        </a:solidFill>
                      </a:endParaRPr>
                    </a:p>
                  </a:txBody>
                  <a:tcPr marL="68580" marR="68580" marT="34290" marB="34290"/>
                </a:tc>
                <a:extLst>
                  <a:ext uri="{0D108BD9-81ED-4DB2-BD59-A6C34878D82A}">
                    <a16:rowId xmlns:a16="http://schemas.microsoft.com/office/drawing/2014/main" xmlns="" val="1021218896"/>
                  </a:ext>
                </a:extLst>
              </a:tr>
              <a:tr h="251460">
                <a:tc>
                  <a:txBody>
                    <a:bodyPr/>
                    <a:lstStyle/>
                    <a:p>
                      <a:pPr>
                        <a:spcAft>
                          <a:spcPts val="0"/>
                        </a:spcAft>
                      </a:pPr>
                      <a:r>
                        <a:rPr lang="es-ES" sz="1200" dirty="0">
                          <a:solidFill>
                            <a:schemeClr val="accent3">
                              <a:lumMod val="50000"/>
                            </a:schemeClr>
                          </a:solidFill>
                          <a:effectLst/>
                        </a:rPr>
                        <a:t>TABAQUISMO</a:t>
                      </a:r>
                      <a:endParaRPr lang="es-ES" sz="1200" b="1" dirty="0">
                        <a:solidFill>
                          <a:schemeClr val="accent3">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200" dirty="0">
                          <a:solidFill>
                            <a:schemeClr val="accent3">
                              <a:lumMod val="50000"/>
                            </a:schemeClr>
                          </a:solidFill>
                        </a:rPr>
                        <a:t>32,3%</a:t>
                      </a:r>
                      <a:endParaRPr lang="es-ES" sz="1200" b="1" dirty="0">
                        <a:solidFill>
                          <a:schemeClr val="accent3">
                            <a:lumMod val="50000"/>
                          </a:schemeClr>
                        </a:solidFill>
                      </a:endParaRPr>
                    </a:p>
                  </a:txBody>
                  <a:tcPr marL="68580" marR="68580" marT="34290" marB="34290"/>
                </a:tc>
                <a:extLst>
                  <a:ext uri="{0D108BD9-81ED-4DB2-BD59-A6C34878D82A}">
                    <a16:rowId xmlns:a16="http://schemas.microsoft.com/office/drawing/2014/main" xmlns="" val="444414545"/>
                  </a:ext>
                </a:extLst>
              </a:tr>
              <a:tr h="251460">
                <a:tc>
                  <a:txBody>
                    <a:bodyPr/>
                    <a:lstStyle/>
                    <a:p>
                      <a:pPr>
                        <a:spcAft>
                          <a:spcPts val="0"/>
                        </a:spcAft>
                      </a:pPr>
                      <a:r>
                        <a:rPr lang="es-ES" sz="1200" dirty="0">
                          <a:solidFill>
                            <a:schemeClr val="accent3">
                              <a:lumMod val="50000"/>
                            </a:schemeClr>
                          </a:solidFill>
                          <a:effectLst/>
                        </a:rPr>
                        <a:t>DISLIPEMIA</a:t>
                      </a:r>
                      <a:endParaRPr lang="es-ES" sz="1200" b="1" dirty="0">
                        <a:solidFill>
                          <a:schemeClr val="accent3">
                            <a:lumMod val="50000"/>
                          </a:schemeClr>
                        </a:solidFill>
                        <a:effectLst/>
                        <a:latin typeface="+mn-lt"/>
                        <a:ea typeface="Times New Roman" panose="02020603050405020304" pitchFamily="18" charset="0"/>
                      </a:endParaRPr>
                    </a:p>
                  </a:txBody>
                  <a:tcPr marL="51435" marR="51435" marT="0" marB="0"/>
                </a:tc>
                <a:tc>
                  <a:txBody>
                    <a:bodyPr/>
                    <a:lstStyle/>
                    <a:p>
                      <a:pPr algn="ctr"/>
                      <a:r>
                        <a:rPr lang="es-ES" sz="1200" dirty="0">
                          <a:solidFill>
                            <a:schemeClr val="accent3">
                              <a:lumMod val="50000"/>
                            </a:schemeClr>
                          </a:solidFill>
                        </a:rPr>
                        <a:t>27,7%</a:t>
                      </a:r>
                    </a:p>
                  </a:txBody>
                  <a:tcPr marL="68580" marR="68580" marT="34290" marB="34290"/>
                </a:tc>
                <a:extLst>
                  <a:ext uri="{0D108BD9-81ED-4DB2-BD59-A6C34878D82A}">
                    <a16:rowId xmlns:a16="http://schemas.microsoft.com/office/drawing/2014/main" xmlns="" val="3720778519"/>
                  </a:ext>
                </a:extLst>
              </a:tr>
            </a:tbl>
          </a:graphicData>
        </a:graphic>
      </p:graphicFrame>
      <p:graphicFrame>
        <p:nvGraphicFramePr>
          <p:cNvPr id="21" name="Gráfico 20">
            <a:extLst>
              <a:ext uri="{FF2B5EF4-FFF2-40B4-BE49-F238E27FC236}">
                <a16:creationId xmlns:a16="http://schemas.microsoft.com/office/drawing/2014/main" xmlns="" id="{2A4A3648-A8DC-4A27-8464-ED2B52E87845}"/>
              </a:ext>
            </a:extLst>
          </p:cNvPr>
          <p:cNvGraphicFramePr/>
          <p:nvPr>
            <p:extLst>
              <p:ext uri="{D42A27DB-BD31-4B8C-83A1-F6EECF244321}">
                <p14:modId xmlns:p14="http://schemas.microsoft.com/office/powerpoint/2010/main" xmlns="" val="3444672093"/>
              </p:ext>
            </p:extLst>
          </p:nvPr>
        </p:nvGraphicFramePr>
        <p:xfrm>
          <a:off x="6362611" y="215169"/>
          <a:ext cx="2691887" cy="1811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2" name="Gráfico 21">
            <a:extLst>
              <a:ext uri="{FF2B5EF4-FFF2-40B4-BE49-F238E27FC236}">
                <a16:creationId xmlns:a16="http://schemas.microsoft.com/office/drawing/2014/main" xmlns="" id="{6E38707A-E620-4A30-9F3E-404DA4AA3B16}"/>
              </a:ext>
            </a:extLst>
          </p:cNvPr>
          <p:cNvGraphicFramePr/>
          <p:nvPr>
            <p:extLst>
              <p:ext uri="{D42A27DB-BD31-4B8C-83A1-F6EECF244321}">
                <p14:modId xmlns:p14="http://schemas.microsoft.com/office/powerpoint/2010/main" xmlns="" val="3505712109"/>
              </p:ext>
            </p:extLst>
          </p:nvPr>
        </p:nvGraphicFramePr>
        <p:xfrm>
          <a:off x="6338167" y="2359008"/>
          <a:ext cx="2691888" cy="1834648"/>
        </p:xfrm>
        <a:graphic>
          <a:graphicData uri="http://schemas.openxmlformats.org/drawingml/2006/chart">
            <c:chart xmlns:c="http://schemas.openxmlformats.org/drawingml/2006/chart" xmlns:r="http://schemas.openxmlformats.org/officeDocument/2006/relationships" r:id="rId4"/>
          </a:graphicData>
        </a:graphic>
      </p:graphicFrame>
      <p:sp>
        <p:nvSpPr>
          <p:cNvPr id="23" name="Rectángulo 22">
            <a:extLst>
              <a:ext uri="{FF2B5EF4-FFF2-40B4-BE49-F238E27FC236}">
                <a16:creationId xmlns:a16="http://schemas.microsoft.com/office/drawing/2014/main" xmlns="" id="{1D70C117-6340-47BA-8A06-D797AF9375BF}"/>
              </a:ext>
            </a:extLst>
          </p:cNvPr>
          <p:cNvSpPr/>
          <p:nvPr/>
        </p:nvSpPr>
        <p:spPr>
          <a:xfrm>
            <a:off x="2766320" y="834850"/>
            <a:ext cx="3508043" cy="1577355"/>
          </a:xfrm>
          <a:prstGeom prst="rect">
            <a:avLst/>
          </a:prstGeom>
          <a:ln w="28575">
            <a:solidFill>
              <a:srgbClr val="FFC000"/>
            </a:solidFill>
          </a:ln>
        </p:spPr>
        <p:txBody>
          <a:bodyPr wrap="square" lIns="68580" tIns="34290" rIns="68580" bIns="34290">
            <a:spAutoFit/>
          </a:bodyPr>
          <a:lstStyle/>
          <a:p>
            <a:r>
              <a:rPr lang="es-ES" sz="1200" b="1" dirty="0">
                <a:solidFill>
                  <a:schemeClr val="accent6">
                    <a:lumMod val="50000"/>
                  </a:schemeClr>
                </a:solidFill>
              </a:rPr>
              <a:t>Mediana días ETV-FVC: </a:t>
            </a:r>
            <a:r>
              <a:rPr lang="es-ES" sz="2700" dirty="0">
                <a:solidFill>
                  <a:schemeClr val="accent5"/>
                </a:solidFill>
              </a:rPr>
              <a:t>14</a:t>
            </a:r>
            <a:r>
              <a:rPr lang="es-ES" sz="1200" dirty="0"/>
              <a:t> </a:t>
            </a:r>
            <a:r>
              <a:rPr lang="es-ES" sz="1100" dirty="0">
                <a:solidFill>
                  <a:srgbClr val="002060"/>
                </a:solidFill>
              </a:rPr>
              <a:t>(p25-75: 3-29,5)</a:t>
            </a:r>
          </a:p>
          <a:p>
            <a:r>
              <a:rPr lang="es-ES" sz="2400" b="1" dirty="0">
                <a:solidFill>
                  <a:schemeClr val="accent5"/>
                </a:solidFill>
              </a:rPr>
              <a:t>2/3</a:t>
            </a:r>
            <a:r>
              <a:rPr lang="es-ES" sz="1200" b="1" dirty="0">
                <a:solidFill>
                  <a:schemeClr val="accent6">
                    <a:lumMod val="50000"/>
                  </a:schemeClr>
                </a:solidFill>
              </a:rPr>
              <a:t> retirado FVC </a:t>
            </a:r>
          </a:p>
          <a:p>
            <a:r>
              <a:rPr lang="es-US" sz="1200" b="1" dirty="0">
                <a:solidFill>
                  <a:schemeClr val="accent6">
                    <a:lumMod val="50000"/>
                  </a:schemeClr>
                </a:solidFill>
              </a:rPr>
              <a:t>Mediana seguimiento: </a:t>
            </a:r>
            <a:r>
              <a:rPr lang="es-US" sz="2400" dirty="0">
                <a:solidFill>
                  <a:schemeClr val="accent5"/>
                </a:solidFill>
              </a:rPr>
              <a:t>8,77</a:t>
            </a:r>
            <a:r>
              <a:rPr lang="es-US" sz="1200" dirty="0">
                <a:solidFill>
                  <a:schemeClr val="accent5"/>
                </a:solidFill>
              </a:rPr>
              <a:t> meses</a:t>
            </a:r>
            <a:r>
              <a:rPr lang="es-US" sz="1100" dirty="0">
                <a:solidFill>
                  <a:schemeClr val="accent5"/>
                </a:solidFill>
              </a:rPr>
              <a:t> </a:t>
            </a:r>
            <a:r>
              <a:rPr lang="es-US" sz="1100" dirty="0">
                <a:solidFill>
                  <a:srgbClr val="002060"/>
                </a:solidFill>
              </a:rPr>
              <a:t>(p25-75: 3,5-18)</a:t>
            </a:r>
          </a:p>
          <a:p>
            <a:endParaRPr lang="es-ES" sz="1200" dirty="0">
              <a:solidFill>
                <a:srgbClr val="002060"/>
              </a:solidFill>
            </a:endParaRPr>
          </a:p>
        </p:txBody>
      </p:sp>
    </p:spTree>
    <p:extLst>
      <p:ext uri="{BB962C8B-B14F-4D97-AF65-F5344CB8AC3E}">
        <p14:creationId xmlns:p14="http://schemas.microsoft.com/office/powerpoint/2010/main" xmlns="" val="2803077235"/>
      </p:ext>
    </p:extLst>
  </p:cSld>
  <p:clrMapOvr>
    <a:masterClrMapping/>
  </p:clrMapOvr>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TotalTime>
  <Words>826</Words>
  <Application>Microsoft Office PowerPoint</Application>
  <PresentationFormat>Presentación en pantalla (16:9)</PresentationFormat>
  <Paragraphs>81</Paragraphs>
  <Slides>2</Slides>
  <Notes>2</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HP</dc:creator>
  <cp:lastModifiedBy>LUNA</cp:lastModifiedBy>
  <cp:revision>71</cp:revision>
  <dcterms:created xsi:type="dcterms:W3CDTF">2020-02-25T18:04:03Z</dcterms:created>
  <dcterms:modified xsi:type="dcterms:W3CDTF">2020-05-29T14:54:14Z</dcterms:modified>
</cp:coreProperties>
</file>