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1.xml" ContentType="application/vnd.openxmlformats-officedocument.drawingml.diagramColors+xml"/>
  <Override PartName="/ppt/notesSlides/notesSlide2.xml" ContentType="application/vnd.openxmlformats-officedocument.presentationml.notesSlide+xml"/>
  <Override PartName="/ppt/charts/style2.xml" ContentType="application/vnd.ms-office.chartstyle+xml"/>
  <Override PartName="/ppt/charts/style1.xml" ContentType="application/vnd.ms-office.chartstyl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charts/colors2.xml" ContentType="application/vnd.ms-office.chartcolorstyl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olors1.xml" ContentType="application/vnd.ms-office.chartcolorstyle+xml"/>
  <Override PartName="/ppt/slideLayouts/slideLayout10.xml" ContentType="application/vnd.openxmlformats-officedocument.presentationml.slideLayout+xml"/>
  <Override PartName="/ppt/diagrams/layout1.xml" ContentType="application/vnd.openxmlformats-officedocument.drawingml.diagramLayout+xml"/>
  <Default Extension="xlsx" ContentType="application/vnd.openxmlformats-officedocument.spreadsheetml.sheet"/>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9" r:id="rId2"/>
    <p:sldId id="257" r:id="rId3"/>
  </p:sldIdLst>
  <p:sldSz cx="9144000" cy="5143500" type="screen16x9"/>
  <p:notesSz cx="6858000" cy="9144000"/>
  <p:defaultTextStyle>
    <a:defPPr>
      <a:defRPr lang="es-E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20"/>
    <p:restoredTop sz="91713" autoAdjust="0"/>
  </p:normalViewPr>
  <p:slideViewPr>
    <p:cSldViewPr>
      <p:cViewPr varScale="1">
        <p:scale>
          <a:sx n="95" d="100"/>
          <a:sy n="95" d="100"/>
        </p:scale>
        <p:origin x="-436" y="-56"/>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Hoja_de_c_lculo_de_Microsoft_Office_Excel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Hoja_de_c_lculo_de_Microsoft_Office_Excel2.xlsx"/></Relationships>
</file>

<file path=ppt/charts/chart1.xml><?xml version="1.0" encoding="utf-8"?>
<c:chartSpace xmlns:c="http://schemas.openxmlformats.org/drawingml/2006/chart" xmlns:a="http://schemas.openxmlformats.org/drawingml/2006/main" xmlns:r="http://schemas.openxmlformats.org/officeDocument/2006/relationships">
  <c:lang val="es-ES"/>
  <c:chart>
    <c:title>
      <c:tx>
        <c:rich>
          <a:bodyPr rot="0" spcFirstLastPara="1" vertOverflow="ellipsis" vert="horz" wrap="square" anchor="ctr" anchorCtr="1"/>
          <a:lstStyle/>
          <a:p>
            <a:pPr>
              <a:defRPr sz="1400" b="1" i="0" u="none" strike="noStrike" kern="1200" baseline="0">
                <a:solidFill>
                  <a:srgbClr val="002060"/>
                </a:solidFill>
                <a:latin typeface="+mn-lt"/>
                <a:ea typeface="+mn-ea"/>
                <a:cs typeface="+mn-cs"/>
              </a:defRPr>
            </a:pPr>
            <a:r>
              <a:rPr lang="en-US" sz="1400" b="1" dirty="0" err="1">
                <a:solidFill>
                  <a:srgbClr val="002060"/>
                </a:solidFill>
                <a:latin typeface="Verdana" panose="020B0604030504040204" pitchFamily="34" charset="0"/>
                <a:ea typeface="Verdana" panose="020B0604030504040204" pitchFamily="34" charset="0"/>
              </a:rPr>
              <a:t>Motivo</a:t>
            </a:r>
            <a:r>
              <a:rPr lang="en-US" sz="1400" b="1" dirty="0">
                <a:solidFill>
                  <a:srgbClr val="002060"/>
                </a:solidFill>
                <a:latin typeface="Verdana" panose="020B0604030504040204" pitchFamily="34" charset="0"/>
                <a:ea typeface="Verdana" panose="020B0604030504040204" pitchFamily="34" charset="0"/>
              </a:rPr>
              <a:t> </a:t>
            </a:r>
            <a:r>
              <a:rPr lang="en-US" sz="1400" b="1" dirty="0" err="1">
                <a:solidFill>
                  <a:srgbClr val="002060"/>
                </a:solidFill>
                <a:latin typeface="Verdana" panose="020B0604030504040204" pitchFamily="34" charset="0"/>
                <a:ea typeface="Verdana" panose="020B0604030504040204" pitchFamily="34" charset="0"/>
              </a:rPr>
              <a:t>ingreso</a:t>
            </a:r>
            <a:r>
              <a:rPr lang="en-US" sz="1400" b="1" dirty="0">
                <a:solidFill>
                  <a:srgbClr val="002060"/>
                </a:solidFill>
                <a:latin typeface="Verdana" panose="020B0604030504040204" pitchFamily="34" charset="0"/>
                <a:ea typeface="Verdana" panose="020B0604030504040204" pitchFamily="34" charset="0"/>
              </a:rPr>
              <a:t> </a:t>
            </a:r>
            <a:r>
              <a:rPr lang="en-US" sz="1400" b="1" dirty="0" err="1">
                <a:solidFill>
                  <a:srgbClr val="002060"/>
                </a:solidFill>
                <a:latin typeface="Verdana" panose="020B0604030504040204" pitchFamily="34" charset="0"/>
                <a:ea typeface="Verdana" panose="020B0604030504040204" pitchFamily="34" charset="0"/>
              </a:rPr>
              <a:t>en</a:t>
            </a:r>
            <a:r>
              <a:rPr lang="en-US" sz="1400" b="1" dirty="0">
                <a:solidFill>
                  <a:srgbClr val="002060"/>
                </a:solidFill>
                <a:latin typeface="Verdana" panose="020B0604030504040204" pitchFamily="34" charset="0"/>
                <a:ea typeface="Verdana" panose="020B0604030504040204" pitchFamily="34" charset="0"/>
              </a:rPr>
              <a:t> UCI</a:t>
            </a:r>
          </a:p>
        </c:rich>
      </c:tx>
      <c:layout>
        <c:manualLayout>
          <c:xMode val="edge"/>
          <c:yMode val="edge"/>
          <c:x val="0.26261771862659994"/>
          <c:y val="1.9554087541241199E-2"/>
        </c:manualLayout>
      </c:layout>
      <c:spPr>
        <a:noFill/>
        <a:ln>
          <a:noFill/>
        </a:ln>
        <a:effectLst/>
      </c:spPr>
    </c:title>
    <c:plotArea>
      <c:layout>
        <c:manualLayout>
          <c:layoutTarget val="inner"/>
          <c:xMode val="edge"/>
          <c:yMode val="edge"/>
          <c:x val="4.9237334555125321E-2"/>
          <c:y val="0.134866226778148"/>
          <c:w val="0.95076266544487509"/>
          <c:h val="0.68942310475584001"/>
        </c:manualLayout>
      </c:layout>
      <c:barChart>
        <c:barDir val="col"/>
        <c:grouping val="clustered"/>
        <c:ser>
          <c:idx val="0"/>
          <c:order val="0"/>
          <c:tx>
            <c:strRef>
              <c:f>Hoja1!$B$1</c:f>
              <c:strCache>
                <c:ptCount val="1"/>
                <c:pt idx="0">
                  <c:v>Serie 1</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idx val="0"/>
            <c:spPr>
              <a:solidFill>
                <a:schemeClr val="accent3">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1-E82D-4FFF-842F-FACAC7E86EEF}"/>
              </c:ext>
            </c:extLst>
          </c:dPt>
          <c:dPt>
            <c:idx val="1"/>
            <c:spPr>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3-E82D-4FFF-842F-FACAC7E86EEF}"/>
              </c:ext>
            </c:extLst>
          </c:dPt>
          <c:dPt>
            <c:idx val="2"/>
            <c:spPr>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5-E82D-4FFF-842F-FACAC7E86EEF}"/>
              </c:ext>
            </c:extLst>
          </c:dPt>
          <c:dPt>
            <c:idx val="3"/>
            <c:spPr>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7-E82D-4FFF-842F-FACAC7E86EEF}"/>
              </c:ext>
            </c:extLst>
          </c:dPt>
          <c:dPt>
            <c:idx val="4"/>
            <c:spPr>
              <a:solidFill>
                <a:schemeClr val="accent4">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A-E82D-4FFF-842F-FACAC7E86EEF}"/>
              </c:ext>
            </c:extLst>
          </c:dPt>
          <c:dPt>
            <c:idx val="5"/>
            <c:spPr>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8-E82D-4FFF-842F-FACAC7E86EEF}"/>
              </c:ext>
            </c:extLst>
          </c:dPt>
          <c:dPt>
            <c:idx val="6"/>
            <c:spPr>
              <a:solidFill>
                <a:schemeClr val="accent2">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B-E82D-4FFF-842F-FACAC7E86EEF}"/>
              </c:ext>
            </c:extLst>
          </c:dPt>
          <c:dLbls>
            <c:dLbl>
              <c:idx val="0"/>
              <c:layout>
                <c:manualLayout>
                  <c:x val="2.8912998737845104E-3"/>
                  <c:y val="2.2031497864787405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3">
                          <a:lumMod val="50000"/>
                        </a:schemeClr>
                      </a:solidFill>
                      <a:latin typeface="+mn-lt"/>
                      <a:ea typeface="+mn-ea"/>
                      <a:cs typeface="+mn-cs"/>
                    </a:defRPr>
                  </a:pPr>
                  <a:endParaRPr lang="es-ES"/>
                </a:p>
              </c:txPr>
              <c:dLblPos val="outEnd"/>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E82D-4FFF-842F-FACAC7E86EEF}"/>
                </c:ext>
              </c:extLst>
            </c:dLbl>
            <c:dLbl>
              <c:idx val="1"/>
              <c:layout>
                <c:manualLayout>
                  <c:x val="2.8912998737844601E-3"/>
                  <c:y val="1.8104314644682706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C00000"/>
                      </a:solidFill>
                      <a:latin typeface="+mn-lt"/>
                      <a:ea typeface="+mn-ea"/>
                      <a:cs typeface="+mn-cs"/>
                    </a:defRPr>
                  </a:pPr>
                  <a:endParaRPr lang="es-ES"/>
                </a:p>
              </c:txPr>
              <c:dLblPos val="outEnd"/>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E82D-4FFF-842F-FACAC7E86EEF}"/>
                </c:ext>
              </c:extLst>
            </c:dLbl>
            <c:dLbl>
              <c:idx val="2"/>
              <c:layout>
                <c:manualLayout>
                  <c:x val="5.7825997475689315E-3"/>
                  <c:y val="1.8104314644682706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0070C0"/>
                      </a:solidFill>
                      <a:latin typeface="+mn-lt"/>
                      <a:ea typeface="+mn-ea"/>
                      <a:cs typeface="+mn-cs"/>
                    </a:defRPr>
                  </a:pPr>
                  <a:endParaRPr lang="es-ES"/>
                </a:p>
              </c:txPr>
              <c:dLblPos val="outEnd"/>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E82D-4FFF-842F-FACAC7E86EEF}"/>
                </c:ext>
              </c:extLst>
            </c:dLbl>
            <c:dLbl>
              <c:idx val="3"/>
              <c:layout>
                <c:manualLayout>
                  <c:x val="0"/>
                  <c:y val="2.2031497864787308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6">
                          <a:lumMod val="75000"/>
                        </a:schemeClr>
                      </a:solidFill>
                      <a:latin typeface="+mn-lt"/>
                      <a:ea typeface="+mn-ea"/>
                      <a:cs typeface="+mn-cs"/>
                    </a:defRPr>
                  </a:pPr>
                  <a:endParaRPr lang="es-ES"/>
                </a:p>
              </c:txPr>
              <c:dLblPos val="outEnd"/>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E82D-4FFF-842F-FACAC7E86EEF}"/>
                </c:ext>
              </c:extLst>
            </c:dLbl>
            <c:dLbl>
              <c:idx val="4"/>
              <c:layout>
                <c:manualLayout>
                  <c:x val="-5.922586724062622E-3"/>
                  <c:y val="4.306408125577102E-3"/>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accent4">
                          <a:lumMod val="75000"/>
                        </a:schemeClr>
                      </a:solidFill>
                      <a:latin typeface="+mn-lt"/>
                      <a:ea typeface="+mn-ea"/>
                      <a:cs typeface="+mn-cs"/>
                    </a:defRPr>
                  </a:pPr>
                  <a:endParaRPr lang="es-ES"/>
                </a:p>
              </c:txPr>
              <c:dLblPos val="outEnd"/>
              <c:showVal val="1"/>
              <c:extLst xmlns:c16r2="http://schemas.microsoft.com/office/drawing/2015/06/chart">
                <c:ext xmlns:c15="http://schemas.microsoft.com/office/drawing/2012/chart" uri="{CE6537A1-D6FC-4f65-9D91-7224C49458BB}">
                  <c15:layout>
                    <c:manualLayout>
                      <c:w val="0.10152836143463993"/>
                      <c:h val="7.5815180055401651E-2"/>
                    </c:manualLayout>
                  </c15:layout>
                </c:ext>
                <c:ext xmlns:c16="http://schemas.microsoft.com/office/drawing/2014/chart" uri="{C3380CC4-5D6E-409C-BE32-E72D297353CC}">
                  <c16:uniqueId val="{0000000A-E82D-4FFF-842F-FACAC7E86EEF}"/>
                </c:ext>
              </c:extLst>
            </c:dLbl>
            <c:dLbl>
              <c:idx val="5"/>
              <c:layout>
                <c:manualLayout>
                  <c:x val="4.6222871299196593E-3"/>
                  <c:y val="1.5397144672064088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FFC000"/>
                      </a:solidFill>
                      <a:latin typeface="+mn-lt"/>
                      <a:ea typeface="+mn-ea"/>
                      <a:cs typeface="+mn-cs"/>
                    </a:defRPr>
                  </a:pPr>
                  <a:endParaRPr lang="es-ES"/>
                </a:p>
              </c:txPr>
              <c:dLblPos val="outEnd"/>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E82D-4FFF-842F-FACAC7E86EEF}"/>
                </c:ext>
              </c:extLst>
            </c:dLbl>
            <c:dLbl>
              <c:idx val="6"/>
              <c:layout>
                <c:manualLayout>
                  <c:x val="-6.9937650333993882E-3"/>
                  <c:y val="5.9641735918744242E-3"/>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2">
                          <a:lumMod val="60000"/>
                          <a:lumOff val="40000"/>
                        </a:schemeClr>
                      </a:solidFill>
                      <a:latin typeface="+mn-lt"/>
                      <a:ea typeface="+mn-ea"/>
                      <a:cs typeface="+mn-cs"/>
                    </a:defRPr>
                  </a:pPr>
                  <a:endParaRPr lang="es-ES"/>
                </a:p>
              </c:txPr>
              <c:dLblPos val="outEnd"/>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E82D-4FFF-842F-FACAC7E86EEF}"/>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lumMod val="60000"/>
                        <a:lumOff val="40000"/>
                      </a:schemeClr>
                    </a:solidFill>
                    <a:latin typeface="+mn-lt"/>
                    <a:ea typeface="+mn-ea"/>
                    <a:cs typeface="+mn-cs"/>
                  </a:defRPr>
                </a:pPr>
                <a:endParaRPr lang="es-ES"/>
              </a:p>
            </c:txPr>
            <c:dLblPos val="in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Hoja1!$A$2:$A$8</c:f>
              <c:strCache>
                <c:ptCount val="7"/>
                <c:pt idx="0">
                  <c:v>Lesión Pulmonar</c:v>
                </c:pt>
                <c:pt idx="1">
                  <c:v>Trauma Múltiple</c:v>
                </c:pt>
                <c:pt idx="2">
                  <c:v>Cirugía Urgente</c:v>
                </c:pt>
                <c:pt idx="3">
                  <c:v>Otros</c:v>
                </c:pt>
                <c:pt idx="4">
                  <c:v>Cirugía Programada</c:v>
                </c:pt>
                <c:pt idx="5">
                  <c:v>Lesión Cardiaca</c:v>
                </c:pt>
                <c:pt idx="6">
                  <c:v>Lesión Abdominal</c:v>
                </c:pt>
              </c:strCache>
            </c:strRef>
          </c:cat>
          <c:val>
            <c:numRef>
              <c:f>Hoja1!$B$2:$B$8</c:f>
              <c:numCache>
                <c:formatCode>0.00%</c:formatCode>
                <c:ptCount val="7"/>
                <c:pt idx="0">
                  <c:v>0.41900000000000004</c:v>
                </c:pt>
                <c:pt idx="1">
                  <c:v>0.16100000000000003</c:v>
                </c:pt>
                <c:pt idx="2">
                  <c:v>0.16100000000000003</c:v>
                </c:pt>
                <c:pt idx="3">
                  <c:v>0.16100000000000003</c:v>
                </c:pt>
                <c:pt idx="4" formatCode="0%">
                  <c:v>9.7000000000000017E-2</c:v>
                </c:pt>
                <c:pt idx="5">
                  <c:v>6.5000000000000016E-2</c:v>
                </c:pt>
                <c:pt idx="6">
                  <c:v>3.2000000000000008E-2</c:v>
                </c:pt>
              </c:numCache>
            </c:numRef>
          </c:val>
          <c:extLst xmlns:c16r2="http://schemas.microsoft.com/office/drawing/2015/06/chart">
            <c:ext xmlns:c16="http://schemas.microsoft.com/office/drawing/2014/chart" uri="{C3380CC4-5D6E-409C-BE32-E72D297353CC}">
              <c16:uniqueId val="{00000009-E82D-4FFF-842F-FACAC7E86EEF}"/>
            </c:ext>
          </c:extLst>
        </c:ser>
        <c:dLbls/>
        <c:gapWidth val="75"/>
        <c:overlap val="40"/>
        <c:axId val="107912576"/>
        <c:axId val="107930752"/>
      </c:barChart>
      <c:catAx>
        <c:axId val="107912576"/>
        <c:scaling>
          <c:orientation val="minMax"/>
        </c:scaling>
        <c:axPos val="b"/>
        <c:numFmt formatCode="General" sourceLinked="1"/>
        <c:maj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2"/>
                </a:solidFill>
                <a:latin typeface="+mn-lt"/>
                <a:ea typeface="+mn-ea"/>
                <a:cs typeface="+mn-cs"/>
              </a:defRPr>
            </a:pPr>
            <a:endParaRPr lang="es-ES"/>
          </a:p>
        </c:txPr>
        <c:crossAx val="107930752"/>
        <c:crosses val="autoZero"/>
        <c:auto val="1"/>
        <c:lblAlgn val="ctr"/>
        <c:lblOffset val="100"/>
      </c:catAx>
      <c:valAx>
        <c:axId val="107930752"/>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tickLblPos val="nextTo"/>
        <c:crossAx val="107912576"/>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solidFill>
        <a:srgbClr val="FFFF00"/>
      </a:solidFill>
    </a:ln>
    <a:effectLst>
      <a:glow rad="101600">
        <a:schemeClr val="accent3">
          <a:satMod val="175000"/>
          <a:alpha val="40000"/>
        </a:schemeClr>
      </a:glow>
    </a:effectLst>
  </c:spPr>
  <c:txPr>
    <a:bodyPr/>
    <a:lstStyle/>
    <a:p>
      <a:pPr>
        <a:defRPr/>
      </a:pPr>
      <a:endParaRPr lang="es-E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s-ES"/>
  <c:chart>
    <c:autoTitleDeleted val="1"/>
    <c:plotArea>
      <c:layout>
        <c:manualLayout>
          <c:layoutTarget val="inner"/>
          <c:xMode val="edge"/>
          <c:yMode val="edge"/>
          <c:x val="0.48339103893116026"/>
          <c:y val="0.17167216284656986"/>
          <c:w val="0.45326647965355937"/>
          <c:h val="0.7594922402593407"/>
        </c:manualLayout>
      </c:layout>
      <c:pieChart>
        <c:varyColors val="1"/>
        <c:ser>
          <c:idx val="0"/>
          <c:order val="0"/>
          <c:tx>
            <c:strRef>
              <c:f>Hoja1!$B$1</c:f>
              <c:strCache>
                <c:ptCount val="1"/>
                <c:pt idx="0">
                  <c:v>Serie 1</c:v>
                </c:pt>
              </c:strCache>
            </c:strRef>
          </c:tx>
          <c:dPt>
            <c:idx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c:spPr>
            <c:extLst xmlns:c16r2="http://schemas.microsoft.com/office/drawing/2015/06/chart">
              <c:ext xmlns:c16="http://schemas.microsoft.com/office/drawing/2014/chart" uri="{C3380CC4-5D6E-409C-BE32-E72D297353CC}">
                <c16:uniqueId val="{00000001-4DA8-4FC3-A307-E591E3DD61B3}"/>
              </c:ext>
            </c:extLst>
          </c:dPt>
          <c:dPt>
            <c:idx val="1"/>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c:spPr>
            <c:extLst xmlns:c16r2="http://schemas.microsoft.com/office/drawing/2015/06/chart">
              <c:ext xmlns:c16="http://schemas.microsoft.com/office/drawing/2014/chart" uri="{C3380CC4-5D6E-409C-BE32-E72D297353CC}">
                <c16:uniqueId val="{00000003-4DA8-4FC3-A307-E591E3DD61B3}"/>
              </c:ext>
            </c:extLst>
          </c:dPt>
          <c:dPt>
            <c:idx val="2"/>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c:spPr>
            <c:extLst xmlns:c16r2="http://schemas.microsoft.com/office/drawing/2015/06/chart">
              <c:ext xmlns:c16="http://schemas.microsoft.com/office/drawing/2014/chart" uri="{C3380CC4-5D6E-409C-BE32-E72D297353CC}">
                <c16:uniqueId val="{00000005-4DA8-4FC3-A307-E591E3DD61B3}"/>
              </c:ext>
            </c:extLst>
          </c:dPt>
          <c:dPt>
            <c:idx val="3"/>
            <c:spPr>
              <a:gradFill rotWithShape="1">
                <a:gsLst>
                  <a:gs pos="0">
                    <a:schemeClr val="accent6">
                      <a:lumMod val="60000"/>
                      <a:shade val="51000"/>
                      <a:satMod val="130000"/>
                    </a:schemeClr>
                  </a:gs>
                  <a:gs pos="80000">
                    <a:schemeClr val="accent6">
                      <a:lumMod val="60000"/>
                      <a:shade val="93000"/>
                      <a:satMod val="130000"/>
                    </a:schemeClr>
                  </a:gs>
                  <a:gs pos="100000">
                    <a:schemeClr val="accent6">
                      <a:lumMod val="60000"/>
                      <a:shade val="94000"/>
                      <a:satMod val="135000"/>
                    </a:schemeClr>
                  </a:gs>
                </a:gsLst>
                <a:lin ang="16200000" scaled="0"/>
              </a:gradFill>
              <a:ln>
                <a:noFill/>
              </a:ln>
              <a:effectLst>
                <a:outerShdw blurRad="40000" dist="23000" dir="5400000" rotWithShape="0">
                  <a:srgbClr val="000000">
                    <a:alpha val="35000"/>
                  </a:srgbClr>
                </a:outerShdw>
              </a:effectLst>
            </c:spPr>
            <c:extLst xmlns:c16r2="http://schemas.microsoft.com/office/drawing/2015/06/chart">
              <c:ext xmlns:c16="http://schemas.microsoft.com/office/drawing/2014/chart" uri="{C3380CC4-5D6E-409C-BE32-E72D297353CC}">
                <c16:uniqueId val="{00000007-4DA8-4FC3-A307-E591E3DD61B3}"/>
              </c:ext>
            </c:extLst>
          </c:dPt>
          <c:dPt>
            <c:idx val="4"/>
            <c:spPr>
              <a:gradFill rotWithShape="1">
                <a:gsLst>
                  <a:gs pos="0">
                    <a:schemeClr val="accent5">
                      <a:lumMod val="60000"/>
                      <a:shade val="51000"/>
                      <a:satMod val="130000"/>
                    </a:schemeClr>
                  </a:gs>
                  <a:gs pos="80000">
                    <a:schemeClr val="accent5">
                      <a:lumMod val="60000"/>
                      <a:shade val="93000"/>
                      <a:satMod val="130000"/>
                    </a:schemeClr>
                  </a:gs>
                  <a:gs pos="100000">
                    <a:schemeClr val="accent5">
                      <a:lumMod val="60000"/>
                      <a:shade val="94000"/>
                      <a:satMod val="135000"/>
                    </a:schemeClr>
                  </a:gs>
                </a:gsLst>
                <a:lin ang="16200000" scaled="0"/>
              </a:gradFill>
              <a:ln>
                <a:noFill/>
              </a:ln>
              <a:effectLst>
                <a:outerShdw blurRad="40000" dist="23000" dir="5400000" rotWithShape="0">
                  <a:srgbClr val="000000">
                    <a:alpha val="35000"/>
                  </a:srgbClr>
                </a:outerShdw>
              </a:effectLst>
            </c:spPr>
            <c:extLst xmlns:c16r2="http://schemas.microsoft.com/office/drawing/2015/06/chart">
              <c:ext xmlns:c16="http://schemas.microsoft.com/office/drawing/2014/chart" uri="{C3380CC4-5D6E-409C-BE32-E72D297353CC}">
                <c16:uniqueId val="{00000009-4966-41E7-BF24-BAE5BFDAE12E}"/>
              </c:ext>
            </c:extLst>
          </c:dPt>
          <c:dLbls>
            <c:dLbl>
              <c:idx val="0"/>
              <c:layout>
                <c:manualLayout>
                  <c:x val="-0.10225794786227724"/>
                  <c:y val="0.17662320077972274"/>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s-ES"/>
                </a:p>
              </c:txPr>
              <c:dLblPos val="bestFi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4DA8-4FC3-A307-E591E3DD61B3}"/>
                </c:ext>
              </c:extLst>
            </c:dLbl>
            <c:dLbl>
              <c:idx val="1"/>
              <c:layout>
                <c:manualLayout>
                  <c:x val="-4.3890424699620997E-2"/>
                  <c:y val="-0.13889426632992077"/>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s-ES"/>
                </a:p>
              </c:txPr>
              <c:dLblPos val="bestFi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4DA8-4FC3-A307-E591E3DD61B3}"/>
                </c:ext>
              </c:extLst>
            </c:dLbl>
            <c:dLbl>
              <c:idx val="2"/>
              <c:layout>
                <c:manualLayout>
                  <c:x val="0.17137453609716508"/>
                  <c:y val="3.2898097526841384E-3"/>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s-ES"/>
                </a:p>
              </c:txPr>
              <c:dLblPos val="bestFi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4DA8-4FC3-A307-E591E3DD61B3}"/>
                </c:ext>
              </c:extLst>
            </c:dLbl>
            <c:dLbl>
              <c:idx val="3"/>
              <c:layout>
                <c:manualLayout>
                  <c:x val="2.725424978437619E-2"/>
                  <c:y val="2.6434256773617444E-2"/>
                </c:manualLayout>
              </c:layout>
              <c:tx>
                <c:rich>
                  <a:bodyPr/>
                  <a:lstStyle/>
                  <a:p>
                    <a:r>
                      <a:rPr lang="en-US" dirty="0"/>
                      <a:t>16,1%</a:t>
                    </a:r>
                  </a:p>
                </c:rich>
              </c:tx>
              <c:dLblPos val="bestFi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4DA8-4FC3-A307-E591E3DD61B3}"/>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2"/>
                    </a:solidFill>
                    <a:latin typeface="+mn-lt"/>
                    <a:ea typeface="+mn-ea"/>
                    <a:cs typeface="+mn-cs"/>
                  </a:defRPr>
                </a:pPr>
                <a:endParaRPr lang="es-ES"/>
              </a:p>
            </c:txPr>
            <c:dLblPos val="bestFit"/>
            <c:showVal val="1"/>
            <c:showLeaderLines val="1"/>
            <c:leaderLines>
              <c:spPr>
                <a:ln w="9525">
                  <a:solidFill>
                    <a:schemeClr val="tx2">
                      <a:lumMod val="35000"/>
                      <a:lumOff val="65000"/>
                    </a:schemeClr>
                  </a:solidFill>
                </a:ln>
                <a:effectLst/>
              </c:spPr>
            </c:leaderLines>
            <c:extLst xmlns:c16r2="http://schemas.microsoft.com/office/drawing/2015/06/chart">
              <c:ext xmlns:c15="http://schemas.microsoft.com/office/drawing/2012/chart" uri="{CE6537A1-D6FC-4f65-9D91-7224C49458BB}"/>
            </c:extLst>
          </c:dLbls>
          <c:cat>
            <c:strRef>
              <c:f>Hoja1!$A$2:$A$6</c:f>
              <c:strCache>
                <c:ptCount val="5"/>
                <c:pt idx="0">
                  <c:v>Hipoxia</c:v>
                </c:pt>
                <c:pt idx="1">
                  <c:v>Tapón mucoso</c:v>
                </c:pt>
                <c:pt idx="2">
                  <c:v>Granuloma</c:v>
                </c:pt>
                <c:pt idx="3">
                  <c:v>Estenosis traqueal / Sangrado menor</c:v>
                </c:pt>
                <c:pt idx="4">
                  <c:v>Infección estoma</c:v>
                </c:pt>
              </c:strCache>
            </c:strRef>
          </c:cat>
          <c:val>
            <c:numRef>
              <c:f>Hoja1!$B$2:$B$6</c:f>
              <c:numCache>
                <c:formatCode>0.00%</c:formatCode>
                <c:ptCount val="5"/>
                <c:pt idx="0">
                  <c:v>0.4840000000000001</c:v>
                </c:pt>
                <c:pt idx="1">
                  <c:v>0.45200000000000001</c:v>
                </c:pt>
                <c:pt idx="2">
                  <c:v>0.35500000000000004</c:v>
                </c:pt>
                <c:pt idx="3">
                  <c:v>0.161</c:v>
                </c:pt>
                <c:pt idx="4">
                  <c:v>3.2000000000000008E-2</c:v>
                </c:pt>
              </c:numCache>
            </c:numRef>
          </c:val>
          <c:extLst xmlns:c16r2="http://schemas.microsoft.com/office/drawing/2015/06/chart">
            <c:ext xmlns:c16="http://schemas.microsoft.com/office/drawing/2014/chart" uri="{C3380CC4-5D6E-409C-BE32-E72D297353CC}">
              <c16:uniqueId val="{00000008-4DA8-4FC3-A307-E591E3DD61B3}"/>
            </c:ext>
          </c:extLst>
        </c:ser>
        <c:dLbls>
          <c:showVal val="1"/>
        </c:dLbls>
        <c:firstSliceAng val="0"/>
      </c:pieChart>
      <c:spPr>
        <a:noFill/>
        <a:ln>
          <a:noFill/>
        </a:ln>
        <a:effectLst/>
      </c:spPr>
    </c:plotArea>
    <c:legend>
      <c:legendPos val="b"/>
      <c:layout>
        <c:manualLayout>
          <c:xMode val="edge"/>
          <c:yMode val="edge"/>
          <c:x val="1.1848595474956081E-2"/>
          <c:y val="0.10209405317790779"/>
          <c:w val="0.44758395942742368"/>
          <c:h val="0.87681438186113358"/>
        </c:manualLayout>
      </c:layout>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s-ES"/>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solidFill>
        <a:srgbClr val="FFFF00"/>
      </a:solidFill>
    </a:ln>
    <a:effectLst>
      <a:glow rad="101600">
        <a:schemeClr val="accent3">
          <a:satMod val="175000"/>
          <a:alpha val="40000"/>
        </a:schemeClr>
      </a:glow>
    </a:effectLst>
  </c:spPr>
  <c:txPr>
    <a:bodyPr/>
    <a:lstStyle/>
    <a:p>
      <a:pPr>
        <a:defRPr/>
      </a:pPr>
      <a:endParaRPr lang="es-ES"/>
    </a:p>
  </c:txPr>
  <c:externalData r:id="rId1"/>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8AFE79-68CE-4A2E-BE41-4CA276F91F1D}" type="doc">
      <dgm:prSet loTypeId="urn:microsoft.com/office/officeart/2005/8/layout/hProcess9" loCatId="process" qsTypeId="urn:microsoft.com/office/officeart/2005/8/quickstyle/simple1" qsCatId="simple" csTypeId="urn:microsoft.com/office/officeart/2005/8/colors/colorful2" csCatId="colorful" phldr="1"/>
      <dgm:spPr/>
    </dgm:pt>
    <dgm:pt modelId="{949E5CBF-C489-4484-9CEA-929AC6FCF321}">
      <dgm:prSet phldrT="[Texto]" custT="1"/>
      <dgm:spPr/>
      <dgm:t>
        <a:bodyPr/>
        <a:lstStyle/>
        <a:p>
          <a:r>
            <a:rPr lang="es-ES" sz="1600" b="1" dirty="0"/>
            <a:t>Gravedad</a:t>
          </a:r>
        </a:p>
      </dgm:t>
    </dgm:pt>
    <dgm:pt modelId="{6E09D5D0-9F25-4ABD-9F84-E69910CEC125}" type="parTrans" cxnId="{87DCE3EC-32D9-4B7B-8D24-E5DDD9B971A0}">
      <dgm:prSet/>
      <dgm:spPr/>
      <dgm:t>
        <a:bodyPr/>
        <a:lstStyle/>
        <a:p>
          <a:endParaRPr lang="es-ES"/>
        </a:p>
      </dgm:t>
    </dgm:pt>
    <dgm:pt modelId="{D13CB6C9-D92B-453D-8181-0C540450EEA1}" type="sibTrans" cxnId="{87DCE3EC-32D9-4B7B-8D24-E5DDD9B971A0}">
      <dgm:prSet/>
      <dgm:spPr/>
      <dgm:t>
        <a:bodyPr/>
        <a:lstStyle/>
        <a:p>
          <a:endParaRPr lang="es-ES"/>
        </a:p>
      </dgm:t>
    </dgm:pt>
    <dgm:pt modelId="{AC663E5C-D8EC-45BE-A44F-8C3F8584352C}">
      <dgm:prSet phldrT="[Texto]" custT="1"/>
      <dgm:spPr/>
      <dgm:t>
        <a:bodyPr/>
        <a:lstStyle/>
        <a:p>
          <a:r>
            <a:rPr lang="es-ES" sz="1600" b="1" dirty="0"/>
            <a:t>Comorbilidades</a:t>
          </a:r>
        </a:p>
      </dgm:t>
    </dgm:pt>
    <dgm:pt modelId="{78EEC45F-1428-4569-B246-064BA92E23B2}" type="parTrans" cxnId="{FA91AC85-D543-4086-B729-D1B5DB365769}">
      <dgm:prSet/>
      <dgm:spPr/>
      <dgm:t>
        <a:bodyPr/>
        <a:lstStyle/>
        <a:p>
          <a:endParaRPr lang="es-ES"/>
        </a:p>
      </dgm:t>
    </dgm:pt>
    <dgm:pt modelId="{B04E3B16-1F5A-4D11-8FEE-0BC555D10DB0}" type="sibTrans" cxnId="{FA91AC85-D543-4086-B729-D1B5DB365769}">
      <dgm:prSet/>
      <dgm:spPr/>
      <dgm:t>
        <a:bodyPr/>
        <a:lstStyle/>
        <a:p>
          <a:endParaRPr lang="es-ES"/>
        </a:p>
      </dgm:t>
    </dgm:pt>
    <dgm:pt modelId="{9B57F9EC-A894-408B-8052-99D028A75D2F}">
      <dgm:prSet phldrT="[Texto]" custT="1"/>
      <dgm:spPr/>
      <dgm:t>
        <a:bodyPr/>
        <a:lstStyle/>
        <a:p>
          <a:r>
            <a:rPr lang="es-ES" sz="1600" b="1" dirty="0"/>
            <a:t>Pérdida de Autonomía</a:t>
          </a:r>
        </a:p>
      </dgm:t>
    </dgm:pt>
    <dgm:pt modelId="{84DBC0A7-1CEC-42AC-968F-13F7413B130F}" type="parTrans" cxnId="{CC636B65-3F7E-4028-AF35-5C9E1D5548C5}">
      <dgm:prSet/>
      <dgm:spPr/>
      <dgm:t>
        <a:bodyPr/>
        <a:lstStyle/>
        <a:p>
          <a:endParaRPr lang="es-ES"/>
        </a:p>
      </dgm:t>
    </dgm:pt>
    <dgm:pt modelId="{DF8F5D12-1538-4108-846F-20E9C75D8400}" type="sibTrans" cxnId="{CC636B65-3F7E-4028-AF35-5C9E1D5548C5}">
      <dgm:prSet/>
      <dgm:spPr/>
      <dgm:t>
        <a:bodyPr/>
        <a:lstStyle/>
        <a:p>
          <a:endParaRPr lang="es-ES"/>
        </a:p>
      </dgm:t>
    </dgm:pt>
    <dgm:pt modelId="{AEDD7139-586B-4187-A112-0B4AD794A49E}" type="pres">
      <dgm:prSet presAssocID="{A98AFE79-68CE-4A2E-BE41-4CA276F91F1D}" presName="CompostProcess" presStyleCnt="0">
        <dgm:presLayoutVars>
          <dgm:dir/>
          <dgm:resizeHandles val="exact"/>
        </dgm:presLayoutVars>
      </dgm:prSet>
      <dgm:spPr/>
    </dgm:pt>
    <dgm:pt modelId="{6ABDAEFF-EB1E-4B8D-8306-40276708DE3A}" type="pres">
      <dgm:prSet presAssocID="{A98AFE79-68CE-4A2E-BE41-4CA276F91F1D}" presName="arrow" presStyleLbl="bgShp" presStyleIdx="0" presStyleCnt="1" custLinFactNeighborX="-7326"/>
      <dgm:spPr/>
    </dgm:pt>
    <dgm:pt modelId="{254ED3A3-CA36-40A7-AFC0-A713A747D2A5}" type="pres">
      <dgm:prSet presAssocID="{A98AFE79-68CE-4A2E-BE41-4CA276F91F1D}" presName="linearProcess" presStyleCnt="0"/>
      <dgm:spPr/>
    </dgm:pt>
    <dgm:pt modelId="{9043F1F0-C828-42E6-A45F-B6DD0F0AFB97}" type="pres">
      <dgm:prSet presAssocID="{949E5CBF-C489-4484-9CEA-929AC6FCF321}" presName="textNode" presStyleLbl="node1" presStyleIdx="0" presStyleCnt="3">
        <dgm:presLayoutVars>
          <dgm:bulletEnabled val="1"/>
        </dgm:presLayoutVars>
      </dgm:prSet>
      <dgm:spPr/>
      <dgm:t>
        <a:bodyPr/>
        <a:lstStyle/>
        <a:p>
          <a:endParaRPr lang="es-ES"/>
        </a:p>
      </dgm:t>
    </dgm:pt>
    <dgm:pt modelId="{33D5674D-3CF8-4A91-95AB-B3D4684ECBBE}" type="pres">
      <dgm:prSet presAssocID="{D13CB6C9-D92B-453D-8181-0C540450EEA1}" presName="sibTrans" presStyleCnt="0"/>
      <dgm:spPr/>
    </dgm:pt>
    <dgm:pt modelId="{A563B87A-4AAD-47A3-BB68-26DC4B972ED2}" type="pres">
      <dgm:prSet presAssocID="{AC663E5C-D8EC-45BE-A44F-8C3F8584352C}" presName="textNode" presStyleLbl="node1" presStyleIdx="1" presStyleCnt="3">
        <dgm:presLayoutVars>
          <dgm:bulletEnabled val="1"/>
        </dgm:presLayoutVars>
      </dgm:prSet>
      <dgm:spPr/>
      <dgm:t>
        <a:bodyPr/>
        <a:lstStyle/>
        <a:p>
          <a:endParaRPr lang="es-ES"/>
        </a:p>
      </dgm:t>
    </dgm:pt>
    <dgm:pt modelId="{01B8C720-E50F-4172-B0EF-C4D6A4C54A4A}" type="pres">
      <dgm:prSet presAssocID="{B04E3B16-1F5A-4D11-8FEE-0BC555D10DB0}" presName="sibTrans" presStyleCnt="0"/>
      <dgm:spPr/>
    </dgm:pt>
    <dgm:pt modelId="{7FFAAAF7-2B8D-4B95-A123-DA0C064FAB1B}" type="pres">
      <dgm:prSet presAssocID="{9B57F9EC-A894-408B-8052-99D028A75D2F}" presName="textNode" presStyleLbl="node1" presStyleIdx="2" presStyleCnt="3">
        <dgm:presLayoutVars>
          <dgm:bulletEnabled val="1"/>
        </dgm:presLayoutVars>
      </dgm:prSet>
      <dgm:spPr/>
      <dgm:t>
        <a:bodyPr/>
        <a:lstStyle/>
        <a:p>
          <a:endParaRPr lang="es-ES"/>
        </a:p>
      </dgm:t>
    </dgm:pt>
  </dgm:ptLst>
  <dgm:cxnLst>
    <dgm:cxn modelId="{07254FE6-E82A-4B26-96CD-40CC64817559}" type="presOf" srcId="{AC663E5C-D8EC-45BE-A44F-8C3F8584352C}" destId="{A563B87A-4AAD-47A3-BB68-26DC4B972ED2}" srcOrd="0" destOrd="0" presId="urn:microsoft.com/office/officeart/2005/8/layout/hProcess9"/>
    <dgm:cxn modelId="{C49E8C19-6B86-4A69-BA81-F8599A453115}" type="presOf" srcId="{A98AFE79-68CE-4A2E-BE41-4CA276F91F1D}" destId="{AEDD7139-586B-4187-A112-0B4AD794A49E}" srcOrd="0" destOrd="0" presId="urn:microsoft.com/office/officeart/2005/8/layout/hProcess9"/>
    <dgm:cxn modelId="{FA91AC85-D543-4086-B729-D1B5DB365769}" srcId="{A98AFE79-68CE-4A2E-BE41-4CA276F91F1D}" destId="{AC663E5C-D8EC-45BE-A44F-8C3F8584352C}" srcOrd="1" destOrd="0" parTransId="{78EEC45F-1428-4569-B246-064BA92E23B2}" sibTransId="{B04E3B16-1F5A-4D11-8FEE-0BC555D10DB0}"/>
    <dgm:cxn modelId="{87DCE3EC-32D9-4B7B-8D24-E5DDD9B971A0}" srcId="{A98AFE79-68CE-4A2E-BE41-4CA276F91F1D}" destId="{949E5CBF-C489-4484-9CEA-929AC6FCF321}" srcOrd="0" destOrd="0" parTransId="{6E09D5D0-9F25-4ABD-9F84-E69910CEC125}" sibTransId="{D13CB6C9-D92B-453D-8181-0C540450EEA1}"/>
    <dgm:cxn modelId="{CC636B65-3F7E-4028-AF35-5C9E1D5548C5}" srcId="{A98AFE79-68CE-4A2E-BE41-4CA276F91F1D}" destId="{9B57F9EC-A894-408B-8052-99D028A75D2F}" srcOrd="2" destOrd="0" parTransId="{84DBC0A7-1CEC-42AC-968F-13F7413B130F}" sibTransId="{DF8F5D12-1538-4108-846F-20E9C75D8400}"/>
    <dgm:cxn modelId="{36364AAC-29EC-49D6-B535-B673E7FBC1B8}" type="presOf" srcId="{9B57F9EC-A894-408B-8052-99D028A75D2F}" destId="{7FFAAAF7-2B8D-4B95-A123-DA0C064FAB1B}" srcOrd="0" destOrd="0" presId="urn:microsoft.com/office/officeart/2005/8/layout/hProcess9"/>
    <dgm:cxn modelId="{C8627AF5-4956-4455-9B41-211DAE2E293B}" type="presOf" srcId="{949E5CBF-C489-4484-9CEA-929AC6FCF321}" destId="{9043F1F0-C828-42E6-A45F-B6DD0F0AFB97}" srcOrd="0" destOrd="0" presId="urn:microsoft.com/office/officeart/2005/8/layout/hProcess9"/>
    <dgm:cxn modelId="{043639B1-85BE-46FB-BDEC-3CD22FEF1105}" type="presParOf" srcId="{AEDD7139-586B-4187-A112-0B4AD794A49E}" destId="{6ABDAEFF-EB1E-4B8D-8306-40276708DE3A}" srcOrd="0" destOrd="0" presId="urn:microsoft.com/office/officeart/2005/8/layout/hProcess9"/>
    <dgm:cxn modelId="{32CF0406-9385-4F7A-A932-558C5A03FF60}" type="presParOf" srcId="{AEDD7139-586B-4187-A112-0B4AD794A49E}" destId="{254ED3A3-CA36-40A7-AFC0-A713A747D2A5}" srcOrd="1" destOrd="0" presId="urn:microsoft.com/office/officeart/2005/8/layout/hProcess9"/>
    <dgm:cxn modelId="{B2295BAD-F5BF-42FC-9439-1EFBB19503D8}" type="presParOf" srcId="{254ED3A3-CA36-40A7-AFC0-A713A747D2A5}" destId="{9043F1F0-C828-42E6-A45F-B6DD0F0AFB97}" srcOrd="0" destOrd="0" presId="urn:microsoft.com/office/officeart/2005/8/layout/hProcess9"/>
    <dgm:cxn modelId="{55B17C1B-2710-41B2-9482-B45B8B66E04F}" type="presParOf" srcId="{254ED3A3-CA36-40A7-AFC0-A713A747D2A5}" destId="{33D5674D-3CF8-4A91-95AB-B3D4684ECBBE}" srcOrd="1" destOrd="0" presId="urn:microsoft.com/office/officeart/2005/8/layout/hProcess9"/>
    <dgm:cxn modelId="{406A46C5-5A19-42BC-9250-532D9A1C81C2}" type="presParOf" srcId="{254ED3A3-CA36-40A7-AFC0-A713A747D2A5}" destId="{A563B87A-4AAD-47A3-BB68-26DC4B972ED2}" srcOrd="2" destOrd="0" presId="urn:microsoft.com/office/officeart/2005/8/layout/hProcess9"/>
    <dgm:cxn modelId="{93034CDD-DDD7-40E3-A9FE-9285A69DAAD1}" type="presParOf" srcId="{254ED3A3-CA36-40A7-AFC0-A713A747D2A5}" destId="{01B8C720-E50F-4172-B0EF-C4D6A4C54A4A}" srcOrd="3" destOrd="0" presId="urn:microsoft.com/office/officeart/2005/8/layout/hProcess9"/>
    <dgm:cxn modelId="{76CA6792-A582-4784-92BD-55DA8F91C785}" type="presParOf" srcId="{254ED3A3-CA36-40A7-AFC0-A713A747D2A5}" destId="{7FFAAAF7-2B8D-4B95-A123-DA0C064FAB1B}" srcOrd="4" destOrd="0" presId="urn:microsoft.com/office/officeart/2005/8/layout/hProcess9"/>
  </dgm:cxnLst>
  <dgm:bg/>
  <dgm:whole/>
  <dgm:extLst>
    <a:ext uri="http://schemas.microsoft.com/office/drawing/2008/diagram">
      <dsp:dataModelExt xmlns:dsp="http://schemas.microsoft.com/office/drawing/2008/diagram" xmlns=""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BDAEFF-EB1E-4B8D-8306-40276708DE3A}">
      <dsp:nvSpPr>
        <dsp:cNvPr id="0" name=""/>
        <dsp:cNvSpPr/>
      </dsp:nvSpPr>
      <dsp:spPr>
        <a:xfrm>
          <a:off x="64988" y="0"/>
          <a:ext cx="4339712" cy="1254196"/>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43F1F0-C828-42E6-A45F-B6DD0F0AFB97}">
      <dsp:nvSpPr>
        <dsp:cNvPr id="0" name=""/>
        <dsp:cNvSpPr/>
      </dsp:nvSpPr>
      <dsp:spPr>
        <a:xfrm>
          <a:off x="38" y="376259"/>
          <a:ext cx="1573684" cy="50167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dirty="0"/>
            <a:t>Gravedad</a:t>
          </a:r>
        </a:p>
      </dsp:txBody>
      <dsp:txXfrm>
        <a:off x="24528" y="400749"/>
        <a:ext cx="1524704" cy="452698"/>
      </dsp:txXfrm>
    </dsp:sp>
    <dsp:sp modelId="{A563B87A-4AAD-47A3-BB68-26DC4B972ED2}">
      <dsp:nvSpPr>
        <dsp:cNvPr id="0" name=""/>
        <dsp:cNvSpPr/>
      </dsp:nvSpPr>
      <dsp:spPr>
        <a:xfrm>
          <a:off x="1765929" y="376259"/>
          <a:ext cx="1573684" cy="501678"/>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dirty="0"/>
            <a:t>Comorbilidades</a:t>
          </a:r>
        </a:p>
      </dsp:txBody>
      <dsp:txXfrm>
        <a:off x="1790419" y="400749"/>
        <a:ext cx="1524704" cy="452698"/>
      </dsp:txXfrm>
    </dsp:sp>
    <dsp:sp modelId="{7FFAAAF7-2B8D-4B95-A123-DA0C064FAB1B}">
      <dsp:nvSpPr>
        <dsp:cNvPr id="0" name=""/>
        <dsp:cNvSpPr/>
      </dsp:nvSpPr>
      <dsp:spPr>
        <a:xfrm>
          <a:off x="3531820" y="376259"/>
          <a:ext cx="1573684" cy="501678"/>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dirty="0"/>
            <a:t>Pérdida de Autonomía</a:t>
          </a:r>
        </a:p>
      </dsp:txBody>
      <dsp:txXfrm>
        <a:off x="3556310" y="400749"/>
        <a:ext cx="1524704" cy="45269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CDA4FE-A732-47B9-8895-606989F51045}" type="datetimeFigureOut">
              <a:rPr lang="es-ES" smtClean="0"/>
              <a:pPr/>
              <a:t>02/06/2020</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D17E12-AC86-4B5D-882F-C62A24BBF631}" type="slidenum">
              <a:rPr lang="es-ES" smtClean="0"/>
              <a:pPr/>
              <a:t>‹Nº›</a:t>
            </a:fld>
            <a:endParaRPr lang="es-ES"/>
          </a:p>
        </p:txBody>
      </p:sp>
    </p:spTree>
    <p:extLst>
      <p:ext uri="{BB962C8B-B14F-4D97-AF65-F5344CB8AC3E}">
        <p14:creationId xmlns:p14="http://schemas.microsoft.com/office/powerpoint/2010/main" xmlns="" val="2253042843"/>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INTRODUCCIÓN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El número de pacientes con traqueotomía ingresados en planta de hospitalización de neumología se está incrementando progresivamente. La asistencia de este tipo de pacientes es compleja, y viene definida por la gravedad de su patología de base, las comorbilidades derivadas de la misma y la pérdida de autonomía que sufren, bien durante una estancia prolongada en UCI, o bien por el curso de una enfermedad neurodegenerativa. El análisis de este tipo de pacientes, así como el conocimiento de las complicaciones en el seguimiento son cruciales para poder abordarlas de forma integral. El objetivo de nuestro estudio fue evaluar las características clínicas, comorbilidades, complicaciones, evolución y supervivencia de pacientes con traqueotomía ingresados en el servicio de Neumología del Hospital Virgen del Rocío (Sevilla)</a:t>
            </a:r>
          </a:p>
          <a:p>
            <a:endParaRPr lang="es-ES" dirty="0"/>
          </a:p>
          <a:p>
            <a:endParaRPr lang="es-ES" dirty="0"/>
          </a:p>
          <a:p>
            <a:r>
              <a:rPr lang="es-ES" sz="1200" b="1" kern="1200" dirty="0">
                <a:solidFill>
                  <a:schemeClr val="tx1"/>
                </a:solidFill>
                <a:effectLst/>
                <a:latin typeface="+mn-lt"/>
                <a:ea typeface="+mn-ea"/>
                <a:cs typeface="+mn-cs"/>
              </a:rPr>
              <a:t>MATERIAL Y MÉTODOS</a:t>
            </a:r>
            <a:endParaRPr lang="es-E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Estudio retrospectivo </a:t>
            </a:r>
            <a:r>
              <a:rPr lang="es-ES" sz="1200" kern="1200" dirty="0" err="1">
                <a:solidFill>
                  <a:schemeClr val="tx1"/>
                </a:solidFill>
                <a:effectLst/>
                <a:latin typeface="+mn-lt"/>
                <a:ea typeface="+mn-ea"/>
                <a:cs typeface="+mn-cs"/>
              </a:rPr>
              <a:t>unicéntrico</a:t>
            </a:r>
            <a:r>
              <a:rPr lang="es-ES" sz="1200" kern="1200" dirty="0">
                <a:solidFill>
                  <a:schemeClr val="tx1"/>
                </a:solidFill>
                <a:effectLst/>
                <a:latin typeface="+mn-lt"/>
                <a:ea typeface="+mn-ea"/>
                <a:cs typeface="+mn-cs"/>
              </a:rPr>
              <a:t> de pacientes consecutivos con traqueotomía, ingresados en Planta de Neumología durante el periodo comprendido entre 2016 y 2019. Analizamos las características clínicas (incluyendo variables demográficas, comorbilidades, presencia de NAVM, tiempo de intubación, extubaciones fallidas, tiempo de decanulación en UCI y tiempo total de ventilación mecánica entre otras), diagnóstico al ingreso, complicaciones relacionadas con la traqueotomía y la situación al alta.</a:t>
            </a:r>
          </a:p>
          <a:p>
            <a:endParaRPr lang="es-ES" dirty="0"/>
          </a:p>
        </p:txBody>
      </p:sp>
      <p:sp>
        <p:nvSpPr>
          <p:cNvPr id="4" name="Marcador de número de diapositiva 3"/>
          <p:cNvSpPr>
            <a:spLocks noGrp="1"/>
          </p:cNvSpPr>
          <p:nvPr>
            <p:ph type="sldNum" sz="quarter" idx="10"/>
          </p:nvPr>
        </p:nvSpPr>
        <p:spPr/>
        <p:txBody>
          <a:bodyPr/>
          <a:lstStyle/>
          <a:p>
            <a:fld id="{CFD17E12-AC86-4B5D-882F-C62A24BBF631}" type="slidenum">
              <a:rPr lang="es-ES" smtClean="0"/>
              <a:pPr/>
              <a:t>1</a:t>
            </a:fld>
            <a:endParaRPr lang="es-ES"/>
          </a:p>
        </p:txBody>
      </p:sp>
    </p:spTree>
    <p:extLst>
      <p:ext uri="{BB962C8B-B14F-4D97-AF65-F5344CB8AC3E}">
        <p14:creationId xmlns:p14="http://schemas.microsoft.com/office/powerpoint/2010/main" xmlns="" val="3801292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rtl="0" eaLnBrk="1" fontAlgn="t" latinLnBrk="0" hangingPunct="1"/>
            <a:r>
              <a:rPr lang="es-ES" sz="1200" b="1" i="0" u="none" strike="noStrike" kern="1200" dirty="0">
                <a:solidFill>
                  <a:schemeClr val="tx1"/>
                </a:solidFill>
                <a:effectLst/>
                <a:latin typeface="+mn-lt"/>
                <a:ea typeface="+mn-ea"/>
                <a:cs typeface="+mn-cs"/>
              </a:rPr>
              <a:t>VMNI</a:t>
            </a:r>
            <a:r>
              <a:rPr lang="es-ES" sz="1200" b="0" i="0" u="none" strike="noStrike" kern="1200" dirty="0">
                <a:solidFill>
                  <a:schemeClr val="tx1"/>
                </a:solidFill>
                <a:effectLst/>
                <a:latin typeface="+mn-lt"/>
                <a:ea typeface="+mn-ea"/>
                <a:cs typeface="+mn-cs"/>
              </a:rPr>
              <a:t> </a:t>
            </a:r>
            <a:r>
              <a:rPr lang="es-ES" sz="1200" b="1" i="0" u="none" strike="noStrike" kern="1200" dirty="0">
                <a:solidFill>
                  <a:schemeClr val="tx1"/>
                </a:solidFill>
                <a:effectLst/>
                <a:latin typeface="+mn-lt"/>
                <a:ea typeface="+mn-ea"/>
                <a:cs typeface="+mn-cs"/>
              </a:rPr>
              <a:t>3,2% (en comorbilidades)</a:t>
            </a:r>
          </a:p>
          <a:p>
            <a:pPr rtl="0" eaLnBrk="1" fontAlgn="t" latinLnBrk="0" hangingPunct="1"/>
            <a:endParaRPr lang="es-ES" sz="1200" b="1" i="0" u="none" strike="noStrike" kern="1200" dirty="0">
              <a:solidFill>
                <a:schemeClr val="tx1"/>
              </a:solidFill>
              <a:effectLst/>
              <a:latin typeface="+mn-lt"/>
              <a:ea typeface="+mn-ea"/>
              <a:cs typeface="+mn-cs"/>
            </a:endParaRPr>
          </a:p>
          <a:p>
            <a:pPr rtl="0" eaLnBrk="1" fontAlgn="t" latinLnBrk="0" hangingPunct="1"/>
            <a:r>
              <a:rPr lang="es-ES" sz="1200" b="1" i="0" u="none" strike="noStrike" kern="1200" dirty="0">
                <a:solidFill>
                  <a:schemeClr val="tx1"/>
                </a:solidFill>
                <a:effectLst/>
                <a:latin typeface="+mn-lt"/>
                <a:ea typeface="+mn-ea"/>
                <a:cs typeface="+mn-cs"/>
              </a:rPr>
              <a:t>Infección del estoma en un solo caso (3,2%)</a:t>
            </a:r>
            <a:endParaRPr lang="es-ES" sz="1200" b="0" i="0" u="none" strike="noStrike" kern="1200" dirty="0">
              <a:solidFill>
                <a:schemeClr val="tx1"/>
              </a:solidFill>
              <a:effectLst/>
              <a:latin typeface="+mn-lt"/>
              <a:ea typeface="+mn-ea"/>
              <a:cs typeface="+mn-cs"/>
            </a:endParaRPr>
          </a:p>
          <a:p>
            <a:endParaRPr lang="es-ES" dirty="0"/>
          </a:p>
        </p:txBody>
      </p:sp>
      <p:sp>
        <p:nvSpPr>
          <p:cNvPr id="4" name="Marcador de número de diapositiva 3"/>
          <p:cNvSpPr>
            <a:spLocks noGrp="1"/>
          </p:cNvSpPr>
          <p:nvPr>
            <p:ph type="sldNum" sz="quarter" idx="10"/>
          </p:nvPr>
        </p:nvSpPr>
        <p:spPr/>
        <p:txBody>
          <a:bodyPr/>
          <a:lstStyle/>
          <a:p>
            <a:fld id="{CFD17E12-AC86-4B5D-882F-C62A24BBF631}" type="slidenum">
              <a:rPr lang="es-ES" smtClean="0"/>
              <a:pPr/>
              <a:t>2</a:t>
            </a:fld>
            <a:endParaRPr lang="es-ES"/>
          </a:p>
        </p:txBody>
      </p:sp>
    </p:spTree>
    <p:extLst>
      <p:ext uri="{BB962C8B-B14F-4D97-AF65-F5344CB8AC3E}">
        <p14:creationId xmlns:p14="http://schemas.microsoft.com/office/powerpoint/2010/main" xmlns="" val="3703502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21"/>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pPr/>
              <a:t>02/06/2020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pPr/>
              <a:t>02/06/2020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8"/>
            <a:ext cx="7772400" cy="1021556"/>
          </a:xfrm>
        </p:spPr>
        <p:txBody>
          <a:bodyPr anchor="t"/>
          <a:lstStyle>
            <a:lvl1pPr algn="l">
              <a:defRPr sz="3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pPr/>
              <a:t>02/06/2020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3"/>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3"/>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7A847CFC-816F-41D0-AAC0-9BF4FEBC753E}" type="datetimeFigureOut">
              <a:rPr lang="es-ES" smtClean="0"/>
              <a:pPr/>
              <a:t>02/06/2020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7" y="1151335"/>
            <a:ext cx="4041775"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7" y="1631156"/>
            <a:ext cx="4041775"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7A847CFC-816F-41D0-AAC0-9BF4FEBC753E}" type="datetimeFigureOut">
              <a:rPr lang="es-ES" smtClean="0"/>
              <a:pPr/>
              <a:t>02/06/2020</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7A847CFC-816F-41D0-AAC0-9BF4FEBC753E}" type="datetimeFigureOut">
              <a:rPr lang="es-ES" smtClean="0"/>
              <a:pPr/>
              <a:t>02/06/2020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pPr/>
              <a:t>02/06/2020</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04787"/>
            <a:ext cx="3008313" cy="871538"/>
          </a:xfrm>
        </p:spPr>
        <p:txBody>
          <a:bodyPr anchor="b"/>
          <a:lstStyle>
            <a:lvl1pPr algn="l">
              <a:defRPr sz="1500" b="1"/>
            </a:lvl1pPr>
          </a:lstStyle>
          <a:p>
            <a:r>
              <a:rPr lang="es-ES"/>
              <a:t>Haga clic para modificar el estilo de título del patrón</a:t>
            </a:r>
          </a:p>
        </p:txBody>
      </p:sp>
      <p:sp>
        <p:nvSpPr>
          <p:cNvPr id="3" name="2 Marcador de contenido"/>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2" y="1076328"/>
            <a:ext cx="3008313"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pPr/>
              <a:t>02/06/2020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15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pPr/>
              <a:t>02/06/2020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pPr/>
              <a:t>02/06/2020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81"/>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81"/>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pPr/>
              <a:t>02/06/2020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8"/>
            <a:ext cx="8229600" cy="857250"/>
          </a:xfrm>
          <a:prstGeom prst="rect">
            <a:avLst/>
          </a:prstGeom>
        </p:spPr>
        <p:txBody>
          <a:bodyPr vert="horz" lIns="68580" tIns="34290" rIns="68580" bIns="3429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3"/>
            <a:ext cx="8229600" cy="3394472"/>
          </a:xfrm>
          <a:prstGeom prst="rect">
            <a:avLst/>
          </a:prstGeom>
        </p:spPr>
        <p:txBody>
          <a:bodyPr vert="horz" lIns="68580" tIns="34290" rIns="68580" bIns="3429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5"/>
            <a:ext cx="21336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7A847CFC-816F-41D0-AAC0-9BF4FEBC753E}" type="datetimeFigureOut">
              <a:rPr lang="es-ES" smtClean="0"/>
              <a:pPr/>
              <a:t>02/06/2020</a:t>
            </a:fld>
            <a:endParaRPr lang="es-ES"/>
          </a:p>
        </p:txBody>
      </p:sp>
      <p:sp>
        <p:nvSpPr>
          <p:cNvPr id="5" name="4 Marcador de pie de página"/>
          <p:cNvSpPr>
            <a:spLocks noGrp="1"/>
          </p:cNvSpPr>
          <p:nvPr>
            <p:ph type="ftr" sz="quarter" idx="3"/>
          </p:nvPr>
        </p:nvSpPr>
        <p:spPr>
          <a:xfrm>
            <a:off x="3124200" y="4767265"/>
            <a:ext cx="28956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5"/>
            <a:ext cx="21336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132FADFE-3B8F-471C-ABF0-DBC7717ECBBC}"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s-E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diagramColors" Target="../diagrams/colors1.xml"/><Relationship Id="rId3" Type="http://schemas.openxmlformats.org/officeDocument/2006/relationships/image" Target="../media/image1.png"/><Relationship Id="rId7" Type="http://schemas.openxmlformats.org/officeDocument/2006/relationships/image" Target="../media/image5.jpeg"/><Relationship Id="rId12"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diagramLayout" Target="../diagrams/layout1.xml"/><Relationship Id="rId5" Type="http://schemas.openxmlformats.org/officeDocument/2006/relationships/image" Target="../media/image3.png"/><Relationship Id="rId10" Type="http://schemas.openxmlformats.org/officeDocument/2006/relationships/diagramData" Target="../diagrams/data1.xml"/><Relationship Id="rId4" Type="http://schemas.openxmlformats.org/officeDocument/2006/relationships/image" Target="../media/image2.png"/><Relationship Id="rId9" Type="http://schemas.openxmlformats.org/officeDocument/2006/relationships/image" Target="../media/image7.jpeg"/><Relationship Id="rId14" Type="http://schemas.microsoft.com/office/2007/relationships/diagramDrawing" Target="../diagrams/drawing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206EE662-0F2A-4CAD-BC20-62F1B72803F4}"/>
              </a:ext>
            </a:extLst>
          </p:cNvPr>
          <p:cNvSpPr txBox="1">
            <a:spLocks/>
          </p:cNvSpPr>
          <p:nvPr/>
        </p:nvSpPr>
        <p:spPr>
          <a:xfrm>
            <a:off x="305526" y="747377"/>
            <a:ext cx="8532948" cy="798260"/>
          </a:xfrm>
          <a:prstGeom prst="rect">
            <a:avLst/>
          </a:prstGeom>
          <a:solidFill>
            <a:schemeClr val="accent5">
              <a:lumMod val="50000"/>
            </a:schemeClr>
          </a:solidFill>
          <a:ln w="73025">
            <a:solidFill>
              <a:srgbClr val="FFC000"/>
            </a:solidFill>
          </a:ln>
          <a:effectLst>
            <a:outerShdw blurRad="101600" dist="76200" dir="5400000" algn="ctr" rotWithShape="0">
              <a:schemeClr val="bg1"/>
            </a:outerShdw>
          </a:effectLst>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500" dirty="0">
                <a:solidFill>
                  <a:schemeClr val="bg1"/>
                </a:solidFill>
                <a:latin typeface="Verdana" panose="020B0604030504040204" pitchFamily="34" charset="0"/>
                <a:ea typeface="Verdana" panose="020B0604030504040204" pitchFamily="34" charset="0"/>
              </a:rPr>
              <a:t> CARACTERÍSTICAS CLÍNICAS, EVOLUCIÓN, COMPLICACIONES Y SUPERVIVENCIA DE PACIENTES CON TRAQUEOTOMÍA INGRESADOS EN PLANTA DE HOSPITALIZACIÓN DE UN HOSPITAL DE TERCER NIVEL</a:t>
            </a:r>
          </a:p>
        </p:txBody>
      </p:sp>
      <p:sp>
        <p:nvSpPr>
          <p:cNvPr id="6" name="Rectángulo 5">
            <a:extLst>
              <a:ext uri="{FF2B5EF4-FFF2-40B4-BE49-F238E27FC236}">
                <a16:creationId xmlns:a16="http://schemas.microsoft.com/office/drawing/2014/main" xmlns="" id="{F97B3BC8-0567-48B1-8CCD-5445DA052604}"/>
              </a:ext>
            </a:extLst>
          </p:cNvPr>
          <p:cNvSpPr/>
          <p:nvPr/>
        </p:nvSpPr>
        <p:spPr>
          <a:xfrm>
            <a:off x="899592" y="1715960"/>
            <a:ext cx="7722858" cy="325730"/>
          </a:xfrm>
          <a:prstGeom prst="rect">
            <a:avLst/>
          </a:prstGeom>
        </p:spPr>
        <p:txBody>
          <a:bodyPr wrap="square" lIns="68580" tIns="34290" rIns="68580" bIns="34290">
            <a:spAutoFit/>
          </a:bodyPr>
          <a:lstStyle/>
          <a:p>
            <a:pPr algn="ctr">
              <a:lnSpc>
                <a:spcPts val="1013"/>
              </a:lnSpc>
              <a:spcAft>
                <a:spcPts val="113"/>
              </a:spcAft>
            </a:pPr>
            <a:r>
              <a:rPr lang="es-ES" sz="900" dirty="0">
                <a:solidFill>
                  <a:schemeClr val="tx2"/>
                </a:solidFill>
                <a:latin typeface="Arial" panose="020B0604020202020204" pitchFamily="34" charset="0"/>
                <a:ea typeface="Times New Roman" panose="02020603050405020304" pitchFamily="18" charset="0"/>
                <a:cs typeface="Arial" panose="020B0604020202020204" pitchFamily="34" charset="0"/>
              </a:rPr>
              <a:t>Samira Marín Romero 1, Diego Molina Cabrerizo 2, Fernando Díaz Gutiérrez 3, Sergio López Ruz 1, Michelle Espinoza Solano 1, Candela Caballero Eraso 1, </a:t>
            </a:r>
            <a:r>
              <a:rPr lang="es-ES" sz="900" dirty="0" err="1">
                <a:solidFill>
                  <a:schemeClr val="tx2"/>
                </a:solidFill>
                <a:latin typeface="Arial" panose="020B0604020202020204" pitchFamily="34" charset="0"/>
                <a:ea typeface="Times New Roman" panose="02020603050405020304" pitchFamily="18" charset="0"/>
                <a:cs typeface="Arial" panose="020B0604020202020204" pitchFamily="34" charset="0"/>
              </a:rPr>
              <a:t>Maria</a:t>
            </a:r>
            <a:r>
              <a:rPr lang="es-ES" sz="900" dirty="0">
                <a:solidFill>
                  <a:schemeClr val="tx2"/>
                </a:solidFill>
                <a:latin typeface="Arial" panose="020B0604020202020204" pitchFamily="34" charset="0"/>
                <a:ea typeface="Times New Roman" panose="02020603050405020304" pitchFamily="18" charset="0"/>
                <a:cs typeface="Arial" panose="020B0604020202020204" pitchFamily="34" charset="0"/>
              </a:rPr>
              <a:t> Dolores </a:t>
            </a:r>
            <a:r>
              <a:rPr lang="es-ES" sz="900" dirty="0" err="1">
                <a:solidFill>
                  <a:schemeClr val="tx2"/>
                </a:solidFill>
                <a:latin typeface="Arial" panose="020B0604020202020204" pitchFamily="34" charset="0"/>
                <a:ea typeface="Times New Roman" panose="02020603050405020304" pitchFamily="18" charset="0"/>
                <a:cs typeface="Arial" panose="020B0604020202020204" pitchFamily="34" charset="0"/>
              </a:rPr>
              <a:t>Ucero</a:t>
            </a:r>
            <a:r>
              <a:rPr lang="es-ES" sz="900" dirty="0">
                <a:solidFill>
                  <a:schemeClr val="tx2"/>
                </a:solidFill>
                <a:latin typeface="Arial" panose="020B0604020202020204" pitchFamily="34" charset="0"/>
                <a:ea typeface="Times New Roman" panose="02020603050405020304" pitchFamily="18" charset="0"/>
                <a:cs typeface="Arial" panose="020B0604020202020204" pitchFamily="34" charset="0"/>
              </a:rPr>
              <a:t> León 4, Manolo Arellano Ceballos 4, Luis Jara Palomares 1, Emilia </a:t>
            </a:r>
            <a:r>
              <a:rPr lang="es-ES" sz="900" dirty="0" err="1">
                <a:solidFill>
                  <a:schemeClr val="tx2"/>
                </a:solidFill>
                <a:latin typeface="Arial" panose="020B0604020202020204" pitchFamily="34" charset="0"/>
                <a:ea typeface="Times New Roman" panose="02020603050405020304" pitchFamily="18" charset="0"/>
                <a:cs typeface="Arial" panose="020B0604020202020204" pitchFamily="34" charset="0"/>
              </a:rPr>
              <a:t>Barrot</a:t>
            </a:r>
            <a:r>
              <a:rPr lang="es-ES" sz="900" dirty="0">
                <a:solidFill>
                  <a:schemeClr val="tx2"/>
                </a:solidFill>
                <a:latin typeface="Arial" panose="020B0604020202020204" pitchFamily="34" charset="0"/>
                <a:ea typeface="Times New Roman" panose="02020603050405020304" pitchFamily="18" charset="0"/>
                <a:cs typeface="Arial" panose="020B0604020202020204" pitchFamily="34" charset="0"/>
              </a:rPr>
              <a:t> Cortés 1.</a:t>
            </a:r>
          </a:p>
        </p:txBody>
      </p:sp>
      <p:sp>
        <p:nvSpPr>
          <p:cNvPr id="7" name="Rectángulo 6">
            <a:extLst>
              <a:ext uri="{FF2B5EF4-FFF2-40B4-BE49-F238E27FC236}">
                <a16:creationId xmlns:a16="http://schemas.microsoft.com/office/drawing/2014/main" xmlns="" id="{10E9C36F-7EA2-4169-BE13-D428E4131464}"/>
              </a:ext>
            </a:extLst>
          </p:cNvPr>
          <p:cNvSpPr/>
          <p:nvPr/>
        </p:nvSpPr>
        <p:spPr>
          <a:xfrm>
            <a:off x="399170" y="2174955"/>
            <a:ext cx="8345660" cy="661976"/>
          </a:xfrm>
          <a:prstGeom prst="rect">
            <a:avLst/>
          </a:prstGeom>
        </p:spPr>
        <p:txBody>
          <a:bodyPr wrap="square" lIns="68580" tIns="34290" rIns="68580" bIns="34290">
            <a:spAutoFit/>
          </a:bodyPr>
          <a:lstStyle/>
          <a:p>
            <a:pPr algn="ctr">
              <a:lnSpc>
                <a:spcPct val="107000"/>
              </a:lnSpc>
            </a:pPr>
            <a:r>
              <a:rPr lang="es-ES" sz="900" dirty="0">
                <a:solidFill>
                  <a:schemeClr val="tx2"/>
                </a:solidFill>
                <a:latin typeface="Arial" panose="020B0604020202020204" pitchFamily="34" charset="0"/>
                <a:ea typeface="Calibri" panose="020F0502020204030204" pitchFamily="34" charset="0"/>
                <a:cs typeface="Arial" panose="020B0604020202020204" pitchFamily="34" charset="0"/>
              </a:rPr>
              <a:t>1. Neumología. Unidad Médico Quirúrgica de Enfermedades Respiratorias. Hospital Universitario Virgen del Rocío. Sevilla. CIBERES, Instituto de Salud Carlos III (Madrid). Sevilla, España. 2. Neumología. Hospital Universitario Virgen de Las Nieves. Granada, España</a:t>
            </a:r>
          </a:p>
          <a:p>
            <a:pPr algn="ctr">
              <a:lnSpc>
                <a:spcPct val="107000"/>
              </a:lnSpc>
            </a:pPr>
            <a:r>
              <a:rPr lang="es-ES" sz="900" dirty="0">
                <a:solidFill>
                  <a:schemeClr val="tx2"/>
                </a:solidFill>
                <a:latin typeface="Arial" panose="020B0604020202020204" pitchFamily="34" charset="0"/>
                <a:ea typeface="Calibri" panose="020F0502020204030204" pitchFamily="34" charset="0"/>
                <a:cs typeface="Arial" panose="020B0604020202020204" pitchFamily="34" charset="0"/>
              </a:rPr>
              <a:t>3. Rehabilitación. Unidad de Fisioterapia Respiratoria. Hospital Universitario Virgen del Rocío. Sevilla, España</a:t>
            </a:r>
          </a:p>
          <a:p>
            <a:pPr algn="ctr">
              <a:lnSpc>
                <a:spcPct val="107000"/>
              </a:lnSpc>
            </a:pPr>
            <a:r>
              <a:rPr lang="es-ES" sz="900" dirty="0">
                <a:solidFill>
                  <a:schemeClr val="tx2"/>
                </a:solidFill>
                <a:latin typeface="Arial" panose="020B0604020202020204" pitchFamily="34" charset="0"/>
                <a:ea typeface="Calibri" panose="020F0502020204030204" pitchFamily="34" charset="0"/>
                <a:cs typeface="Arial" panose="020B0604020202020204" pitchFamily="34" charset="0"/>
              </a:rPr>
              <a:t>4. Enfermería. Unidad Médico Quirúrgica de Enfermedades Respiratorias. Hospital Universitario Virgen del Rocío. Sevilla, España</a:t>
            </a:r>
          </a:p>
        </p:txBody>
      </p:sp>
      <p:sp>
        <p:nvSpPr>
          <p:cNvPr id="9" name="Rectángulo: esquinas redondeadas 8">
            <a:extLst>
              <a:ext uri="{FF2B5EF4-FFF2-40B4-BE49-F238E27FC236}">
                <a16:creationId xmlns:a16="http://schemas.microsoft.com/office/drawing/2014/main" xmlns="" id="{111B8DB5-8FCB-412F-AA86-8390B43091FF}"/>
              </a:ext>
            </a:extLst>
          </p:cNvPr>
          <p:cNvSpPr/>
          <p:nvPr/>
        </p:nvSpPr>
        <p:spPr>
          <a:xfrm>
            <a:off x="84164" y="2963896"/>
            <a:ext cx="4401665" cy="251273"/>
          </a:xfrm>
          <a:prstGeom prst="roundRect">
            <a:avLst/>
          </a:prstGeom>
          <a:solidFill>
            <a:schemeClr val="accent6">
              <a:lumMod val="75000"/>
            </a:schemeClr>
          </a:solid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s-ES" dirty="0">
                <a:latin typeface="Verdana" panose="020B0604030504040204" pitchFamily="34" charset="0"/>
                <a:ea typeface="Verdana" panose="020B0604030504040204" pitchFamily="34" charset="0"/>
                <a:cs typeface="Arial" panose="020B0604020202020204" pitchFamily="34" charset="0"/>
              </a:rPr>
              <a:t>INTRODUCCIÓN</a:t>
            </a:r>
          </a:p>
        </p:txBody>
      </p:sp>
      <p:sp>
        <p:nvSpPr>
          <p:cNvPr id="10" name="Rectángulo: esquinas redondeadas 9">
            <a:extLst>
              <a:ext uri="{FF2B5EF4-FFF2-40B4-BE49-F238E27FC236}">
                <a16:creationId xmlns:a16="http://schemas.microsoft.com/office/drawing/2014/main" xmlns="" id="{F5B2F2E5-62DF-4211-B112-6E2427F1B500}"/>
              </a:ext>
            </a:extLst>
          </p:cNvPr>
          <p:cNvSpPr/>
          <p:nvPr/>
        </p:nvSpPr>
        <p:spPr>
          <a:xfrm>
            <a:off x="4677969" y="2961519"/>
            <a:ext cx="4401665" cy="264293"/>
          </a:xfrm>
          <a:prstGeom prst="roundRect">
            <a:avLst/>
          </a:prstGeom>
          <a:solidFill>
            <a:schemeClr val="accent6">
              <a:lumMod val="75000"/>
            </a:schemeClr>
          </a:solid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s-ES" sz="1200" dirty="0">
                <a:latin typeface="Verdana" panose="020B0604030504040204" pitchFamily="34" charset="0"/>
                <a:ea typeface="Verdana" panose="020B0604030504040204" pitchFamily="34" charset="0"/>
                <a:cs typeface="Arial" panose="020B0604020202020204" pitchFamily="34" charset="0"/>
              </a:rPr>
              <a:t>METODOLOGÍA</a:t>
            </a:r>
          </a:p>
        </p:txBody>
      </p:sp>
      <p:sp>
        <p:nvSpPr>
          <p:cNvPr id="11" name="Rectángulo 10">
            <a:extLst>
              <a:ext uri="{FF2B5EF4-FFF2-40B4-BE49-F238E27FC236}">
                <a16:creationId xmlns:a16="http://schemas.microsoft.com/office/drawing/2014/main" xmlns="" id="{2E2709CF-BCE3-417A-9D49-29C2771E712F}"/>
              </a:ext>
            </a:extLst>
          </p:cNvPr>
          <p:cNvSpPr/>
          <p:nvPr/>
        </p:nvSpPr>
        <p:spPr>
          <a:xfrm>
            <a:off x="84164" y="3310810"/>
            <a:ext cx="4379822" cy="671158"/>
          </a:xfrm>
          <a:prstGeom prst="rect">
            <a:avLst/>
          </a:prstGeom>
          <a:ln/>
        </p:spPr>
        <p:style>
          <a:lnRef idx="1">
            <a:schemeClr val="accent5"/>
          </a:lnRef>
          <a:fillRef idx="2">
            <a:schemeClr val="accent5"/>
          </a:fillRef>
          <a:effectRef idx="1">
            <a:schemeClr val="accent5"/>
          </a:effectRef>
          <a:fontRef idx="minor">
            <a:schemeClr val="dk1"/>
          </a:fontRef>
        </p:style>
        <p:txBody>
          <a:bodyPr lIns="68580" tIns="34290" rIns="68580" bIns="34290" rtlCol="0" anchor="ctr"/>
          <a:lstStyle/>
          <a:p>
            <a:r>
              <a:rPr lang="es-ES" sz="1200" dirty="0">
                <a:solidFill>
                  <a:srgbClr val="002060"/>
                </a:solidFill>
              </a:rPr>
              <a:t>Pacientes con traqueotomía ingresados en planta de hospitalización de neumología se está incrementando progresivamente. </a:t>
            </a:r>
          </a:p>
          <a:p>
            <a:r>
              <a:rPr lang="es-ES" sz="1200" dirty="0">
                <a:solidFill>
                  <a:srgbClr val="002060"/>
                </a:solidFill>
              </a:rPr>
              <a:t>Asistencia compleja:</a:t>
            </a:r>
          </a:p>
        </p:txBody>
      </p:sp>
      <p:pic>
        <p:nvPicPr>
          <p:cNvPr id="13" name="Imagen 12">
            <a:extLst>
              <a:ext uri="{FF2B5EF4-FFF2-40B4-BE49-F238E27FC236}">
                <a16:creationId xmlns:a16="http://schemas.microsoft.com/office/drawing/2014/main" xmlns="" id="{D261D9A9-9420-4A58-921F-CDDB97C6E4A2}"/>
              </a:ext>
            </a:extLst>
          </p:cNvPr>
          <p:cNvPicPr>
            <a:picLocks noChangeAspect="1"/>
          </p:cNvPicPr>
          <p:nvPr/>
        </p:nvPicPr>
        <p:blipFill rotWithShape="1">
          <a:blip r:embed="rId3" cstate="print"/>
          <a:srcRect l="5906" t="18909" r="48026" b="55196"/>
          <a:stretch/>
        </p:blipFill>
        <p:spPr>
          <a:xfrm>
            <a:off x="1" y="33468"/>
            <a:ext cx="1472990" cy="572091"/>
          </a:xfrm>
          <a:prstGeom prst="rect">
            <a:avLst/>
          </a:prstGeom>
        </p:spPr>
      </p:pic>
      <p:pic>
        <p:nvPicPr>
          <p:cNvPr id="14" name="Imagen 13">
            <a:extLst>
              <a:ext uri="{FF2B5EF4-FFF2-40B4-BE49-F238E27FC236}">
                <a16:creationId xmlns:a16="http://schemas.microsoft.com/office/drawing/2014/main" xmlns="" id="{27092A10-EF84-40E2-8E1C-3445D5C0DA20}"/>
              </a:ext>
            </a:extLst>
          </p:cNvPr>
          <p:cNvPicPr>
            <a:picLocks noChangeAspect="1"/>
          </p:cNvPicPr>
          <p:nvPr/>
        </p:nvPicPr>
        <p:blipFill>
          <a:blip r:embed="rId4"/>
          <a:stretch>
            <a:fillRect/>
          </a:stretch>
        </p:blipFill>
        <p:spPr>
          <a:xfrm>
            <a:off x="6030162" y="0"/>
            <a:ext cx="3221038" cy="573528"/>
          </a:xfrm>
          <a:prstGeom prst="rect">
            <a:avLst/>
          </a:prstGeom>
        </p:spPr>
      </p:pic>
      <p:pic>
        <p:nvPicPr>
          <p:cNvPr id="15" name="Picture 5">
            <a:extLst>
              <a:ext uri="{FF2B5EF4-FFF2-40B4-BE49-F238E27FC236}">
                <a16:creationId xmlns:a16="http://schemas.microsoft.com/office/drawing/2014/main" xmlns="" id="{DC7E00AC-EB90-4E22-984F-79C28D58FEED}"/>
              </a:ext>
            </a:extLst>
          </p:cNvPr>
          <p:cNvPicPr>
            <a:picLocks noChangeAspect="1"/>
          </p:cNvPicPr>
          <p:nvPr/>
        </p:nvPicPr>
        <p:blipFill rotWithShape="1">
          <a:blip r:embed="rId5" cstate="print"/>
          <a:srcRect t="21788" b="29858"/>
          <a:stretch/>
        </p:blipFill>
        <p:spPr>
          <a:xfrm>
            <a:off x="2897814" y="15411"/>
            <a:ext cx="1134126" cy="572091"/>
          </a:xfrm>
          <a:prstGeom prst="rect">
            <a:avLst/>
          </a:prstGeom>
        </p:spPr>
      </p:pic>
      <p:pic>
        <p:nvPicPr>
          <p:cNvPr id="16" name="Picture 2">
            <a:extLst>
              <a:ext uri="{FF2B5EF4-FFF2-40B4-BE49-F238E27FC236}">
                <a16:creationId xmlns:a16="http://schemas.microsoft.com/office/drawing/2014/main" xmlns="" id="{7A07D25F-853F-4759-AB93-9609B5032A78}"/>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129289" y="24210"/>
            <a:ext cx="822531" cy="5435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cap="flat">
                <a:solidFill>
                  <a:srgbClr val="3465A4"/>
                </a:solidFill>
                <a:round/>
                <a:headEnd/>
                <a:tailEnd/>
              </a14:hiddenLine>
            </a:ext>
          </a:extLst>
        </p:spPr>
      </p:pic>
      <p:pic>
        <p:nvPicPr>
          <p:cNvPr id="17" name="Picture 3">
            <a:extLst>
              <a:ext uri="{FF2B5EF4-FFF2-40B4-BE49-F238E27FC236}">
                <a16:creationId xmlns:a16="http://schemas.microsoft.com/office/drawing/2014/main" xmlns="" id="{ABCC342D-DA14-4589-A538-2C6AF07BE648}"/>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443652" y="33468"/>
            <a:ext cx="698078" cy="5435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cap="flat">
                <a:solidFill>
                  <a:srgbClr val="3465A4"/>
                </a:solidFill>
                <a:round/>
                <a:headEnd/>
                <a:tailEnd/>
              </a14:hiddenLine>
            </a:ext>
          </a:extLst>
        </p:spPr>
      </p:pic>
      <p:pic>
        <p:nvPicPr>
          <p:cNvPr id="18" name="Picture 4">
            <a:extLst>
              <a:ext uri="{FF2B5EF4-FFF2-40B4-BE49-F238E27FC236}">
                <a16:creationId xmlns:a16="http://schemas.microsoft.com/office/drawing/2014/main" xmlns="" id="{96AF7B6B-3A4F-49EA-BDBF-34C3EA157086}"/>
              </a:ext>
            </a:extLst>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896036" y="0"/>
            <a:ext cx="1176576" cy="54358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3465A4"/>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19" name="Picture 5">
            <a:extLst>
              <a:ext uri="{FF2B5EF4-FFF2-40B4-BE49-F238E27FC236}">
                <a16:creationId xmlns:a16="http://schemas.microsoft.com/office/drawing/2014/main" xmlns="" id="{CFDD142A-928E-410C-A735-429A55957DB4}"/>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977934" y="13742"/>
            <a:ext cx="947699" cy="543586"/>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3465A4"/>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graphicFrame>
        <p:nvGraphicFramePr>
          <p:cNvPr id="2" name="Diagrama 1">
            <a:extLst>
              <a:ext uri="{FF2B5EF4-FFF2-40B4-BE49-F238E27FC236}">
                <a16:creationId xmlns:a16="http://schemas.microsoft.com/office/drawing/2014/main" xmlns="" id="{7E041C66-393A-48BF-952B-6DB1E7C658CD}"/>
              </a:ext>
            </a:extLst>
          </p:cNvPr>
          <p:cNvGraphicFramePr/>
          <p:nvPr>
            <p:extLst>
              <p:ext uri="{D42A27DB-BD31-4B8C-83A1-F6EECF244321}">
                <p14:modId xmlns:p14="http://schemas.microsoft.com/office/powerpoint/2010/main" xmlns="" val="84455606"/>
              </p:ext>
            </p:extLst>
          </p:nvPr>
        </p:nvGraphicFramePr>
        <p:xfrm>
          <a:off x="276791" y="4053006"/>
          <a:ext cx="3829158" cy="94064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20" name="Rectángulo 19">
            <a:extLst>
              <a:ext uri="{FF2B5EF4-FFF2-40B4-BE49-F238E27FC236}">
                <a16:creationId xmlns:a16="http://schemas.microsoft.com/office/drawing/2014/main" xmlns="" id="{83E5AD35-5EAC-41A8-A0F6-C60027E4FF5C}"/>
              </a:ext>
            </a:extLst>
          </p:cNvPr>
          <p:cNvSpPr/>
          <p:nvPr/>
        </p:nvSpPr>
        <p:spPr>
          <a:xfrm>
            <a:off x="4699812" y="3310810"/>
            <a:ext cx="4379822" cy="385412"/>
          </a:xfrm>
          <a:prstGeom prst="rect">
            <a:avLst/>
          </a:prstGeom>
          <a:ln/>
        </p:spPr>
        <p:style>
          <a:lnRef idx="1">
            <a:schemeClr val="accent5"/>
          </a:lnRef>
          <a:fillRef idx="2">
            <a:schemeClr val="accent5"/>
          </a:fillRef>
          <a:effectRef idx="1">
            <a:schemeClr val="accent5"/>
          </a:effectRef>
          <a:fontRef idx="minor">
            <a:schemeClr val="dk1"/>
          </a:fontRef>
        </p:style>
        <p:txBody>
          <a:bodyPr lIns="68580" tIns="34290" rIns="68580" bIns="34290" rtlCol="0" anchor="ctr"/>
          <a:lstStyle/>
          <a:p>
            <a:r>
              <a:rPr lang="es-ES" sz="1200" dirty="0">
                <a:solidFill>
                  <a:srgbClr val="002060"/>
                </a:solidFill>
              </a:rPr>
              <a:t>* Estudio retrospectivo </a:t>
            </a:r>
            <a:r>
              <a:rPr lang="es-ES" sz="1200" dirty="0" err="1">
                <a:solidFill>
                  <a:srgbClr val="002060"/>
                </a:solidFill>
              </a:rPr>
              <a:t>unicéntrico</a:t>
            </a:r>
            <a:r>
              <a:rPr lang="es-ES" sz="1200" dirty="0">
                <a:solidFill>
                  <a:srgbClr val="002060"/>
                </a:solidFill>
              </a:rPr>
              <a:t> de pacientes consecutivos con traqueotomía</a:t>
            </a:r>
          </a:p>
        </p:txBody>
      </p:sp>
      <p:sp>
        <p:nvSpPr>
          <p:cNvPr id="21" name="Rectángulo 20">
            <a:extLst>
              <a:ext uri="{FF2B5EF4-FFF2-40B4-BE49-F238E27FC236}">
                <a16:creationId xmlns:a16="http://schemas.microsoft.com/office/drawing/2014/main" xmlns="" id="{8EC6F162-03E3-4DD3-BECE-2200535ADACE}"/>
              </a:ext>
            </a:extLst>
          </p:cNvPr>
          <p:cNvSpPr/>
          <p:nvPr/>
        </p:nvSpPr>
        <p:spPr>
          <a:xfrm>
            <a:off x="4707412" y="4199658"/>
            <a:ext cx="4379822" cy="572213"/>
          </a:xfrm>
          <a:prstGeom prst="rect">
            <a:avLst/>
          </a:prstGeom>
          <a:ln/>
        </p:spPr>
        <p:style>
          <a:lnRef idx="1">
            <a:schemeClr val="accent5"/>
          </a:lnRef>
          <a:fillRef idx="2">
            <a:schemeClr val="accent5"/>
          </a:fillRef>
          <a:effectRef idx="1">
            <a:schemeClr val="accent5"/>
          </a:effectRef>
          <a:fontRef idx="minor">
            <a:schemeClr val="dk1"/>
          </a:fontRef>
        </p:style>
        <p:txBody>
          <a:bodyPr lIns="68580" tIns="34290" rIns="68580" bIns="34290" rtlCol="0" anchor="ctr"/>
          <a:lstStyle/>
          <a:p>
            <a:r>
              <a:rPr lang="es-ES" sz="1200" dirty="0">
                <a:solidFill>
                  <a:srgbClr val="002060"/>
                </a:solidFill>
              </a:rPr>
              <a:t>* Analizamos las características clínicas, diagnóstico al ingreso, complicaciones relacionadas con la traqueotomía y la situación al alta.</a:t>
            </a:r>
          </a:p>
        </p:txBody>
      </p:sp>
      <p:sp>
        <p:nvSpPr>
          <p:cNvPr id="22" name="Rectángulo 21">
            <a:extLst>
              <a:ext uri="{FF2B5EF4-FFF2-40B4-BE49-F238E27FC236}">
                <a16:creationId xmlns:a16="http://schemas.microsoft.com/office/drawing/2014/main" xmlns="" id="{10230978-1032-43BD-AA24-C58DD1896733}"/>
              </a:ext>
            </a:extLst>
          </p:cNvPr>
          <p:cNvSpPr/>
          <p:nvPr/>
        </p:nvSpPr>
        <p:spPr>
          <a:xfrm>
            <a:off x="4707412" y="3796944"/>
            <a:ext cx="4379822" cy="246938"/>
          </a:xfrm>
          <a:prstGeom prst="rect">
            <a:avLst/>
          </a:prstGeom>
          <a:ln/>
        </p:spPr>
        <p:style>
          <a:lnRef idx="1">
            <a:schemeClr val="accent5"/>
          </a:lnRef>
          <a:fillRef idx="2">
            <a:schemeClr val="accent5"/>
          </a:fillRef>
          <a:effectRef idx="1">
            <a:schemeClr val="accent5"/>
          </a:effectRef>
          <a:fontRef idx="minor">
            <a:schemeClr val="dk1"/>
          </a:fontRef>
        </p:style>
        <p:txBody>
          <a:bodyPr lIns="68580" tIns="34290" rIns="68580" bIns="34290" rtlCol="0" anchor="ctr"/>
          <a:lstStyle/>
          <a:p>
            <a:r>
              <a:rPr lang="es-ES" sz="1200" dirty="0">
                <a:solidFill>
                  <a:srgbClr val="002060"/>
                </a:solidFill>
              </a:rPr>
              <a:t>* Planta de Neumología durante el periodo 2016 a 2019. </a:t>
            </a:r>
          </a:p>
        </p:txBody>
      </p:sp>
    </p:spTree>
    <p:extLst>
      <p:ext uri="{BB962C8B-B14F-4D97-AF65-F5344CB8AC3E}">
        <p14:creationId xmlns:p14="http://schemas.microsoft.com/office/powerpoint/2010/main" xmlns="" val="3293050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esquinas redondeadas 3">
            <a:extLst>
              <a:ext uri="{FF2B5EF4-FFF2-40B4-BE49-F238E27FC236}">
                <a16:creationId xmlns:a16="http://schemas.microsoft.com/office/drawing/2014/main" xmlns="" id="{34E696D8-FAC3-48C2-8131-9A1A5D955A97}"/>
              </a:ext>
            </a:extLst>
          </p:cNvPr>
          <p:cNvSpPr/>
          <p:nvPr/>
        </p:nvSpPr>
        <p:spPr>
          <a:xfrm>
            <a:off x="97915" y="87474"/>
            <a:ext cx="4699557" cy="255389"/>
          </a:xfrm>
          <a:prstGeom prst="roundRect">
            <a:avLst/>
          </a:prstGeom>
          <a:solidFill>
            <a:schemeClr val="accent6">
              <a:lumMod val="75000"/>
            </a:schemeClr>
          </a:solid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s-ES" dirty="0">
                <a:latin typeface="Verdana" panose="020B0604030504040204" pitchFamily="34" charset="0"/>
                <a:ea typeface="Verdana" panose="020B0604030504040204" pitchFamily="34" charset="0"/>
                <a:cs typeface="Arial" panose="020B0604020202020204" pitchFamily="34" charset="0"/>
              </a:rPr>
              <a:t>RESULTADOS</a:t>
            </a:r>
          </a:p>
        </p:txBody>
      </p:sp>
      <p:sp>
        <p:nvSpPr>
          <p:cNvPr id="5" name="Rectángulo: esquinas redondeadas 4">
            <a:extLst>
              <a:ext uri="{FF2B5EF4-FFF2-40B4-BE49-F238E27FC236}">
                <a16:creationId xmlns:a16="http://schemas.microsoft.com/office/drawing/2014/main" xmlns="" id="{32E72E63-C207-437F-A3D0-6B3A1957DAC0}"/>
              </a:ext>
            </a:extLst>
          </p:cNvPr>
          <p:cNvSpPr/>
          <p:nvPr/>
        </p:nvSpPr>
        <p:spPr>
          <a:xfrm>
            <a:off x="80831" y="4191931"/>
            <a:ext cx="4859928" cy="242903"/>
          </a:xfrm>
          <a:prstGeom prst="roundRect">
            <a:avLst/>
          </a:prstGeom>
          <a:solidFill>
            <a:schemeClr val="accent6">
              <a:lumMod val="75000"/>
            </a:schemeClr>
          </a:solid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s-ES" dirty="0">
                <a:latin typeface="Verdana" panose="020B0604030504040204" pitchFamily="34" charset="0"/>
                <a:ea typeface="Verdana" panose="020B0604030504040204" pitchFamily="34" charset="0"/>
                <a:cs typeface="Arial" panose="020B0604020202020204" pitchFamily="34" charset="0"/>
              </a:rPr>
              <a:t>CONCLUSIONES</a:t>
            </a:r>
          </a:p>
        </p:txBody>
      </p:sp>
      <p:sp>
        <p:nvSpPr>
          <p:cNvPr id="6" name="Rectángulo 5">
            <a:extLst>
              <a:ext uri="{FF2B5EF4-FFF2-40B4-BE49-F238E27FC236}">
                <a16:creationId xmlns:a16="http://schemas.microsoft.com/office/drawing/2014/main" xmlns="" id="{0095939A-62FA-4D00-B2E3-4FA0CA6073EC}"/>
              </a:ext>
            </a:extLst>
          </p:cNvPr>
          <p:cNvSpPr/>
          <p:nvPr/>
        </p:nvSpPr>
        <p:spPr>
          <a:xfrm>
            <a:off x="97915" y="4494369"/>
            <a:ext cx="8970335" cy="615664"/>
          </a:xfrm>
          <a:prstGeom prst="rect">
            <a:avLst/>
          </a:prstGeom>
          <a:ln/>
        </p:spPr>
        <p:style>
          <a:lnRef idx="1">
            <a:schemeClr val="accent5"/>
          </a:lnRef>
          <a:fillRef idx="2">
            <a:schemeClr val="accent5"/>
          </a:fillRef>
          <a:effectRef idx="1">
            <a:schemeClr val="accent5"/>
          </a:effectRef>
          <a:fontRef idx="minor">
            <a:schemeClr val="dk1"/>
          </a:fontRef>
        </p:style>
        <p:txBody>
          <a:bodyPr lIns="68580" tIns="34290" rIns="68580" bIns="34290" rtlCol="0" anchor="ctr"/>
          <a:lstStyle/>
          <a:p>
            <a:r>
              <a:rPr lang="es-ES" sz="1200" dirty="0">
                <a:solidFill>
                  <a:srgbClr val="002060"/>
                </a:solidFill>
              </a:rPr>
              <a:t>A pesar de la complejidad de los pacientes y la estancia media hospitalaria prolongada la </a:t>
            </a:r>
            <a:r>
              <a:rPr lang="es-ES" sz="1200" b="1" dirty="0">
                <a:solidFill>
                  <a:srgbClr val="002060"/>
                </a:solidFill>
              </a:rPr>
              <a:t>supervivencia global fue mayor al 87%. </a:t>
            </a:r>
            <a:r>
              <a:rPr lang="es-ES" sz="1200" dirty="0">
                <a:solidFill>
                  <a:srgbClr val="002060"/>
                </a:solidFill>
              </a:rPr>
              <a:t>Las complicaciones más frecuentes en relación a la cánula fueron la </a:t>
            </a:r>
            <a:r>
              <a:rPr lang="es-ES" sz="1200" b="1" dirty="0">
                <a:solidFill>
                  <a:srgbClr val="002060"/>
                </a:solidFill>
              </a:rPr>
              <a:t>hipoxemia y los tapones mucosos</a:t>
            </a:r>
            <a:r>
              <a:rPr lang="es-ES" sz="1200" dirty="0">
                <a:solidFill>
                  <a:srgbClr val="002060"/>
                </a:solidFill>
              </a:rPr>
              <a:t>. Resulta esencial el manejo integral y multidisciplinar por neumólogos especializados, </a:t>
            </a:r>
            <a:r>
              <a:rPr lang="es-ES" sz="1200" b="1" dirty="0">
                <a:solidFill>
                  <a:srgbClr val="002060"/>
                </a:solidFill>
              </a:rPr>
              <a:t>fisioterapeutas respiratorios y una enfermería entrenada </a:t>
            </a:r>
            <a:r>
              <a:rPr lang="es-ES" sz="1200" dirty="0">
                <a:solidFill>
                  <a:srgbClr val="002060"/>
                </a:solidFill>
              </a:rPr>
              <a:t>en el manejo de estos pacientes.</a:t>
            </a:r>
          </a:p>
        </p:txBody>
      </p:sp>
      <p:sp>
        <p:nvSpPr>
          <p:cNvPr id="7" name="Rectángulo: esquinas redondeadas 6">
            <a:extLst>
              <a:ext uri="{FF2B5EF4-FFF2-40B4-BE49-F238E27FC236}">
                <a16:creationId xmlns:a16="http://schemas.microsoft.com/office/drawing/2014/main" xmlns="" id="{9EBC6071-AE19-4462-9D0C-F004549D5C9D}"/>
              </a:ext>
            </a:extLst>
          </p:cNvPr>
          <p:cNvSpPr/>
          <p:nvPr/>
        </p:nvSpPr>
        <p:spPr>
          <a:xfrm>
            <a:off x="197514" y="443919"/>
            <a:ext cx="1666090" cy="263902"/>
          </a:xfrm>
          <a:prstGeom prst="roundRect">
            <a:avLst/>
          </a:prstGeom>
        </p:spPr>
        <p:style>
          <a:lnRef idx="2">
            <a:schemeClr val="accent2"/>
          </a:lnRef>
          <a:fillRef idx="1">
            <a:schemeClr val="lt1"/>
          </a:fillRef>
          <a:effectRef idx="0">
            <a:schemeClr val="accent2"/>
          </a:effectRef>
          <a:fontRef idx="minor">
            <a:schemeClr val="dk1"/>
          </a:fontRef>
        </p:style>
        <p:txBody>
          <a:bodyPr wrap="none" lIns="68580" tIns="34290" rIns="68580" bIns="34290">
            <a:spAutoFit/>
          </a:bodyPr>
          <a:lstStyle/>
          <a:p>
            <a:r>
              <a:rPr lang="es-ES" sz="11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Enero 2016 a marzo 2019 </a:t>
            </a:r>
            <a:endParaRPr lang="es-ES" sz="1100" b="1" dirty="0">
              <a:solidFill>
                <a:srgbClr val="002060"/>
              </a:solidFill>
            </a:endParaRPr>
          </a:p>
        </p:txBody>
      </p:sp>
      <p:sp>
        <p:nvSpPr>
          <p:cNvPr id="8" name="Rectángulo: esquinas redondeadas 7">
            <a:extLst>
              <a:ext uri="{FF2B5EF4-FFF2-40B4-BE49-F238E27FC236}">
                <a16:creationId xmlns:a16="http://schemas.microsoft.com/office/drawing/2014/main" xmlns="" id="{A7210EB4-762E-41D8-8B7B-6F744E01A746}"/>
              </a:ext>
            </a:extLst>
          </p:cNvPr>
          <p:cNvSpPr/>
          <p:nvPr/>
        </p:nvSpPr>
        <p:spPr>
          <a:xfrm>
            <a:off x="1933372" y="452107"/>
            <a:ext cx="535077" cy="263902"/>
          </a:xfrm>
          <a:prstGeom prst="roundRect">
            <a:avLst/>
          </a:prstGeom>
        </p:spPr>
        <p:style>
          <a:lnRef idx="2">
            <a:schemeClr val="accent2"/>
          </a:lnRef>
          <a:fillRef idx="1">
            <a:schemeClr val="lt1"/>
          </a:fillRef>
          <a:effectRef idx="0">
            <a:schemeClr val="accent2"/>
          </a:effectRef>
          <a:fontRef idx="minor">
            <a:schemeClr val="dk1"/>
          </a:fontRef>
        </p:style>
        <p:txBody>
          <a:bodyPr wrap="none" lIns="68580" tIns="34290" rIns="68580" bIns="34290">
            <a:spAutoFit/>
          </a:bodyPr>
          <a:lstStyle/>
          <a:p>
            <a:r>
              <a:rPr lang="es-ES" sz="11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N = 31</a:t>
            </a:r>
            <a:endParaRPr lang="es-ES" sz="1100" b="1" dirty="0">
              <a:solidFill>
                <a:srgbClr val="002060"/>
              </a:solidFill>
            </a:endParaRPr>
          </a:p>
        </p:txBody>
      </p:sp>
      <p:graphicFrame>
        <p:nvGraphicFramePr>
          <p:cNvPr id="9" name="Tabla 8">
            <a:extLst>
              <a:ext uri="{FF2B5EF4-FFF2-40B4-BE49-F238E27FC236}">
                <a16:creationId xmlns:a16="http://schemas.microsoft.com/office/drawing/2014/main" xmlns="" id="{1E3A3C7C-FFAF-4887-BF99-D43AFF8A2B16}"/>
              </a:ext>
            </a:extLst>
          </p:cNvPr>
          <p:cNvGraphicFramePr>
            <a:graphicFrameLocks noGrp="1"/>
          </p:cNvGraphicFramePr>
          <p:nvPr>
            <p:extLst>
              <p:ext uri="{D42A27DB-BD31-4B8C-83A1-F6EECF244321}">
                <p14:modId xmlns:p14="http://schemas.microsoft.com/office/powerpoint/2010/main" xmlns="" val="1049923287"/>
              </p:ext>
            </p:extLst>
          </p:nvPr>
        </p:nvGraphicFramePr>
        <p:xfrm>
          <a:off x="143508" y="830624"/>
          <a:ext cx="2450619" cy="3360630"/>
        </p:xfrm>
        <a:graphic>
          <a:graphicData uri="http://schemas.openxmlformats.org/drawingml/2006/table">
            <a:tbl>
              <a:tblPr firstRow="1" bandRow="1">
                <a:tableStyleId>{68D230F3-CF80-4859-8CE7-A43EE81993B5}</a:tableStyleId>
              </a:tblPr>
              <a:tblGrid>
                <a:gridCol w="1514928">
                  <a:extLst>
                    <a:ext uri="{9D8B030D-6E8A-4147-A177-3AD203B41FA5}">
                      <a16:colId xmlns:a16="http://schemas.microsoft.com/office/drawing/2014/main" xmlns="" val="554589400"/>
                    </a:ext>
                  </a:extLst>
                </a:gridCol>
                <a:gridCol w="935691">
                  <a:extLst>
                    <a:ext uri="{9D8B030D-6E8A-4147-A177-3AD203B41FA5}">
                      <a16:colId xmlns:a16="http://schemas.microsoft.com/office/drawing/2014/main" xmlns="" val="440518215"/>
                    </a:ext>
                  </a:extLst>
                </a:gridCol>
              </a:tblGrid>
              <a:tr h="267526">
                <a:tc gridSpan="2">
                  <a:txBody>
                    <a:bodyPr/>
                    <a:lstStyle/>
                    <a:p>
                      <a:r>
                        <a:rPr lang="es-ES" sz="1100" dirty="0">
                          <a:solidFill>
                            <a:schemeClr val="accent6">
                              <a:lumMod val="50000"/>
                            </a:schemeClr>
                          </a:solidFill>
                        </a:rPr>
                        <a:t>CARACTERÍSTICAS CLÍNICAS</a:t>
                      </a:r>
                    </a:p>
                  </a:txBody>
                  <a:tcPr marL="68580" marR="68580" marT="34290" marB="34290"/>
                </a:tc>
                <a:tc hMerge="1">
                  <a:txBody>
                    <a:bodyPr/>
                    <a:lstStyle/>
                    <a:p>
                      <a:endParaRPr lang="es-ES" sz="1400" dirty="0"/>
                    </a:p>
                  </a:txBody>
                  <a:tcPr/>
                </a:tc>
                <a:extLst>
                  <a:ext uri="{0D108BD9-81ED-4DB2-BD59-A6C34878D82A}">
                    <a16:rowId xmlns:a16="http://schemas.microsoft.com/office/drawing/2014/main" xmlns="" val="1894269251"/>
                  </a:ext>
                </a:extLst>
              </a:tr>
              <a:tr h="245232">
                <a:tc>
                  <a:txBody>
                    <a:bodyPr/>
                    <a:lstStyle/>
                    <a:p>
                      <a:r>
                        <a:rPr lang="es-ES" sz="1100" dirty="0">
                          <a:solidFill>
                            <a:schemeClr val="accent6">
                              <a:lumMod val="50000"/>
                            </a:schemeClr>
                          </a:solidFill>
                        </a:rPr>
                        <a:t>EDAD</a:t>
                      </a:r>
                      <a:endParaRPr lang="es-ES" sz="1100" b="1" dirty="0">
                        <a:solidFill>
                          <a:schemeClr val="accent6">
                            <a:lumMod val="50000"/>
                          </a:schemeClr>
                        </a:solidFill>
                      </a:endParaRPr>
                    </a:p>
                  </a:txBody>
                  <a:tcPr marL="68580" marR="68580" marT="34290" marB="34290"/>
                </a:tc>
                <a:tc>
                  <a:txBody>
                    <a:bodyPr/>
                    <a:lstStyle/>
                    <a:p>
                      <a:pPr algn="ctr"/>
                      <a:r>
                        <a:rPr lang="es-ES" sz="1100" dirty="0">
                          <a:solidFill>
                            <a:schemeClr val="accent6">
                              <a:lumMod val="50000"/>
                            </a:schemeClr>
                          </a:solidFill>
                        </a:rPr>
                        <a:t>56,87 </a:t>
                      </a:r>
                      <a:r>
                        <a:rPr lang="es-ES" sz="1100" kern="1200" dirty="0">
                          <a:solidFill>
                            <a:schemeClr val="accent6">
                              <a:lumMod val="50000"/>
                            </a:schemeClr>
                          </a:solidFill>
                          <a:effectLst/>
                        </a:rPr>
                        <a:t>± 16,83</a:t>
                      </a:r>
                      <a:endParaRPr lang="es-ES" sz="1100" dirty="0">
                        <a:solidFill>
                          <a:schemeClr val="accent6">
                            <a:lumMod val="50000"/>
                          </a:schemeClr>
                        </a:solidFill>
                      </a:endParaRPr>
                    </a:p>
                  </a:txBody>
                  <a:tcPr marL="68580" marR="68580" marT="34290" marB="34290"/>
                </a:tc>
                <a:extLst>
                  <a:ext uri="{0D108BD9-81ED-4DB2-BD59-A6C34878D82A}">
                    <a16:rowId xmlns:a16="http://schemas.microsoft.com/office/drawing/2014/main" xmlns="" val="4039481724"/>
                  </a:ext>
                </a:extLst>
              </a:tr>
              <a:tr h="245232">
                <a:tc>
                  <a:txBody>
                    <a:bodyPr/>
                    <a:lstStyle/>
                    <a:p>
                      <a:r>
                        <a:rPr lang="es-ES" sz="1100" dirty="0">
                          <a:solidFill>
                            <a:schemeClr val="accent6">
                              <a:lumMod val="50000"/>
                            </a:schemeClr>
                          </a:solidFill>
                        </a:rPr>
                        <a:t>SEXO</a:t>
                      </a:r>
                      <a:endParaRPr lang="es-ES" sz="1100" b="1" dirty="0">
                        <a:solidFill>
                          <a:schemeClr val="accent6">
                            <a:lumMod val="50000"/>
                          </a:schemeClr>
                        </a:solidFill>
                      </a:endParaRPr>
                    </a:p>
                  </a:txBody>
                  <a:tcPr marL="68580" marR="68580" marT="34290" marB="34290"/>
                </a:tc>
                <a:tc>
                  <a:txBody>
                    <a:bodyPr/>
                    <a:lstStyle/>
                    <a:p>
                      <a:pPr algn="ctr"/>
                      <a:r>
                        <a:rPr lang="es-ES" sz="1100" dirty="0">
                          <a:solidFill>
                            <a:schemeClr val="accent6">
                              <a:lumMod val="50000"/>
                            </a:schemeClr>
                          </a:solidFill>
                        </a:rPr>
                        <a:t>M 51,6%</a:t>
                      </a:r>
                    </a:p>
                  </a:txBody>
                  <a:tcPr marL="68580" marR="68580" marT="34290" marB="34290"/>
                </a:tc>
                <a:extLst>
                  <a:ext uri="{0D108BD9-81ED-4DB2-BD59-A6C34878D82A}">
                    <a16:rowId xmlns:a16="http://schemas.microsoft.com/office/drawing/2014/main" xmlns="" val="1226643490"/>
                  </a:ext>
                </a:extLst>
              </a:tr>
              <a:tr h="245232">
                <a:tc>
                  <a:txBody>
                    <a:bodyPr/>
                    <a:lstStyle/>
                    <a:p>
                      <a:r>
                        <a:rPr lang="es-ES" sz="1100" b="1" dirty="0">
                          <a:solidFill>
                            <a:schemeClr val="accent6">
                              <a:lumMod val="75000"/>
                            </a:schemeClr>
                          </a:solidFill>
                        </a:rPr>
                        <a:t>NAVMI previo a </a:t>
                      </a:r>
                      <a:r>
                        <a:rPr lang="es-ES" sz="1100" b="1" dirty="0" err="1">
                          <a:solidFill>
                            <a:schemeClr val="accent6">
                              <a:lumMod val="75000"/>
                            </a:schemeClr>
                          </a:solidFill>
                        </a:rPr>
                        <a:t>tráqueo</a:t>
                      </a:r>
                      <a:endParaRPr lang="es-ES" sz="1100" b="1" dirty="0">
                        <a:solidFill>
                          <a:schemeClr val="accent6">
                            <a:lumMod val="75000"/>
                          </a:schemeClr>
                        </a:solidFill>
                      </a:endParaRPr>
                    </a:p>
                  </a:txBody>
                  <a:tcPr marL="68580" marR="68580" marT="34290" marB="34290"/>
                </a:tc>
                <a:tc>
                  <a:txBody>
                    <a:bodyPr/>
                    <a:lstStyle/>
                    <a:p>
                      <a:pPr algn="ctr"/>
                      <a:r>
                        <a:rPr lang="es-ES" sz="1100" b="1" dirty="0">
                          <a:solidFill>
                            <a:schemeClr val="accent6">
                              <a:lumMod val="75000"/>
                            </a:schemeClr>
                          </a:solidFill>
                        </a:rPr>
                        <a:t>61,3%</a:t>
                      </a:r>
                    </a:p>
                  </a:txBody>
                  <a:tcPr marL="68580" marR="68580" marT="34290" marB="34290"/>
                </a:tc>
                <a:extLst>
                  <a:ext uri="{0D108BD9-81ED-4DB2-BD59-A6C34878D82A}">
                    <a16:rowId xmlns:a16="http://schemas.microsoft.com/office/drawing/2014/main" xmlns="" val="1021218896"/>
                  </a:ext>
                </a:extLst>
              </a:tr>
              <a:tr h="245232">
                <a:tc>
                  <a:txBody>
                    <a:bodyPr/>
                    <a:lstStyle/>
                    <a:p>
                      <a:pPr>
                        <a:spcAft>
                          <a:spcPts val="0"/>
                        </a:spcAft>
                      </a:pPr>
                      <a:r>
                        <a:rPr lang="es-ES" sz="1100" b="1" dirty="0">
                          <a:solidFill>
                            <a:schemeClr val="accent6">
                              <a:lumMod val="75000"/>
                            </a:schemeClr>
                          </a:solidFill>
                          <a:effectLst/>
                        </a:rPr>
                        <a:t>TIEMPO IOT</a:t>
                      </a:r>
                      <a:endParaRPr lang="es-ES" sz="1100" b="1" dirty="0">
                        <a:solidFill>
                          <a:schemeClr val="accent6">
                            <a:lumMod val="75000"/>
                          </a:schemeClr>
                        </a:solidFill>
                        <a:effectLst/>
                        <a:latin typeface="+mn-lt"/>
                        <a:ea typeface="Times New Roman" panose="02020603050405020304" pitchFamily="18" charset="0"/>
                      </a:endParaRPr>
                    </a:p>
                  </a:txBody>
                  <a:tcPr marL="51435" marR="51435" marT="0" marB="0"/>
                </a:tc>
                <a:tc>
                  <a:txBody>
                    <a:bodyPr/>
                    <a:lstStyle/>
                    <a:p>
                      <a:pPr algn="ctr"/>
                      <a:r>
                        <a:rPr lang="es-ES" sz="1100" b="1" dirty="0">
                          <a:solidFill>
                            <a:schemeClr val="accent6">
                              <a:lumMod val="75000"/>
                            </a:schemeClr>
                          </a:solidFill>
                        </a:rPr>
                        <a:t>15,6 </a:t>
                      </a:r>
                      <a:r>
                        <a:rPr lang="es-ES" sz="1100" b="1" kern="1200" dirty="0">
                          <a:solidFill>
                            <a:schemeClr val="accent6">
                              <a:lumMod val="75000"/>
                            </a:schemeClr>
                          </a:solidFill>
                          <a:effectLst/>
                        </a:rPr>
                        <a:t>±9,2</a:t>
                      </a:r>
                      <a:endParaRPr lang="es-ES" sz="1100" b="1" dirty="0">
                        <a:solidFill>
                          <a:schemeClr val="accent6">
                            <a:lumMod val="75000"/>
                          </a:schemeClr>
                        </a:solidFill>
                      </a:endParaRPr>
                    </a:p>
                  </a:txBody>
                  <a:tcPr marL="68580" marR="68580" marT="34290" marB="34290"/>
                </a:tc>
                <a:extLst>
                  <a:ext uri="{0D108BD9-81ED-4DB2-BD59-A6C34878D82A}">
                    <a16:rowId xmlns:a16="http://schemas.microsoft.com/office/drawing/2014/main" xmlns="" val="444414545"/>
                  </a:ext>
                </a:extLst>
              </a:tr>
              <a:tr h="274320">
                <a:tc>
                  <a:txBody>
                    <a:bodyPr/>
                    <a:lstStyle/>
                    <a:p>
                      <a:pPr>
                        <a:spcAft>
                          <a:spcPts val="0"/>
                        </a:spcAft>
                      </a:pPr>
                      <a:r>
                        <a:rPr lang="es-ES" sz="900" dirty="0">
                          <a:solidFill>
                            <a:schemeClr val="accent6">
                              <a:lumMod val="50000"/>
                            </a:schemeClr>
                          </a:solidFill>
                          <a:effectLst/>
                        </a:rPr>
                        <a:t>INTENTOS DE EXTUBACIÓN FALLIDOS</a:t>
                      </a:r>
                      <a:endParaRPr lang="es-ES" sz="900" b="1" dirty="0">
                        <a:solidFill>
                          <a:schemeClr val="accent6">
                            <a:lumMod val="50000"/>
                          </a:schemeClr>
                        </a:solidFill>
                        <a:effectLst/>
                        <a:latin typeface="+mn-lt"/>
                        <a:ea typeface="Times New Roman" panose="02020603050405020304" pitchFamily="18" charset="0"/>
                      </a:endParaRPr>
                    </a:p>
                  </a:txBody>
                  <a:tcPr marL="51435" marR="51435" marT="0" marB="0"/>
                </a:tc>
                <a:tc>
                  <a:txBody>
                    <a:bodyPr/>
                    <a:lstStyle/>
                    <a:p>
                      <a:pPr algn="ctr"/>
                      <a:r>
                        <a:rPr lang="es-ES" sz="1100" dirty="0">
                          <a:solidFill>
                            <a:schemeClr val="accent6">
                              <a:lumMod val="50000"/>
                            </a:schemeClr>
                          </a:solidFill>
                        </a:rPr>
                        <a:t>1 </a:t>
                      </a:r>
                      <a:r>
                        <a:rPr lang="es-ES" sz="1100" kern="1200" dirty="0">
                          <a:solidFill>
                            <a:schemeClr val="accent6">
                              <a:lumMod val="50000"/>
                            </a:schemeClr>
                          </a:solidFill>
                          <a:effectLst/>
                        </a:rPr>
                        <a:t>± 0,94</a:t>
                      </a:r>
                      <a:endParaRPr lang="es-ES" sz="1100" dirty="0">
                        <a:solidFill>
                          <a:schemeClr val="accent6">
                            <a:lumMod val="50000"/>
                          </a:schemeClr>
                        </a:solidFill>
                      </a:endParaRPr>
                    </a:p>
                  </a:txBody>
                  <a:tcPr marL="68580" marR="68580" marT="34290" marB="34290"/>
                </a:tc>
                <a:extLst>
                  <a:ext uri="{0D108BD9-81ED-4DB2-BD59-A6C34878D82A}">
                    <a16:rowId xmlns:a16="http://schemas.microsoft.com/office/drawing/2014/main" xmlns="" val="3720778519"/>
                  </a:ext>
                </a:extLst>
              </a:tr>
              <a:tr h="274320">
                <a:tc>
                  <a:txBody>
                    <a:bodyPr/>
                    <a:lstStyle/>
                    <a:p>
                      <a:pPr>
                        <a:spcAft>
                          <a:spcPts val="0"/>
                        </a:spcAft>
                      </a:pPr>
                      <a:r>
                        <a:rPr lang="es-ES" sz="900" dirty="0">
                          <a:solidFill>
                            <a:schemeClr val="accent6">
                              <a:lumMod val="50000"/>
                            </a:schemeClr>
                          </a:solidFill>
                          <a:effectLst/>
                        </a:rPr>
                        <a:t>DECANULACIONES PREVIAS AL ALTA</a:t>
                      </a:r>
                      <a:endParaRPr lang="es-ES" sz="900" b="1" dirty="0">
                        <a:solidFill>
                          <a:schemeClr val="accent6">
                            <a:lumMod val="50000"/>
                          </a:schemeClr>
                        </a:solidFill>
                        <a:effectLst/>
                        <a:latin typeface="+mn-lt"/>
                        <a:ea typeface="Times New Roman" panose="02020603050405020304" pitchFamily="18" charset="0"/>
                      </a:endParaRPr>
                    </a:p>
                  </a:txBody>
                  <a:tcPr marL="51435" marR="51435" marT="0" marB="0"/>
                </a:tc>
                <a:tc>
                  <a:txBody>
                    <a:bodyPr/>
                    <a:lstStyle/>
                    <a:p>
                      <a:pPr algn="ctr"/>
                      <a:r>
                        <a:rPr lang="es-ES" sz="1100" dirty="0">
                          <a:solidFill>
                            <a:schemeClr val="accent6">
                              <a:lumMod val="50000"/>
                            </a:schemeClr>
                          </a:solidFill>
                        </a:rPr>
                        <a:t>71%</a:t>
                      </a:r>
                    </a:p>
                  </a:txBody>
                  <a:tcPr marL="68580" marR="68580" marT="34290" marB="34290"/>
                </a:tc>
                <a:extLst>
                  <a:ext uri="{0D108BD9-81ED-4DB2-BD59-A6C34878D82A}">
                    <a16:rowId xmlns:a16="http://schemas.microsoft.com/office/drawing/2014/main" xmlns="" val="4020699923"/>
                  </a:ext>
                </a:extLst>
              </a:tr>
              <a:tr h="282647">
                <a:tc>
                  <a:txBody>
                    <a:bodyPr/>
                    <a:lstStyle/>
                    <a:p>
                      <a:pPr>
                        <a:spcAft>
                          <a:spcPts val="0"/>
                        </a:spcAft>
                      </a:pPr>
                      <a:r>
                        <a:rPr lang="es-ES" sz="900" dirty="0">
                          <a:solidFill>
                            <a:schemeClr val="accent6">
                              <a:lumMod val="50000"/>
                            </a:schemeClr>
                          </a:solidFill>
                          <a:effectLst/>
                        </a:rPr>
                        <a:t>COMPLICACIONES CÁNULA EN PLANTA</a:t>
                      </a:r>
                      <a:endParaRPr lang="es-ES" sz="900" b="1" dirty="0">
                        <a:solidFill>
                          <a:schemeClr val="accent6">
                            <a:lumMod val="50000"/>
                          </a:schemeClr>
                        </a:solidFill>
                        <a:effectLst/>
                        <a:latin typeface="+mn-lt"/>
                        <a:ea typeface="Times New Roman" panose="02020603050405020304" pitchFamily="18" charset="0"/>
                      </a:endParaRPr>
                    </a:p>
                  </a:txBody>
                  <a:tcPr marL="51435" marR="51435" marT="0" marB="0"/>
                </a:tc>
                <a:tc>
                  <a:txBody>
                    <a:bodyPr/>
                    <a:lstStyle/>
                    <a:p>
                      <a:pPr algn="ctr"/>
                      <a:r>
                        <a:rPr lang="es-ES" sz="1100" dirty="0">
                          <a:solidFill>
                            <a:schemeClr val="accent6">
                              <a:lumMod val="50000"/>
                            </a:schemeClr>
                          </a:solidFill>
                        </a:rPr>
                        <a:t>32,3%</a:t>
                      </a:r>
                    </a:p>
                  </a:txBody>
                  <a:tcPr marL="68580" marR="68580" marT="34290" marB="34290"/>
                </a:tc>
                <a:extLst>
                  <a:ext uri="{0D108BD9-81ED-4DB2-BD59-A6C34878D82A}">
                    <a16:rowId xmlns:a16="http://schemas.microsoft.com/office/drawing/2014/main" xmlns="" val="1660477388"/>
                  </a:ext>
                </a:extLst>
              </a:tr>
              <a:tr h="282647">
                <a:tc>
                  <a:txBody>
                    <a:bodyPr/>
                    <a:lstStyle/>
                    <a:p>
                      <a:pPr>
                        <a:spcAft>
                          <a:spcPts val="0"/>
                        </a:spcAft>
                      </a:pPr>
                      <a:r>
                        <a:rPr lang="es-ES" sz="900" dirty="0">
                          <a:solidFill>
                            <a:schemeClr val="accent6">
                              <a:lumMod val="50000"/>
                            </a:schemeClr>
                          </a:solidFill>
                          <a:effectLst/>
                        </a:rPr>
                        <a:t>FUNCIÓN DEGLUTORIA ADECUADA ATA</a:t>
                      </a:r>
                      <a:endParaRPr lang="es-ES" sz="900" b="1" dirty="0">
                        <a:solidFill>
                          <a:schemeClr val="accent6">
                            <a:lumMod val="50000"/>
                          </a:schemeClr>
                        </a:solidFill>
                        <a:effectLst/>
                        <a:latin typeface="+mn-lt"/>
                        <a:ea typeface="Times New Roman" panose="02020603050405020304" pitchFamily="18" charset="0"/>
                      </a:endParaRPr>
                    </a:p>
                  </a:txBody>
                  <a:tcPr marL="51435" marR="51435" marT="0" marB="0"/>
                </a:tc>
                <a:tc>
                  <a:txBody>
                    <a:bodyPr/>
                    <a:lstStyle/>
                    <a:p>
                      <a:pPr algn="ctr"/>
                      <a:r>
                        <a:rPr lang="es-ES" sz="1100" dirty="0">
                          <a:solidFill>
                            <a:schemeClr val="accent6">
                              <a:lumMod val="50000"/>
                            </a:schemeClr>
                          </a:solidFill>
                        </a:rPr>
                        <a:t>80%</a:t>
                      </a:r>
                    </a:p>
                  </a:txBody>
                  <a:tcPr marL="68580" marR="68580" marT="34290" marB="34290"/>
                </a:tc>
                <a:extLst>
                  <a:ext uri="{0D108BD9-81ED-4DB2-BD59-A6C34878D82A}">
                    <a16:rowId xmlns:a16="http://schemas.microsoft.com/office/drawing/2014/main" xmlns="" val="3854664030"/>
                  </a:ext>
                </a:extLst>
              </a:tr>
              <a:tr h="282647">
                <a:tc>
                  <a:txBody>
                    <a:bodyPr/>
                    <a:lstStyle/>
                    <a:p>
                      <a:pPr>
                        <a:spcAft>
                          <a:spcPts val="0"/>
                        </a:spcAft>
                      </a:pPr>
                      <a:r>
                        <a:rPr lang="es-ES" sz="900" dirty="0">
                          <a:solidFill>
                            <a:schemeClr val="accent6">
                              <a:lumMod val="50000"/>
                            </a:schemeClr>
                          </a:solidFill>
                          <a:effectLst/>
                        </a:rPr>
                        <a:t>TIEMPO TOTAL VM (VMI + VMNI)</a:t>
                      </a:r>
                      <a:endParaRPr lang="es-ES" sz="900" b="1" dirty="0">
                        <a:solidFill>
                          <a:schemeClr val="accent6">
                            <a:lumMod val="50000"/>
                          </a:schemeClr>
                        </a:solidFill>
                        <a:effectLst/>
                        <a:latin typeface="+mn-lt"/>
                        <a:ea typeface="Times New Roman" panose="02020603050405020304" pitchFamily="18" charset="0"/>
                      </a:endParaRPr>
                    </a:p>
                  </a:txBody>
                  <a:tcPr marL="51435" marR="51435" marT="0" marB="0"/>
                </a:tc>
                <a:tc>
                  <a:txBody>
                    <a:bodyPr/>
                    <a:lstStyle/>
                    <a:p>
                      <a:pPr algn="ctr"/>
                      <a:r>
                        <a:rPr lang="es-ES" sz="1100" dirty="0">
                          <a:solidFill>
                            <a:schemeClr val="accent6">
                              <a:lumMod val="50000"/>
                            </a:schemeClr>
                          </a:solidFill>
                        </a:rPr>
                        <a:t>61 </a:t>
                      </a:r>
                      <a:r>
                        <a:rPr lang="es-ES" sz="1100" kern="1200" dirty="0">
                          <a:solidFill>
                            <a:schemeClr val="accent6">
                              <a:lumMod val="50000"/>
                            </a:schemeClr>
                          </a:solidFill>
                          <a:effectLst/>
                        </a:rPr>
                        <a:t>± 54</a:t>
                      </a:r>
                      <a:endParaRPr lang="es-ES" sz="1100" dirty="0">
                        <a:solidFill>
                          <a:schemeClr val="accent6">
                            <a:lumMod val="50000"/>
                          </a:schemeClr>
                        </a:solidFill>
                      </a:endParaRPr>
                    </a:p>
                  </a:txBody>
                  <a:tcPr marL="68580" marR="68580" marT="34290" marB="34290"/>
                </a:tc>
                <a:extLst>
                  <a:ext uri="{0D108BD9-81ED-4DB2-BD59-A6C34878D82A}">
                    <a16:rowId xmlns:a16="http://schemas.microsoft.com/office/drawing/2014/main" xmlns="" val="3952393750"/>
                  </a:ext>
                </a:extLst>
              </a:tr>
              <a:tr h="274320">
                <a:tc>
                  <a:txBody>
                    <a:bodyPr/>
                    <a:lstStyle/>
                    <a:p>
                      <a:pPr>
                        <a:spcAft>
                          <a:spcPts val="0"/>
                        </a:spcAft>
                      </a:pPr>
                      <a:r>
                        <a:rPr lang="es-ES" sz="900" dirty="0">
                          <a:solidFill>
                            <a:schemeClr val="accent6">
                              <a:lumMod val="50000"/>
                            </a:schemeClr>
                          </a:solidFill>
                          <a:effectLst/>
                        </a:rPr>
                        <a:t>TIEMPO DE DECANULACIÓN EN UCI</a:t>
                      </a:r>
                      <a:endParaRPr lang="es-ES" sz="900" b="1" dirty="0">
                        <a:solidFill>
                          <a:schemeClr val="accent6">
                            <a:lumMod val="50000"/>
                          </a:schemeClr>
                        </a:solidFill>
                        <a:effectLst/>
                        <a:latin typeface="+mn-lt"/>
                        <a:ea typeface="Times New Roman" panose="02020603050405020304" pitchFamily="18" charset="0"/>
                      </a:endParaRPr>
                    </a:p>
                  </a:txBody>
                  <a:tcPr marL="51435" marR="51435" marT="0" marB="0"/>
                </a:tc>
                <a:tc>
                  <a:txBody>
                    <a:bodyPr/>
                    <a:lstStyle/>
                    <a:p>
                      <a:pPr algn="ctr"/>
                      <a:r>
                        <a:rPr lang="es-ES" sz="1100" dirty="0">
                          <a:solidFill>
                            <a:schemeClr val="accent6">
                              <a:lumMod val="50000"/>
                            </a:schemeClr>
                          </a:solidFill>
                        </a:rPr>
                        <a:t>9 </a:t>
                      </a:r>
                      <a:r>
                        <a:rPr lang="es-ES" sz="1100" kern="1200" dirty="0">
                          <a:solidFill>
                            <a:schemeClr val="accent6">
                              <a:lumMod val="50000"/>
                            </a:schemeClr>
                          </a:solidFill>
                          <a:effectLst/>
                        </a:rPr>
                        <a:t>± 14</a:t>
                      </a:r>
                      <a:endParaRPr lang="es-ES" sz="1100" dirty="0">
                        <a:solidFill>
                          <a:schemeClr val="accent6">
                            <a:lumMod val="50000"/>
                          </a:schemeClr>
                        </a:solidFill>
                      </a:endParaRPr>
                    </a:p>
                  </a:txBody>
                  <a:tcPr marL="68580" marR="68580" marT="34290" marB="34290"/>
                </a:tc>
                <a:extLst>
                  <a:ext uri="{0D108BD9-81ED-4DB2-BD59-A6C34878D82A}">
                    <a16:rowId xmlns:a16="http://schemas.microsoft.com/office/drawing/2014/main" xmlns="" val="630935408"/>
                  </a:ext>
                </a:extLst>
              </a:tr>
              <a:tr h="282647">
                <a:tc>
                  <a:txBody>
                    <a:bodyPr/>
                    <a:lstStyle/>
                    <a:p>
                      <a:pPr>
                        <a:spcAft>
                          <a:spcPts val="0"/>
                        </a:spcAft>
                      </a:pPr>
                      <a:r>
                        <a:rPr lang="es-ES" sz="900" dirty="0">
                          <a:solidFill>
                            <a:schemeClr val="accent6">
                              <a:lumMod val="50000"/>
                            </a:schemeClr>
                          </a:solidFill>
                          <a:effectLst/>
                        </a:rPr>
                        <a:t>TIEMPO DE DECANULACIÓN EN PLANTA</a:t>
                      </a:r>
                      <a:endParaRPr lang="es-ES" sz="900" b="1" dirty="0">
                        <a:solidFill>
                          <a:schemeClr val="accent6">
                            <a:lumMod val="50000"/>
                          </a:schemeClr>
                        </a:solidFill>
                        <a:effectLst/>
                        <a:latin typeface="+mn-lt"/>
                        <a:ea typeface="Times New Roman" panose="02020603050405020304" pitchFamily="18" charset="0"/>
                      </a:endParaRPr>
                    </a:p>
                  </a:txBody>
                  <a:tcPr marL="51435" marR="51435" marT="0" marB="0"/>
                </a:tc>
                <a:tc>
                  <a:txBody>
                    <a:bodyPr/>
                    <a:lstStyle/>
                    <a:p>
                      <a:pPr algn="ctr"/>
                      <a:r>
                        <a:rPr lang="es-ES" sz="1100" dirty="0">
                          <a:solidFill>
                            <a:schemeClr val="accent6">
                              <a:lumMod val="50000"/>
                            </a:schemeClr>
                          </a:solidFill>
                        </a:rPr>
                        <a:t>8 </a:t>
                      </a:r>
                      <a:r>
                        <a:rPr lang="es-ES" sz="1100" kern="1200" dirty="0">
                          <a:solidFill>
                            <a:schemeClr val="accent6">
                              <a:lumMod val="50000"/>
                            </a:schemeClr>
                          </a:solidFill>
                          <a:effectLst/>
                        </a:rPr>
                        <a:t>± 9</a:t>
                      </a:r>
                      <a:endParaRPr lang="es-ES" sz="1100" dirty="0">
                        <a:solidFill>
                          <a:schemeClr val="accent6">
                            <a:lumMod val="50000"/>
                          </a:schemeClr>
                        </a:solidFill>
                      </a:endParaRPr>
                    </a:p>
                  </a:txBody>
                  <a:tcPr marL="68580" marR="68580" marT="34290" marB="34290"/>
                </a:tc>
                <a:extLst>
                  <a:ext uri="{0D108BD9-81ED-4DB2-BD59-A6C34878D82A}">
                    <a16:rowId xmlns:a16="http://schemas.microsoft.com/office/drawing/2014/main" xmlns="" val="460748937"/>
                  </a:ext>
                </a:extLst>
              </a:tr>
            </a:tbl>
          </a:graphicData>
        </a:graphic>
      </p:graphicFrame>
      <p:graphicFrame>
        <p:nvGraphicFramePr>
          <p:cNvPr id="10" name="Gráfico 9">
            <a:extLst>
              <a:ext uri="{FF2B5EF4-FFF2-40B4-BE49-F238E27FC236}">
                <a16:creationId xmlns:a16="http://schemas.microsoft.com/office/drawing/2014/main" xmlns="" id="{408250D4-D2EE-4AE3-9B92-D750F5A9AD6C}"/>
              </a:ext>
            </a:extLst>
          </p:cNvPr>
          <p:cNvGraphicFramePr/>
          <p:nvPr>
            <p:extLst>
              <p:ext uri="{D42A27DB-BD31-4B8C-83A1-F6EECF244321}">
                <p14:modId xmlns:p14="http://schemas.microsoft.com/office/powerpoint/2010/main" xmlns="" val="2184049185"/>
              </p:ext>
            </p:extLst>
          </p:nvPr>
        </p:nvGraphicFramePr>
        <p:xfrm>
          <a:off x="5058054" y="141480"/>
          <a:ext cx="3980814" cy="1653937"/>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ángulo 10">
            <a:extLst>
              <a:ext uri="{FF2B5EF4-FFF2-40B4-BE49-F238E27FC236}">
                <a16:creationId xmlns:a16="http://schemas.microsoft.com/office/drawing/2014/main" xmlns="" id="{6D313D71-24E3-493D-AD39-484777AD2676}"/>
              </a:ext>
            </a:extLst>
          </p:cNvPr>
          <p:cNvSpPr/>
          <p:nvPr/>
        </p:nvSpPr>
        <p:spPr>
          <a:xfrm>
            <a:off x="5087436" y="3480676"/>
            <a:ext cx="3951433" cy="438582"/>
          </a:xfrm>
          <a:prstGeom prst="rect">
            <a:avLst/>
          </a:prstGeom>
          <a:solidFill>
            <a:schemeClr val="accent6">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lIns="68580" tIns="34290" rIns="68580" bIns="34290">
            <a:spAutoFit/>
          </a:bodyPr>
          <a:lstStyle/>
          <a:p>
            <a:r>
              <a:rPr lang="es-ES" sz="12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Estancia media hospitalaria fue de 74,42 ± 50,54 días </a:t>
            </a:r>
          </a:p>
          <a:p>
            <a:r>
              <a:rPr lang="es-ES" sz="12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Estancia media en UCI de 41,87 ± 24,94 días</a:t>
            </a:r>
            <a:endParaRPr lang="es-ES" sz="1200" b="1" dirty="0">
              <a:solidFill>
                <a:srgbClr val="002060"/>
              </a:solidFill>
            </a:endParaRPr>
          </a:p>
        </p:txBody>
      </p:sp>
      <p:graphicFrame>
        <p:nvGraphicFramePr>
          <p:cNvPr id="12" name="Tabla 11">
            <a:extLst>
              <a:ext uri="{FF2B5EF4-FFF2-40B4-BE49-F238E27FC236}">
                <a16:creationId xmlns:a16="http://schemas.microsoft.com/office/drawing/2014/main" xmlns="" id="{0A479CD7-9CC9-4CB3-A05A-D20C4DA52B18}"/>
              </a:ext>
            </a:extLst>
          </p:cNvPr>
          <p:cNvGraphicFramePr>
            <a:graphicFrameLocks noGrp="1"/>
          </p:cNvGraphicFramePr>
          <p:nvPr>
            <p:extLst>
              <p:ext uri="{D42A27DB-BD31-4B8C-83A1-F6EECF244321}">
                <p14:modId xmlns:p14="http://schemas.microsoft.com/office/powerpoint/2010/main" xmlns="" val="675498685"/>
              </p:ext>
            </p:extLst>
          </p:nvPr>
        </p:nvGraphicFramePr>
        <p:xfrm>
          <a:off x="2717403" y="831980"/>
          <a:ext cx="1889778" cy="3335135"/>
        </p:xfrm>
        <a:graphic>
          <a:graphicData uri="http://schemas.openxmlformats.org/drawingml/2006/table">
            <a:tbl>
              <a:tblPr firstRow="1" bandRow="1">
                <a:tableStyleId>{C083E6E3-FA7D-4D7B-A595-EF9225AFEA82}</a:tableStyleId>
              </a:tblPr>
              <a:tblGrid>
                <a:gridCol w="1187700">
                  <a:extLst>
                    <a:ext uri="{9D8B030D-6E8A-4147-A177-3AD203B41FA5}">
                      <a16:colId xmlns:a16="http://schemas.microsoft.com/office/drawing/2014/main" xmlns="" val="1944712309"/>
                    </a:ext>
                  </a:extLst>
                </a:gridCol>
                <a:gridCol w="702078">
                  <a:extLst>
                    <a:ext uri="{9D8B030D-6E8A-4147-A177-3AD203B41FA5}">
                      <a16:colId xmlns:a16="http://schemas.microsoft.com/office/drawing/2014/main" xmlns="" val="1174014706"/>
                    </a:ext>
                  </a:extLst>
                </a:gridCol>
              </a:tblGrid>
              <a:tr h="274320">
                <a:tc>
                  <a:txBody>
                    <a:bodyPr/>
                    <a:lstStyle/>
                    <a:p>
                      <a:r>
                        <a:rPr lang="es-ES" sz="1100" dirty="0">
                          <a:solidFill>
                            <a:schemeClr val="accent3">
                              <a:lumMod val="50000"/>
                            </a:schemeClr>
                          </a:solidFill>
                        </a:rPr>
                        <a:t>COMORBILIDADES</a:t>
                      </a:r>
                      <a:endParaRPr lang="es-ES" sz="1100" b="0" dirty="0">
                        <a:solidFill>
                          <a:schemeClr val="accent3">
                            <a:lumMod val="50000"/>
                          </a:schemeClr>
                        </a:solidFill>
                      </a:endParaRPr>
                    </a:p>
                  </a:txBody>
                  <a:tcPr marL="68580" marR="68580" marT="34290" marB="34290"/>
                </a:tc>
                <a:tc>
                  <a:txBody>
                    <a:bodyPr/>
                    <a:lstStyle/>
                    <a:p>
                      <a:pPr algn="ctr"/>
                      <a:r>
                        <a:rPr lang="es-ES" sz="1400" dirty="0">
                          <a:solidFill>
                            <a:schemeClr val="accent3">
                              <a:lumMod val="50000"/>
                            </a:schemeClr>
                          </a:solidFill>
                        </a:rPr>
                        <a:t>%</a:t>
                      </a:r>
                    </a:p>
                  </a:txBody>
                  <a:tcPr marL="68580" marR="68580" marT="34290" marB="34290"/>
                </a:tc>
                <a:extLst>
                  <a:ext uri="{0D108BD9-81ED-4DB2-BD59-A6C34878D82A}">
                    <a16:rowId xmlns:a16="http://schemas.microsoft.com/office/drawing/2014/main" xmlns="" val="2083900217"/>
                  </a:ext>
                </a:extLst>
              </a:tr>
              <a:tr h="2450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100" dirty="0">
                          <a:solidFill>
                            <a:schemeClr val="accent3">
                              <a:lumMod val="50000"/>
                            </a:schemeClr>
                          </a:solidFill>
                        </a:rPr>
                        <a:t>Fumador</a:t>
                      </a:r>
                    </a:p>
                  </a:txBody>
                  <a:tcPr marL="68580" marR="68580" marT="34290" marB="34290"/>
                </a:tc>
                <a:tc>
                  <a:txBody>
                    <a:bodyPr/>
                    <a:lstStyle/>
                    <a:p>
                      <a:pPr algn="ctr"/>
                      <a:r>
                        <a:rPr lang="es-ES" sz="1100" dirty="0">
                          <a:solidFill>
                            <a:schemeClr val="accent3">
                              <a:lumMod val="50000"/>
                            </a:schemeClr>
                          </a:solidFill>
                        </a:rPr>
                        <a:t>51,6</a:t>
                      </a:r>
                    </a:p>
                  </a:txBody>
                  <a:tcPr marL="68580" marR="68580" marT="34290" marB="34290"/>
                </a:tc>
                <a:extLst>
                  <a:ext uri="{0D108BD9-81ED-4DB2-BD59-A6C34878D82A}">
                    <a16:rowId xmlns:a16="http://schemas.microsoft.com/office/drawing/2014/main" xmlns="" val="2152421599"/>
                  </a:ext>
                </a:extLst>
              </a:tr>
              <a:tr h="245005">
                <a:tc>
                  <a:txBody>
                    <a:bodyPr/>
                    <a:lstStyle/>
                    <a:p>
                      <a:r>
                        <a:rPr lang="es-ES" sz="1100" dirty="0">
                          <a:solidFill>
                            <a:schemeClr val="accent3">
                              <a:lumMod val="50000"/>
                            </a:schemeClr>
                          </a:solidFill>
                        </a:rPr>
                        <a:t>HTA</a:t>
                      </a:r>
                    </a:p>
                  </a:txBody>
                  <a:tcPr marL="68580" marR="68580" marT="34290" marB="34290"/>
                </a:tc>
                <a:tc>
                  <a:txBody>
                    <a:bodyPr/>
                    <a:lstStyle/>
                    <a:p>
                      <a:pPr algn="ctr"/>
                      <a:r>
                        <a:rPr lang="es-ES" sz="1100" dirty="0">
                          <a:solidFill>
                            <a:schemeClr val="accent3">
                              <a:lumMod val="50000"/>
                            </a:schemeClr>
                          </a:solidFill>
                        </a:rPr>
                        <a:t>51,6</a:t>
                      </a:r>
                    </a:p>
                  </a:txBody>
                  <a:tcPr marL="68580" marR="68580" marT="34290" marB="34290"/>
                </a:tc>
                <a:extLst>
                  <a:ext uri="{0D108BD9-81ED-4DB2-BD59-A6C34878D82A}">
                    <a16:rowId xmlns:a16="http://schemas.microsoft.com/office/drawing/2014/main" xmlns="" val="1814201625"/>
                  </a:ext>
                </a:extLst>
              </a:tr>
              <a:tr h="245005">
                <a:tc>
                  <a:txBody>
                    <a:bodyPr/>
                    <a:lstStyle/>
                    <a:p>
                      <a:r>
                        <a:rPr lang="es-ES" sz="1100" dirty="0">
                          <a:solidFill>
                            <a:schemeClr val="accent3">
                              <a:lumMod val="50000"/>
                            </a:schemeClr>
                          </a:solidFill>
                        </a:rPr>
                        <a:t>DM</a:t>
                      </a:r>
                    </a:p>
                  </a:txBody>
                  <a:tcPr marL="68580" marR="68580" marT="34290" marB="34290"/>
                </a:tc>
                <a:tc>
                  <a:txBody>
                    <a:bodyPr/>
                    <a:lstStyle/>
                    <a:p>
                      <a:pPr algn="ctr"/>
                      <a:r>
                        <a:rPr lang="es-ES" sz="1100" dirty="0">
                          <a:solidFill>
                            <a:schemeClr val="accent3">
                              <a:lumMod val="50000"/>
                            </a:schemeClr>
                          </a:solidFill>
                        </a:rPr>
                        <a:t>29</a:t>
                      </a:r>
                    </a:p>
                  </a:txBody>
                  <a:tcPr marL="68580" marR="68580" marT="34290" marB="34290"/>
                </a:tc>
                <a:extLst>
                  <a:ext uri="{0D108BD9-81ED-4DB2-BD59-A6C34878D82A}">
                    <a16:rowId xmlns:a16="http://schemas.microsoft.com/office/drawing/2014/main" xmlns="" val="655282174"/>
                  </a:ext>
                </a:extLst>
              </a:tr>
              <a:tr h="245005">
                <a:tc>
                  <a:txBody>
                    <a:bodyPr/>
                    <a:lstStyle/>
                    <a:p>
                      <a:r>
                        <a:rPr lang="es-ES" sz="1100" dirty="0">
                          <a:solidFill>
                            <a:schemeClr val="accent3">
                              <a:lumMod val="50000"/>
                            </a:schemeClr>
                          </a:solidFill>
                        </a:rPr>
                        <a:t>Hábito </a:t>
                      </a:r>
                      <a:r>
                        <a:rPr lang="es-ES" sz="1100" dirty="0" err="1">
                          <a:solidFill>
                            <a:schemeClr val="accent3">
                              <a:lumMod val="50000"/>
                            </a:schemeClr>
                          </a:solidFill>
                        </a:rPr>
                        <a:t>enólico</a:t>
                      </a:r>
                      <a:endParaRPr lang="es-ES" sz="1100" dirty="0">
                        <a:solidFill>
                          <a:schemeClr val="accent3">
                            <a:lumMod val="50000"/>
                          </a:schemeClr>
                        </a:solidFill>
                      </a:endParaRPr>
                    </a:p>
                  </a:txBody>
                  <a:tcPr marL="68580" marR="68580" marT="34290" marB="34290"/>
                </a:tc>
                <a:tc>
                  <a:txBody>
                    <a:bodyPr/>
                    <a:lstStyle/>
                    <a:p>
                      <a:pPr algn="ctr"/>
                      <a:r>
                        <a:rPr lang="es-ES" sz="1100" dirty="0">
                          <a:solidFill>
                            <a:schemeClr val="accent3">
                              <a:lumMod val="50000"/>
                            </a:schemeClr>
                          </a:solidFill>
                        </a:rPr>
                        <a:t>26,5</a:t>
                      </a:r>
                    </a:p>
                  </a:txBody>
                  <a:tcPr marL="68580" marR="68580" marT="34290" marB="34290"/>
                </a:tc>
                <a:extLst>
                  <a:ext uri="{0D108BD9-81ED-4DB2-BD59-A6C34878D82A}">
                    <a16:rowId xmlns:a16="http://schemas.microsoft.com/office/drawing/2014/main" xmlns="" val="452623466"/>
                  </a:ext>
                </a:extLst>
              </a:tr>
              <a:tr h="245005">
                <a:tc>
                  <a:txBody>
                    <a:bodyPr/>
                    <a:lstStyle/>
                    <a:p>
                      <a:r>
                        <a:rPr lang="es-ES" sz="1100" dirty="0">
                          <a:solidFill>
                            <a:schemeClr val="accent3">
                              <a:lumMod val="50000"/>
                            </a:schemeClr>
                          </a:solidFill>
                        </a:rPr>
                        <a:t>EPOC</a:t>
                      </a:r>
                    </a:p>
                  </a:txBody>
                  <a:tcPr marL="68580" marR="68580" marT="34290" marB="34290"/>
                </a:tc>
                <a:tc>
                  <a:txBody>
                    <a:bodyPr/>
                    <a:lstStyle/>
                    <a:p>
                      <a:pPr algn="ctr"/>
                      <a:r>
                        <a:rPr lang="es-ES" sz="1100" dirty="0">
                          <a:solidFill>
                            <a:schemeClr val="accent3">
                              <a:lumMod val="50000"/>
                            </a:schemeClr>
                          </a:solidFill>
                        </a:rPr>
                        <a:t>19,4</a:t>
                      </a:r>
                    </a:p>
                  </a:txBody>
                  <a:tcPr marL="68580" marR="68580" marT="34290" marB="34290"/>
                </a:tc>
                <a:extLst>
                  <a:ext uri="{0D108BD9-81ED-4DB2-BD59-A6C34878D82A}">
                    <a16:rowId xmlns:a16="http://schemas.microsoft.com/office/drawing/2014/main" xmlns="" val="3542129243"/>
                  </a:ext>
                </a:extLst>
              </a:tr>
              <a:tr h="245005">
                <a:tc>
                  <a:txBody>
                    <a:bodyPr/>
                    <a:lstStyle/>
                    <a:p>
                      <a:r>
                        <a:rPr lang="es-ES" sz="1100" dirty="0">
                          <a:solidFill>
                            <a:schemeClr val="accent3">
                              <a:lumMod val="50000"/>
                            </a:schemeClr>
                          </a:solidFill>
                        </a:rPr>
                        <a:t>SAHS</a:t>
                      </a:r>
                    </a:p>
                  </a:txBody>
                  <a:tcPr marL="68580" marR="68580" marT="34290" marB="34290"/>
                </a:tc>
                <a:tc>
                  <a:txBody>
                    <a:bodyPr/>
                    <a:lstStyle/>
                    <a:p>
                      <a:pPr algn="ctr"/>
                      <a:r>
                        <a:rPr lang="es-ES" sz="1100" dirty="0">
                          <a:solidFill>
                            <a:schemeClr val="accent3">
                              <a:lumMod val="50000"/>
                            </a:schemeClr>
                          </a:solidFill>
                        </a:rPr>
                        <a:t>12,9</a:t>
                      </a:r>
                    </a:p>
                  </a:txBody>
                  <a:tcPr marL="68580" marR="68580" marT="34290" marB="34290"/>
                </a:tc>
                <a:extLst>
                  <a:ext uri="{0D108BD9-81ED-4DB2-BD59-A6C34878D82A}">
                    <a16:rowId xmlns:a16="http://schemas.microsoft.com/office/drawing/2014/main" xmlns="" val="843895971"/>
                  </a:ext>
                </a:extLst>
              </a:tr>
              <a:tr h="245005">
                <a:tc>
                  <a:txBody>
                    <a:bodyPr/>
                    <a:lstStyle/>
                    <a:p>
                      <a:r>
                        <a:rPr lang="es-ES" sz="1100" dirty="0">
                          <a:solidFill>
                            <a:schemeClr val="accent3">
                              <a:lumMod val="50000"/>
                            </a:schemeClr>
                          </a:solidFill>
                        </a:rPr>
                        <a:t>CPAP</a:t>
                      </a:r>
                    </a:p>
                  </a:txBody>
                  <a:tcPr marL="68580" marR="68580" marT="34290" marB="34290"/>
                </a:tc>
                <a:tc>
                  <a:txBody>
                    <a:bodyPr/>
                    <a:lstStyle/>
                    <a:p>
                      <a:pPr algn="ctr"/>
                      <a:r>
                        <a:rPr lang="es-ES" sz="1100" dirty="0">
                          <a:solidFill>
                            <a:schemeClr val="accent3">
                              <a:lumMod val="50000"/>
                            </a:schemeClr>
                          </a:solidFill>
                        </a:rPr>
                        <a:t>9,7</a:t>
                      </a:r>
                    </a:p>
                  </a:txBody>
                  <a:tcPr marL="68580" marR="68580" marT="34290" marB="34290"/>
                </a:tc>
                <a:extLst>
                  <a:ext uri="{0D108BD9-81ED-4DB2-BD59-A6C34878D82A}">
                    <a16:rowId xmlns:a16="http://schemas.microsoft.com/office/drawing/2014/main" xmlns="" val="3964098500"/>
                  </a:ext>
                </a:extLst>
              </a:tr>
              <a:tr h="245005">
                <a:tc>
                  <a:txBody>
                    <a:bodyPr/>
                    <a:lstStyle/>
                    <a:p>
                      <a:r>
                        <a:rPr lang="es-ES" sz="1100" dirty="0" err="1">
                          <a:solidFill>
                            <a:schemeClr val="accent3">
                              <a:lumMod val="50000"/>
                            </a:schemeClr>
                          </a:solidFill>
                        </a:rPr>
                        <a:t>Enf</a:t>
                      </a:r>
                      <a:r>
                        <a:rPr lang="es-ES" sz="1100" dirty="0">
                          <a:solidFill>
                            <a:schemeClr val="accent3">
                              <a:lumMod val="50000"/>
                            </a:schemeClr>
                          </a:solidFill>
                        </a:rPr>
                        <a:t> </a:t>
                      </a:r>
                      <a:r>
                        <a:rPr lang="es-ES" sz="1100" dirty="0" err="1">
                          <a:solidFill>
                            <a:schemeClr val="accent3">
                              <a:lumMod val="50000"/>
                            </a:schemeClr>
                          </a:solidFill>
                        </a:rPr>
                        <a:t>Resp</a:t>
                      </a:r>
                      <a:r>
                        <a:rPr lang="es-ES" sz="1100" dirty="0">
                          <a:solidFill>
                            <a:schemeClr val="accent3">
                              <a:lumMod val="50000"/>
                            </a:schemeClr>
                          </a:solidFill>
                        </a:rPr>
                        <a:t> Crónica</a:t>
                      </a:r>
                    </a:p>
                  </a:txBody>
                  <a:tcPr marL="68580" marR="68580" marT="34290" marB="34290"/>
                </a:tc>
                <a:tc>
                  <a:txBody>
                    <a:bodyPr/>
                    <a:lstStyle/>
                    <a:p>
                      <a:pPr algn="ctr"/>
                      <a:r>
                        <a:rPr lang="es-ES" sz="1100" dirty="0">
                          <a:solidFill>
                            <a:schemeClr val="accent3">
                              <a:lumMod val="50000"/>
                            </a:schemeClr>
                          </a:solidFill>
                        </a:rPr>
                        <a:t>12,9</a:t>
                      </a:r>
                    </a:p>
                  </a:txBody>
                  <a:tcPr marL="68580" marR="68580" marT="34290" marB="34290"/>
                </a:tc>
                <a:extLst>
                  <a:ext uri="{0D108BD9-81ED-4DB2-BD59-A6C34878D82A}">
                    <a16:rowId xmlns:a16="http://schemas.microsoft.com/office/drawing/2014/main" xmlns="" val="2311546945"/>
                  </a:ext>
                </a:extLst>
              </a:tr>
              <a:tr h="245005">
                <a:tc>
                  <a:txBody>
                    <a:bodyPr/>
                    <a:lstStyle/>
                    <a:p>
                      <a:r>
                        <a:rPr lang="es-ES" sz="1100" dirty="0">
                          <a:solidFill>
                            <a:schemeClr val="accent3">
                              <a:lumMod val="50000"/>
                            </a:schemeClr>
                          </a:solidFill>
                        </a:rPr>
                        <a:t>ERC</a:t>
                      </a:r>
                    </a:p>
                  </a:txBody>
                  <a:tcPr marL="68580" marR="68580" marT="34290" marB="34290"/>
                </a:tc>
                <a:tc>
                  <a:txBody>
                    <a:bodyPr/>
                    <a:lstStyle/>
                    <a:p>
                      <a:pPr algn="ctr"/>
                      <a:r>
                        <a:rPr lang="es-ES" sz="1100" dirty="0">
                          <a:solidFill>
                            <a:schemeClr val="accent3">
                              <a:lumMod val="50000"/>
                            </a:schemeClr>
                          </a:solidFill>
                        </a:rPr>
                        <a:t>12,9</a:t>
                      </a:r>
                    </a:p>
                  </a:txBody>
                  <a:tcPr marL="68580" marR="68580" marT="34290" marB="34290"/>
                </a:tc>
                <a:extLst>
                  <a:ext uri="{0D108BD9-81ED-4DB2-BD59-A6C34878D82A}">
                    <a16:rowId xmlns:a16="http://schemas.microsoft.com/office/drawing/2014/main" xmlns="" val="3759602568"/>
                  </a:ext>
                </a:extLst>
              </a:tr>
              <a:tr h="245005">
                <a:tc>
                  <a:txBody>
                    <a:bodyPr/>
                    <a:lstStyle/>
                    <a:p>
                      <a:r>
                        <a:rPr lang="es-ES" sz="1100" dirty="0" err="1">
                          <a:solidFill>
                            <a:schemeClr val="accent3">
                              <a:lumMod val="50000"/>
                            </a:schemeClr>
                          </a:solidFill>
                        </a:rPr>
                        <a:t>Enf</a:t>
                      </a:r>
                      <a:r>
                        <a:rPr lang="es-ES" sz="1100" dirty="0">
                          <a:solidFill>
                            <a:schemeClr val="accent3">
                              <a:lumMod val="50000"/>
                            </a:schemeClr>
                          </a:solidFill>
                        </a:rPr>
                        <a:t> Arterial </a:t>
                      </a:r>
                      <a:r>
                        <a:rPr lang="es-ES" sz="1100" dirty="0" err="1">
                          <a:solidFill>
                            <a:schemeClr val="accent3">
                              <a:lumMod val="50000"/>
                            </a:schemeClr>
                          </a:solidFill>
                        </a:rPr>
                        <a:t>Perif</a:t>
                      </a:r>
                      <a:endParaRPr lang="es-ES" sz="1100" dirty="0">
                        <a:solidFill>
                          <a:schemeClr val="accent3">
                            <a:lumMod val="50000"/>
                          </a:schemeClr>
                        </a:solidFill>
                      </a:endParaRPr>
                    </a:p>
                  </a:txBody>
                  <a:tcPr marL="68580" marR="68580" marT="34290" marB="34290"/>
                </a:tc>
                <a:tc>
                  <a:txBody>
                    <a:bodyPr/>
                    <a:lstStyle/>
                    <a:p>
                      <a:pPr algn="ctr"/>
                      <a:r>
                        <a:rPr lang="es-ES" sz="1100" dirty="0">
                          <a:solidFill>
                            <a:schemeClr val="accent3">
                              <a:lumMod val="50000"/>
                            </a:schemeClr>
                          </a:solidFill>
                        </a:rPr>
                        <a:t>8,8</a:t>
                      </a:r>
                    </a:p>
                  </a:txBody>
                  <a:tcPr marL="68580" marR="68580" marT="34290" marB="34290"/>
                </a:tc>
                <a:extLst>
                  <a:ext uri="{0D108BD9-81ED-4DB2-BD59-A6C34878D82A}">
                    <a16:rowId xmlns:a16="http://schemas.microsoft.com/office/drawing/2014/main" xmlns="" val="1978294209"/>
                  </a:ext>
                </a:extLst>
              </a:tr>
              <a:tr h="245005">
                <a:tc>
                  <a:txBody>
                    <a:bodyPr/>
                    <a:lstStyle/>
                    <a:p>
                      <a:r>
                        <a:rPr lang="es-ES" sz="1100" dirty="0">
                          <a:solidFill>
                            <a:schemeClr val="accent3">
                              <a:lumMod val="50000"/>
                            </a:schemeClr>
                          </a:solidFill>
                        </a:rPr>
                        <a:t>Neoplasia activa </a:t>
                      </a:r>
                    </a:p>
                  </a:txBody>
                  <a:tcPr marL="68580" marR="68580" marT="34290" marB="34290"/>
                </a:tc>
                <a:tc>
                  <a:txBody>
                    <a:bodyPr/>
                    <a:lstStyle/>
                    <a:p>
                      <a:pPr algn="ctr"/>
                      <a:r>
                        <a:rPr lang="es-ES" sz="1100" dirty="0">
                          <a:solidFill>
                            <a:schemeClr val="accent3">
                              <a:lumMod val="50000"/>
                            </a:schemeClr>
                          </a:solidFill>
                        </a:rPr>
                        <a:t>6,5</a:t>
                      </a:r>
                    </a:p>
                  </a:txBody>
                  <a:tcPr marL="68580" marR="68580" marT="34290" marB="34290"/>
                </a:tc>
                <a:extLst>
                  <a:ext uri="{0D108BD9-81ED-4DB2-BD59-A6C34878D82A}">
                    <a16:rowId xmlns:a16="http://schemas.microsoft.com/office/drawing/2014/main" xmlns="" val="3701862823"/>
                  </a:ext>
                </a:extLst>
              </a:tr>
              <a:tr h="234206">
                <a:tc>
                  <a:txBody>
                    <a:bodyPr/>
                    <a:lstStyle/>
                    <a:p>
                      <a:r>
                        <a:rPr lang="es-ES" sz="1100" dirty="0">
                          <a:solidFill>
                            <a:schemeClr val="accent3">
                              <a:lumMod val="50000"/>
                            </a:schemeClr>
                          </a:solidFill>
                        </a:rPr>
                        <a:t>IAM / ICC / AVC</a:t>
                      </a:r>
                    </a:p>
                  </a:txBody>
                  <a:tcPr marL="68580" marR="68580" marT="34290" marB="34290"/>
                </a:tc>
                <a:tc>
                  <a:txBody>
                    <a:bodyPr/>
                    <a:lstStyle/>
                    <a:p>
                      <a:pPr algn="ctr"/>
                      <a:r>
                        <a:rPr lang="es-ES" sz="1100" dirty="0">
                          <a:solidFill>
                            <a:schemeClr val="accent3">
                              <a:lumMod val="50000"/>
                            </a:schemeClr>
                          </a:solidFill>
                        </a:rPr>
                        <a:t>3,2</a:t>
                      </a:r>
                    </a:p>
                  </a:txBody>
                  <a:tcPr marL="68580" marR="68580" marT="34290" marB="34290"/>
                </a:tc>
                <a:extLst>
                  <a:ext uri="{0D108BD9-81ED-4DB2-BD59-A6C34878D82A}">
                    <a16:rowId xmlns:a16="http://schemas.microsoft.com/office/drawing/2014/main" xmlns="" val="3162957980"/>
                  </a:ext>
                </a:extLst>
              </a:tr>
            </a:tbl>
          </a:graphicData>
        </a:graphic>
      </p:graphicFrame>
      <p:graphicFrame>
        <p:nvGraphicFramePr>
          <p:cNvPr id="13" name="Gráfico 12">
            <a:extLst>
              <a:ext uri="{FF2B5EF4-FFF2-40B4-BE49-F238E27FC236}">
                <a16:creationId xmlns:a16="http://schemas.microsoft.com/office/drawing/2014/main" xmlns="" id="{6D6FD987-9FFF-49F9-8E9F-42C53EF71421}"/>
              </a:ext>
            </a:extLst>
          </p:cNvPr>
          <p:cNvGraphicFramePr/>
          <p:nvPr>
            <p:extLst>
              <p:ext uri="{D42A27DB-BD31-4B8C-83A1-F6EECF244321}">
                <p14:modId xmlns:p14="http://schemas.microsoft.com/office/powerpoint/2010/main" xmlns="" val="2512215968"/>
              </p:ext>
            </p:extLst>
          </p:nvPr>
        </p:nvGraphicFramePr>
        <p:xfrm>
          <a:off x="5058055" y="1989116"/>
          <a:ext cx="2246099" cy="1340477"/>
        </p:xfrm>
        <a:graphic>
          <a:graphicData uri="http://schemas.openxmlformats.org/drawingml/2006/chart">
            <c:chart xmlns:c="http://schemas.openxmlformats.org/drawingml/2006/chart" xmlns:r="http://schemas.openxmlformats.org/officeDocument/2006/relationships" r:id="rId4"/>
          </a:graphicData>
        </a:graphic>
      </p:graphicFrame>
      <p:sp>
        <p:nvSpPr>
          <p:cNvPr id="14" name="Rectángulo 13">
            <a:extLst>
              <a:ext uri="{FF2B5EF4-FFF2-40B4-BE49-F238E27FC236}">
                <a16:creationId xmlns:a16="http://schemas.microsoft.com/office/drawing/2014/main" xmlns="" id="{2EAAE642-54E8-46E2-B2F6-707087A6796F}"/>
              </a:ext>
            </a:extLst>
          </p:cNvPr>
          <p:cNvSpPr/>
          <p:nvPr/>
        </p:nvSpPr>
        <p:spPr>
          <a:xfrm>
            <a:off x="5087436" y="4081191"/>
            <a:ext cx="2598191" cy="242903"/>
          </a:xfrm>
          <a:prstGeom prst="rect">
            <a:avLst/>
          </a:prstGeom>
          <a:solidFill>
            <a:srgbClr val="FFFF00"/>
          </a:solidFill>
          <a:ln w="38100">
            <a:solidFill>
              <a:srgbClr val="FF000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s-ES" sz="1500" b="1" dirty="0">
                <a:solidFill>
                  <a:srgbClr val="FF0000"/>
                </a:solidFill>
              </a:rPr>
              <a:t>SUPERVIVENCIA   87,1%</a:t>
            </a:r>
          </a:p>
        </p:txBody>
      </p:sp>
      <p:graphicFrame>
        <p:nvGraphicFramePr>
          <p:cNvPr id="15" name="Tabla 14">
            <a:extLst>
              <a:ext uri="{FF2B5EF4-FFF2-40B4-BE49-F238E27FC236}">
                <a16:creationId xmlns:a16="http://schemas.microsoft.com/office/drawing/2014/main" xmlns="" id="{C3EF0AB3-A30E-45A3-8B44-DD2C83B4BA42}"/>
              </a:ext>
            </a:extLst>
          </p:cNvPr>
          <p:cNvGraphicFramePr>
            <a:graphicFrameLocks noGrp="1"/>
          </p:cNvGraphicFramePr>
          <p:nvPr>
            <p:extLst>
              <p:ext uri="{D42A27DB-BD31-4B8C-83A1-F6EECF244321}">
                <p14:modId xmlns:p14="http://schemas.microsoft.com/office/powerpoint/2010/main" xmlns="" val="2550046933"/>
              </p:ext>
            </p:extLst>
          </p:nvPr>
        </p:nvGraphicFramePr>
        <p:xfrm>
          <a:off x="7401162" y="1945433"/>
          <a:ext cx="1714069" cy="1440180"/>
        </p:xfrm>
        <a:graphic>
          <a:graphicData uri="http://schemas.openxmlformats.org/drawingml/2006/table">
            <a:tbl>
              <a:tblPr firstRow="1" bandRow="1">
                <a:tableStyleId>{93296810-A885-4BE3-A3E7-6D5BEEA58F35}</a:tableStyleId>
              </a:tblPr>
              <a:tblGrid>
                <a:gridCol w="1120003">
                  <a:extLst>
                    <a:ext uri="{9D8B030D-6E8A-4147-A177-3AD203B41FA5}">
                      <a16:colId xmlns:a16="http://schemas.microsoft.com/office/drawing/2014/main" xmlns="" val="2853334734"/>
                    </a:ext>
                  </a:extLst>
                </a:gridCol>
                <a:gridCol w="594066">
                  <a:extLst>
                    <a:ext uri="{9D8B030D-6E8A-4147-A177-3AD203B41FA5}">
                      <a16:colId xmlns:a16="http://schemas.microsoft.com/office/drawing/2014/main" xmlns="" val="895868598"/>
                    </a:ext>
                  </a:extLst>
                </a:gridCol>
              </a:tblGrid>
              <a:tr h="205740">
                <a:tc>
                  <a:txBody>
                    <a:bodyPr/>
                    <a:lstStyle/>
                    <a:p>
                      <a:r>
                        <a:rPr lang="es-ES" sz="900" dirty="0"/>
                        <a:t>SITUACIÓN AL ALTA</a:t>
                      </a:r>
                    </a:p>
                  </a:txBody>
                  <a:tcPr marL="68580" marR="68580" marT="34290" marB="34290"/>
                </a:tc>
                <a:tc>
                  <a:txBody>
                    <a:bodyPr/>
                    <a:lstStyle/>
                    <a:p>
                      <a:pPr algn="ctr"/>
                      <a:r>
                        <a:rPr lang="es-ES" sz="900" dirty="0"/>
                        <a:t>N (%)</a:t>
                      </a:r>
                    </a:p>
                  </a:txBody>
                  <a:tcPr marL="68580" marR="68580" marT="34290" marB="34290"/>
                </a:tc>
                <a:extLst>
                  <a:ext uri="{0D108BD9-81ED-4DB2-BD59-A6C34878D82A}">
                    <a16:rowId xmlns:a16="http://schemas.microsoft.com/office/drawing/2014/main" xmlns="" val="2353914328"/>
                  </a:ext>
                </a:extLst>
              </a:tr>
              <a:tr h="205740">
                <a:tc>
                  <a:txBody>
                    <a:bodyPr/>
                    <a:lstStyle/>
                    <a:p>
                      <a:pPr>
                        <a:spcAft>
                          <a:spcPts val="0"/>
                        </a:spcAft>
                      </a:pPr>
                      <a:r>
                        <a:rPr lang="es-ES" sz="900" b="0" dirty="0">
                          <a:solidFill>
                            <a:srgbClr val="C00000"/>
                          </a:solidFill>
                          <a:effectLst/>
                          <a:latin typeface="Times New Roman" panose="02020603050405020304" pitchFamily="18" charset="0"/>
                          <a:ea typeface="Times New Roman" panose="02020603050405020304" pitchFamily="18" charset="0"/>
                        </a:rPr>
                        <a:t>SNG</a:t>
                      </a:r>
                    </a:p>
                  </a:txBody>
                  <a:tcPr marL="51435" marR="51435" marT="0" marB="0"/>
                </a:tc>
                <a:tc>
                  <a:txBody>
                    <a:bodyPr/>
                    <a:lstStyle/>
                    <a:p>
                      <a:pPr algn="ctr"/>
                      <a:r>
                        <a:rPr lang="es-ES" sz="900" b="0" dirty="0">
                          <a:solidFill>
                            <a:srgbClr val="C00000"/>
                          </a:solidFill>
                        </a:rPr>
                        <a:t>5 (16,7)</a:t>
                      </a:r>
                    </a:p>
                  </a:txBody>
                  <a:tcPr marL="68580" marR="68580" marT="34290" marB="34290"/>
                </a:tc>
                <a:extLst>
                  <a:ext uri="{0D108BD9-81ED-4DB2-BD59-A6C34878D82A}">
                    <a16:rowId xmlns:a16="http://schemas.microsoft.com/office/drawing/2014/main" xmlns="" val="2800426361"/>
                  </a:ext>
                </a:extLst>
              </a:tr>
              <a:tr h="205740">
                <a:tc>
                  <a:txBody>
                    <a:bodyPr/>
                    <a:lstStyle/>
                    <a:p>
                      <a:pPr>
                        <a:spcAft>
                          <a:spcPts val="0"/>
                        </a:spcAft>
                      </a:pPr>
                      <a:r>
                        <a:rPr lang="es-ES" sz="900" b="0" dirty="0">
                          <a:solidFill>
                            <a:srgbClr val="C00000"/>
                          </a:solidFill>
                          <a:effectLst/>
                          <a:latin typeface="Times New Roman" panose="02020603050405020304" pitchFamily="18" charset="0"/>
                          <a:ea typeface="Times New Roman" panose="02020603050405020304" pitchFamily="18" charset="0"/>
                        </a:rPr>
                        <a:t>BOLTON</a:t>
                      </a:r>
                    </a:p>
                  </a:txBody>
                  <a:tcPr marL="51435" marR="51435" marT="0" marB="0"/>
                </a:tc>
                <a:tc>
                  <a:txBody>
                    <a:bodyPr/>
                    <a:lstStyle/>
                    <a:p>
                      <a:pPr algn="ctr"/>
                      <a:r>
                        <a:rPr lang="es-ES" sz="900" b="0" dirty="0">
                          <a:solidFill>
                            <a:srgbClr val="C00000"/>
                          </a:solidFill>
                        </a:rPr>
                        <a:t>13 (43,3)</a:t>
                      </a:r>
                    </a:p>
                  </a:txBody>
                  <a:tcPr marL="68580" marR="68580" marT="34290" marB="34290"/>
                </a:tc>
                <a:extLst>
                  <a:ext uri="{0D108BD9-81ED-4DB2-BD59-A6C34878D82A}">
                    <a16:rowId xmlns:a16="http://schemas.microsoft.com/office/drawing/2014/main" xmlns="" val="2253904826"/>
                  </a:ext>
                </a:extLst>
              </a:tr>
              <a:tr h="205740">
                <a:tc>
                  <a:txBody>
                    <a:bodyPr/>
                    <a:lstStyle/>
                    <a:p>
                      <a:pPr>
                        <a:spcAft>
                          <a:spcPts val="0"/>
                        </a:spcAft>
                      </a:pPr>
                      <a:r>
                        <a:rPr lang="es-ES" sz="900" b="0">
                          <a:solidFill>
                            <a:srgbClr val="C00000"/>
                          </a:solidFill>
                          <a:effectLst/>
                          <a:latin typeface="Times New Roman" panose="02020603050405020304" pitchFamily="18" charset="0"/>
                          <a:ea typeface="Times New Roman" panose="02020603050405020304" pitchFamily="18" charset="0"/>
                        </a:rPr>
                        <a:t>ESCARA SACRA</a:t>
                      </a:r>
                    </a:p>
                  </a:txBody>
                  <a:tcPr marL="51435" marR="51435" marT="0" marB="0"/>
                </a:tc>
                <a:tc>
                  <a:txBody>
                    <a:bodyPr/>
                    <a:lstStyle/>
                    <a:p>
                      <a:pPr algn="ctr"/>
                      <a:r>
                        <a:rPr lang="es-ES" sz="900" b="0" dirty="0">
                          <a:solidFill>
                            <a:srgbClr val="C00000"/>
                          </a:solidFill>
                        </a:rPr>
                        <a:t>7 (23,3)</a:t>
                      </a:r>
                    </a:p>
                  </a:txBody>
                  <a:tcPr marL="68580" marR="68580" marT="34290" marB="34290"/>
                </a:tc>
                <a:extLst>
                  <a:ext uri="{0D108BD9-81ED-4DB2-BD59-A6C34878D82A}">
                    <a16:rowId xmlns:a16="http://schemas.microsoft.com/office/drawing/2014/main" xmlns="" val="436247341"/>
                  </a:ext>
                </a:extLst>
              </a:tr>
              <a:tr h="205740">
                <a:tc>
                  <a:txBody>
                    <a:bodyPr/>
                    <a:lstStyle/>
                    <a:p>
                      <a:pPr>
                        <a:spcAft>
                          <a:spcPts val="0"/>
                        </a:spcAft>
                      </a:pPr>
                      <a:r>
                        <a:rPr lang="es-ES" sz="900" b="0" dirty="0">
                          <a:solidFill>
                            <a:srgbClr val="C00000"/>
                          </a:solidFill>
                          <a:effectLst/>
                          <a:latin typeface="Times New Roman" panose="02020603050405020304" pitchFamily="18" charset="0"/>
                          <a:ea typeface="Times New Roman" panose="02020603050405020304" pitchFamily="18" charset="0"/>
                        </a:rPr>
                        <a:t>CÁNULA</a:t>
                      </a:r>
                    </a:p>
                  </a:txBody>
                  <a:tcPr marL="51435" marR="51435" marT="0" marB="0"/>
                </a:tc>
                <a:tc>
                  <a:txBody>
                    <a:bodyPr/>
                    <a:lstStyle/>
                    <a:p>
                      <a:pPr algn="ctr"/>
                      <a:r>
                        <a:rPr lang="es-ES" sz="900" b="0" dirty="0">
                          <a:solidFill>
                            <a:srgbClr val="C00000"/>
                          </a:solidFill>
                        </a:rPr>
                        <a:t>8 (26,7)</a:t>
                      </a:r>
                    </a:p>
                  </a:txBody>
                  <a:tcPr marL="68580" marR="68580" marT="34290" marB="34290"/>
                </a:tc>
                <a:extLst>
                  <a:ext uri="{0D108BD9-81ED-4DB2-BD59-A6C34878D82A}">
                    <a16:rowId xmlns:a16="http://schemas.microsoft.com/office/drawing/2014/main" xmlns="" val="1196611428"/>
                  </a:ext>
                </a:extLst>
              </a:tr>
              <a:tr h="205740">
                <a:tc>
                  <a:txBody>
                    <a:bodyPr/>
                    <a:lstStyle/>
                    <a:p>
                      <a:pPr>
                        <a:spcAft>
                          <a:spcPts val="0"/>
                        </a:spcAft>
                      </a:pPr>
                      <a:r>
                        <a:rPr lang="es-ES" sz="900" b="0" dirty="0">
                          <a:solidFill>
                            <a:srgbClr val="C00000"/>
                          </a:solidFill>
                          <a:effectLst/>
                          <a:latin typeface="Times New Roman" panose="02020603050405020304" pitchFamily="18" charset="0"/>
                          <a:ea typeface="Times New Roman" panose="02020603050405020304" pitchFamily="18" charset="0"/>
                        </a:rPr>
                        <a:t>OXÍGENO</a:t>
                      </a:r>
                    </a:p>
                  </a:txBody>
                  <a:tcPr marL="51435" marR="51435"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900" b="0" dirty="0">
                          <a:solidFill>
                            <a:srgbClr val="C00000"/>
                          </a:solidFill>
                        </a:rPr>
                        <a:t>11 (36,7)</a:t>
                      </a:r>
                    </a:p>
                  </a:txBody>
                  <a:tcPr marL="68580" marR="68580" marT="34290" marB="34290"/>
                </a:tc>
                <a:extLst>
                  <a:ext uri="{0D108BD9-81ED-4DB2-BD59-A6C34878D82A}">
                    <a16:rowId xmlns:a16="http://schemas.microsoft.com/office/drawing/2014/main" xmlns="" val="2739299347"/>
                  </a:ext>
                </a:extLst>
              </a:tr>
              <a:tr h="205740">
                <a:tc>
                  <a:txBody>
                    <a:bodyPr/>
                    <a:lstStyle/>
                    <a:p>
                      <a:pPr>
                        <a:spcAft>
                          <a:spcPts val="0"/>
                        </a:spcAft>
                      </a:pPr>
                      <a:r>
                        <a:rPr lang="es-ES" sz="900" b="0" dirty="0">
                          <a:solidFill>
                            <a:srgbClr val="C00000"/>
                          </a:solidFill>
                          <a:effectLst/>
                          <a:latin typeface="Times New Roman" panose="02020603050405020304" pitchFamily="18" charset="0"/>
                          <a:ea typeface="Times New Roman" panose="02020603050405020304" pitchFamily="18" charset="0"/>
                        </a:rPr>
                        <a:t>RESPIRADOR</a:t>
                      </a:r>
                    </a:p>
                  </a:txBody>
                  <a:tcPr marL="51435" marR="51435" marT="0" marB="0"/>
                </a:tc>
                <a:tc>
                  <a:txBody>
                    <a:bodyPr/>
                    <a:lstStyle/>
                    <a:p>
                      <a:pPr algn="ctr"/>
                      <a:r>
                        <a:rPr lang="es-ES" sz="900" b="0" dirty="0">
                          <a:solidFill>
                            <a:srgbClr val="C00000"/>
                          </a:solidFill>
                        </a:rPr>
                        <a:t>9 (30)</a:t>
                      </a:r>
                    </a:p>
                  </a:txBody>
                  <a:tcPr marL="68580" marR="68580" marT="34290" marB="34290"/>
                </a:tc>
                <a:extLst>
                  <a:ext uri="{0D108BD9-81ED-4DB2-BD59-A6C34878D82A}">
                    <a16:rowId xmlns:a16="http://schemas.microsoft.com/office/drawing/2014/main" xmlns="" val="2142743381"/>
                  </a:ext>
                </a:extLst>
              </a:tr>
            </a:tbl>
          </a:graphicData>
        </a:graphic>
      </p:graphicFrame>
      <p:sp>
        <p:nvSpPr>
          <p:cNvPr id="2" name="Rectángulo 1">
            <a:extLst>
              <a:ext uri="{FF2B5EF4-FFF2-40B4-BE49-F238E27FC236}">
                <a16:creationId xmlns:a16="http://schemas.microsoft.com/office/drawing/2014/main" xmlns="" id="{E2CEFF41-7A48-4E1E-9745-E7C36A582CE4}"/>
              </a:ext>
            </a:extLst>
          </p:cNvPr>
          <p:cNvSpPr/>
          <p:nvPr/>
        </p:nvSpPr>
        <p:spPr>
          <a:xfrm>
            <a:off x="7417589" y="2333195"/>
            <a:ext cx="1714069" cy="19413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s-ES"/>
          </a:p>
        </p:txBody>
      </p:sp>
      <p:sp>
        <p:nvSpPr>
          <p:cNvPr id="17" name="Rectángulo 16">
            <a:extLst>
              <a:ext uri="{FF2B5EF4-FFF2-40B4-BE49-F238E27FC236}">
                <a16:creationId xmlns:a16="http://schemas.microsoft.com/office/drawing/2014/main" xmlns="" id="{AC88DA28-3F1A-4008-B17F-33377AFD167F}"/>
              </a:ext>
            </a:extLst>
          </p:cNvPr>
          <p:cNvSpPr/>
          <p:nvPr/>
        </p:nvSpPr>
        <p:spPr>
          <a:xfrm>
            <a:off x="7417740" y="2755660"/>
            <a:ext cx="1714069" cy="19413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s-ES"/>
          </a:p>
        </p:txBody>
      </p:sp>
      <p:sp>
        <p:nvSpPr>
          <p:cNvPr id="18" name="Rectángulo 17">
            <a:extLst>
              <a:ext uri="{FF2B5EF4-FFF2-40B4-BE49-F238E27FC236}">
                <a16:creationId xmlns:a16="http://schemas.microsoft.com/office/drawing/2014/main" xmlns="" id="{A31A66CA-E0C3-49EC-844F-B9AEC27F7D12}"/>
              </a:ext>
            </a:extLst>
          </p:cNvPr>
          <p:cNvSpPr/>
          <p:nvPr/>
        </p:nvSpPr>
        <p:spPr>
          <a:xfrm>
            <a:off x="7417589" y="2984638"/>
            <a:ext cx="1714069" cy="19413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s-ES"/>
          </a:p>
        </p:txBody>
      </p:sp>
    </p:spTree>
    <p:extLst>
      <p:ext uri="{BB962C8B-B14F-4D97-AF65-F5344CB8AC3E}">
        <p14:creationId xmlns:p14="http://schemas.microsoft.com/office/powerpoint/2010/main" xmlns="" val="2803077235"/>
      </p:ext>
    </p:extLst>
  </p:cSld>
  <p:clrMapOvr>
    <a:masterClrMapping/>
  </p:clrMapOvr>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TotalTime>
  <Words>699</Words>
  <Application>Microsoft Office PowerPoint</Application>
  <PresentationFormat>Presentación en pantalla (16:9)</PresentationFormat>
  <Paragraphs>109</Paragraphs>
  <Slides>2</Slides>
  <Notes>2</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Diapositiva 1</vt:lpstr>
      <vt:lpstr>Diapositiva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HP</dc:creator>
  <cp:lastModifiedBy>LUNA</cp:lastModifiedBy>
  <cp:revision>38</cp:revision>
  <dcterms:created xsi:type="dcterms:W3CDTF">2020-02-25T18:04:03Z</dcterms:created>
  <dcterms:modified xsi:type="dcterms:W3CDTF">2020-06-02T10:24:58Z</dcterms:modified>
</cp:coreProperties>
</file>