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Motivo de cese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3.6963239912382747E-3"/>
                </c:manualLayout>
              </c:layout>
              <c:dLblPos val="outEnd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1CC-4ADC-B698-AE7AD4A1BC94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Estables 5 años</c:v>
                </c:pt>
                <c:pt idx="1">
                  <c:v>Cambio a anti-IL5</c:v>
                </c:pt>
                <c:pt idx="2">
                  <c:v>Efectos adversos</c:v>
                </c:pt>
                <c:pt idx="3">
                  <c:v>No mejoría</c:v>
                </c:pt>
                <c:pt idx="4">
                  <c:v>Abandono</c:v>
                </c:pt>
                <c:pt idx="5">
                  <c:v>Fallecimiento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 formatCode="0.00%">
                  <c:v>0.26700000000000002</c:v>
                </c:pt>
                <c:pt idx="1">
                  <c:v>0.24000000000000002</c:v>
                </c:pt>
                <c:pt idx="2" formatCode="0.00%">
                  <c:v>0.14300000000000002</c:v>
                </c:pt>
                <c:pt idx="3">
                  <c:v>0.2</c:v>
                </c:pt>
                <c:pt idx="4" formatCode="0.00%">
                  <c:v>0.11700000000000003</c:v>
                </c:pt>
                <c:pt idx="5" formatCode="0.00%">
                  <c:v>3.3000000000000002E-2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1CC-4ADC-B698-AE7AD4A1BC94}"/>
            </c:ext>
          </c:extLst>
        </c:ser>
        <c:dLbls>
          <c:showVal val="1"/>
        </c:dLbls>
        <c:axId val="113454080"/>
        <c:axId val="108880640"/>
      </c:barChart>
      <c:catAx>
        <c:axId val="113454080"/>
        <c:scaling>
          <c:orientation val="minMax"/>
        </c:scaling>
        <c:axPos val="b"/>
        <c:numFmt formatCode="General" sourceLinked="0"/>
        <c:tickLblPos val="nextTo"/>
        <c:crossAx val="108880640"/>
        <c:crosses val="autoZero"/>
        <c:auto val="1"/>
        <c:lblAlgn val="ctr"/>
        <c:lblOffset val="100"/>
      </c:catAx>
      <c:valAx>
        <c:axId val="108880640"/>
        <c:scaling>
          <c:orientation val="minMax"/>
        </c:scaling>
        <c:axPos val="l"/>
        <c:majorGridlines/>
        <c:numFmt formatCode="0%" sourceLinked="0"/>
        <c:tickLblPos val="nextTo"/>
        <c:crossAx val="11345408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CA1BD1-1EF2-4810-BFFC-B0875DE38EA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5845FE0-535D-4DAC-BF5D-751A9BBB0612}">
      <dgm:prSet phldrT="[Texto]"/>
      <dgm:spPr>
        <a:solidFill>
          <a:schemeClr val="accent2"/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s-ES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Introducción</a:t>
          </a:r>
        </a:p>
      </dgm:t>
    </dgm:pt>
    <dgm:pt modelId="{177B04D6-A54A-453D-BC30-BF117D8D3354}" type="parTrans" cxnId="{8A53F977-BCCA-4F03-8AC9-9C410DDF3D30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D1E7EF-1D6E-43A4-A0E5-D7A9D815852E}" type="sibTrans" cxnId="{8A53F977-BCCA-4F03-8AC9-9C410DDF3D30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F1FEF4-1B14-43D1-8EFA-C659EC17B1E0}">
      <dgm:prSet phldrT="[Texto]"/>
      <dgm:spPr/>
      <dgm:t>
        <a:bodyPr/>
        <a:lstStyle/>
        <a:p>
          <a:pPr algn="just"/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El </a:t>
          </a:r>
          <a:r>
            <a:rPr lang="es-ES" dirty="0" err="1"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 es un anticuerpo monoclonal humanizado con capacidad para bloquear la </a:t>
          </a:r>
          <a:r>
            <a:rPr lang="es-ES" dirty="0" err="1">
              <a:latin typeface="Arial" panose="020B0604020202020204" pitchFamily="34" charset="0"/>
              <a:cs typeface="Arial" panose="020B0604020202020204" pitchFamily="34" charset="0"/>
            </a:rPr>
            <a:t>IgE</a:t>
          </a:r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, está indicado en pacientes con asma alérgica grave no controlada, con sensibilización a alérgenos perennes, exacerbaciones frecuentes y función pulmonar reducida.</a:t>
          </a:r>
        </a:p>
      </dgm:t>
    </dgm:pt>
    <dgm:pt modelId="{7281C0AC-3575-4415-B226-DE1D1B18D452}" type="parTrans" cxnId="{9DDDEE32-868A-4860-8C49-B39AE15260B8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5F6DDF-3F45-47D8-A6EE-CF8578195FDB}" type="sibTrans" cxnId="{9DDDEE32-868A-4860-8C49-B39AE15260B8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91A3A2-3D0C-43B6-A9A2-0DFD6F864305}">
      <dgm:prSet phldrT="[Texto]"/>
      <dgm:spPr>
        <a:solidFill>
          <a:schemeClr val="accent2"/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s-ES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Material</a:t>
          </a:r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y</a:t>
          </a:r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métodos</a:t>
          </a:r>
        </a:p>
      </dgm:t>
    </dgm:pt>
    <dgm:pt modelId="{55C306D4-3616-465D-8335-C5B6D02B5763}" type="parTrans" cxnId="{4BF9F8E0-3BDD-426F-8889-A3F707E02E82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AA21E7-2AC6-4348-BDAC-DE3BC4CBE71F}" type="sibTrans" cxnId="{4BF9F8E0-3BDD-426F-8889-A3F707E02E82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D679E3-8DE8-4D95-AAEE-F91EDF17A5FD}">
      <dgm:prSet phldrT="[Texto]"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Estudio observacional y retrospectivo en el que se analizaron todos los pacientes que cesaron el tratamiento con </a:t>
          </a:r>
          <a:r>
            <a:rPr lang="es-ES" dirty="0" err="1"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. El objetivo principal fue conocer el motivo del cese y posibles efectos adversos.</a:t>
          </a:r>
        </a:p>
      </dgm:t>
    </dgm:pt>
    <dgm:pt modelId="{B2A4B411-361B-475E-993C-78764118A3A3}" type="parTrans" cxnId="{36629CC8-EBB1-4DF4-A14D-5AFE403EDD24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534D5D-A18E-418D-B752-8E1B96331194}" type="sibTrans" cxnId="{36629CC8-EBB1-4DF4-A14D-5AFE403EDD24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0EDBEF-AF6E-4D00-84D8-94E2D3783F59}" type="pres">
      <dgm:prSet presAssocID="{E8CA1BD1-1EF2-4810-BFFC-B0875DE38EA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FE9C839-1951-4776-824C-6132BCE53F84}" type="pres">
      <dgm:prSet presAssocID="{A5845FE0-535D-4DAC-BF5D-751A9BBB0612}" presName="composite" presStyleCnt="0"/>
      <dgm:spPr/>
    </dgm:pt>
    <dgm:pt modelId="{E846ADD1-C251-4B4D-BAB7-0D128B995812}" type="pres">
      <dgm:prSet presAssocID="{A5845FE0-535D-4DAC-BF5D-751A9BBB0612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0BF2CEE-C6EC-4718-88DC-7563DE2DD098}" type="pres">
      <dgm:prSet presAssocID="{A5845FE0-535D-4DAC-BF5D-751A9BBB0612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6A2A5D-312D-44AB-B2AB-0AB452747C9A}" type="pres">
      <dgm:prSet presAssocID="{E4D1E7EF-1D6E-43A4-A0E5-D7A9D815852E}" presName="sp" presStyleCnt="0"/>
      <dgm:spPr/>
    </dgm:pt>
    <dgm:pt modelId="{BD646500-90FE-4446-A0D3-45ED3CC228B5}" type="pres">
      <dgm:prSet presAssocID="{B491A3A2-3D0C-43B6-A9A2-0DFD6F864305}" presName="composite" presStyleCnt="0"/>
      <dgm:spPr/>
    </dgm:pt>
    <dgm:pt modelId="{CF572A28-7325-4D91-A682-94BCC88E6918}" type="pres">
      <dgm:prSet presAssocID="{B491A3A2-3D0C-43B6-A9A2-0DFD6F864305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904001A-8DB3-46A0-9973-38FAA9FE1EB9}" type="pres">
      <dgm:prSet presAssocID="{B491A3A2-3D0C-43B6-A9A2-0DFD6F864305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E9D7A6D-A2BB-4CAE-952D-5A00665F41B6}" type="presOf" srcId="{E8CA1BD1-1EF2-4810-BFFC-B0875DE38EAB}" destId="{C30EDBEF-AF6E-4D00-84D8-94E2D3783F59}" srcOrd="0" destOrd="0" presId="urn:microsoft.com/office/officeart/2005/8/layout/chevron2"/>
    <dgm:cxn modelId="{9DDDEE32-868A-4860-8C49-B39AE15260B8}" srcId="{A5845FE0-535D-4DAC-BF5D-751A9BBB0612}" destId="{FEF1FEF4-1B14-43D1-8EFA-C659EC17B1E0}" srcOrd="0" destOrd="0" parTransId="{7281C0AC-3575-4415-B226-DE1D1B18D452}" sibTransId="{E45F6DDF-3F45-47D8-A6EE-CF8578195FDB}"/>
    <dgm:cxn modelId="{8A53F977-BCCA-4F03-8AC9-9C410DDF3D30}" srcId="{E8CA1BD1-1EF2-4810-BFFC-B0875DE38EAB}" destId="{A5845FE0-535D-4DAC-BF5D-751A9BBB0612}" srcOrd="0" destOrd="0" parTransId="{177B04D6-A54A-453D-BC30-BF117D8D3354}" sibTransId="{E4D1E7EF-1D6E-43A4-A0E5-D7A9D815852E}"/>
    <dgm:cxn modelId="{1CCA15F4-ACCB-438A-A5C9-A868B60F46AE}" type="presOf" srcId="{CCD679E3-8DE8-4D95-AAEE-F91EDF17A5FD}" destId="{B904001A-8DB3-46A0-9973-38FAA9FE1EB9}" srcOrd="0" destOrd="0" presId="urn:microsoft.com/office/officeart/2005/8/layout/chevron2"/>
    <dgm:cxn modelId="{4BF9F8E0-3BDD-426F-8889-A3F707E02E82}" srcId="{E8CA1BD1-1EF2-4810-BFFC-B0875DE38EAB}" destId="{B491A3A2-3D0C-43B6-A9A2-0DFD6F864305}" srcOrd="1" destOrd="0" parTransId="{55C306D4-3616-465D-8335-C5B6D02B5763}" sibTransId="{B5AA21E7-2AC6-4348-BDAC-DE3BC4CBE71F}"/>
    <dgm:cxn modelId="{15E1EE87-4AC9-4876-B8EF-A546BAC02EE8}" type="presOf" srcId="{A5845FE0-535D-4DAC-BF5D-751A9BBB0612}" destId="{E846ADD1-C251-4B4D-BAB7-0D128B995812}" srcOrd="0" destOrd="0" presId="urn:microsoft.com/office/officeart/2005/8/layout/chevron2"/>
    <dgm:cxn modelId="{438AD088-798A-43D9-AFB4-31834AF8440E}" type="presOf" srcId="{B491A3A2-3D0C-43B6-A9A2-0DFD6F864305}" destId="{CF572A28-7325-4D91-A682-94BCC88E6918}" srcOrd="0" destOrd="0" presId="urn:microsoft.com/office/officeart/2005/8/layout/chevron2"/>
    <dgm:cxn modelId="{36629CC8-EBB1-4DF4-A14D-5AFE403EDD24}" srcId="{B491A3A2-3D0C-43B6-A9A2-0DFD6F864305}" destId="{CCD679E3-8DE8-4D95-AAEE-F91EDF17A5FD}" srcOrd="0" destOrd="0" parTransId="{B2A4B411-361B-475E-993C-78764118A3A3}" sibTransId="{F5534D5D-A18E-418D-B752-8E1B96331194}"/>
    <dgm:cxn modelId="{FAAA16FB-C6E1-40A4-ADE8-E88B8E795F3F}" type="presOf" srcId="{FEF1FEF4-1B14-43D1-8EFA-C659EC17B1E0}" destId="{D0BF2CEE-C6EC-4718-88DC-7563DE2DD098}" srcOrd="0" destOrd="0" presId="urn:microsoft.com/office/officeart/2005/8/layout/chevron2"/>
    <dgm:cxn modelId="{92EE5EB2-20C1-48E0-A1C2-302434CD3375}" type="presParOf" srcId="{C30EDBEF-AF6E-4D00-84D8-94E2D3783F59}" destId="{6FE9C839-1951-4776-824C-6132BCE53F84}" srcOrd="0" destOrd="0" presId="urn:microsoft.com/office/officeart/2005/8/layout/chevron2"/>
    <dgm:cxn modelId="{C62D89AA-BEB3-4134-A2B9-16A52B30BEA1}" type="presParOf" srcId="{6FE9C839-1951-4776-824C-6132BCE53F84}" destId="{E846ADD1-C251-4B4D-BAB7-0D128B995812}" srcOrd="0" destOrd="0" presId="urn:microsoft.com/office/officeart/2005/8/layout/chevron2"/>
    <dgm:cxn modelId="{C7DFC43A-2ED2-4FA4-853D-610D71F275F7}" type="presParOf" srcId="{6FE9C839-1951-4776-824C-6132BCE53F84}" destId="{D0BF2CEE-C6EC-4718-88DC-7563DE2DD098}" srcOrd="1" destOrd="0" presId="urn:microsoft.com/office/officeart/2005/8/layout/chevron2"/>
    <dgm:cxn modelId="{C32BBBCD-16D3-4410-A29E-4EC42E4E7737}" type="presParOf" srcId="{C30EDBEF-AF6E-4D00-84D8-94E2D3783F59}" destId="{8C6A2A5D-312D-44AB-B2AB-0AB452747C9A}" srcOrd="1" destOrd="0" presId="urn:microsoft.com/office/officeart/2005/8/layout/chevron2"/>
    <dgm:cxn modelId="{85AE0BD6-FD0C-4E0A-B49F-25C09AF1A0FC}" type="presParOf" srcId="{C30EDBEF-AF6E-4D00-84D8-94E2D3783F59}" destId="{BD646500-90FE-4446-A0D3-45ED3CC228B5}" srcOrd="2" destOrd="0" presId="urn:microsoft.com/office/officeart/2005/8/layout/chevron2"/>
    <dgm:cxn modelId="{262C78FE-5E5E-43A0-81B8-ED54F684E98A}" type="presParOf" srcId="{BD646500-90FE-4446-A0D3-45ED3CC228B5}" destId="{CF572A28-7325-4D91-A682-94BCC88E6918}" srcOrd="0" destOrd="0" presId="urn:microsoft.com/office/officeart/2005/8/layout/chevron2"/>
    <dgm:cxn modelId="{FC49A4B5-9053-4286-8EB7-AC0B42A32C69}" type="presParOf" srcId="{BD646500-90FE-4446-A0D3-45ED3CC228B5}" destId="{B904001A-8DB3-46A0-9973-38FAA9FE1EB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BB8D89-B141-4114-A604-C979933D20D8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3FD495B3-9C3F-4E26-ACDB-133D2AB410B8}">
      <dgm:prSet phldrT="[Texto]" custT="1"/>
      <dgm:spPr/>
      <dgm:t>
        <a:bodyPr/>
        <a:lstStyle/>
        <a:p>
          <a:r>
            <a:rPr lang="es-ES" sz="14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Población</a:t>
          </a:r>
        </a:p>
      </dgm:t>
    </dgm:pt>
    <dgm:pt modelId="{EA6663CC-9061-4EC1-A223-CFEEC6F4A11E}" type="parTrans" cxnId="{C9C132B3-972D-428C-AB9F-9B7BEBA5CEDF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77A993EE-B841-46CF-94BF-202F7CA369AA}" type="sibTrans" cxnId="{C9C132B3-972D-428C-AB9F-9B7BEBA5CEDF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21C6D050-A0D3-4C0A-B151-9439ED167F4B}">
      <dgm:prSet phldrT="[Texto]" custT="1"/>
      <dgm:spPr/>
      <dgm:t>
        <a:bodyPr/>
        <a:lstStyle/>
        <a:p>
          <a:r>
            <a:rPr lang="es-ES" sz="14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61 pacientes (25% varones, 75% mujeres)</a:t>
          </a:r>
        </a:p>
      </dgm:t>
    </dgm:pt>
    <dgm:pt modelId="{79C8ACE8-A93E-4DC1-882A-AC7BD1E79D8B}" type="parTrans" cxnId="{DFA1DAB2-FC13-471D-87E1-CC7AEB11A8E6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E65C90CD-68AB-473A-8BE9-02CE67A55207}" type="sibTrans" cxnId="{DFA1DAB2-FC13-471D-87E1-CC7AEB11A8E6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46F6C3E6-DAF4-4C7F-BFB7-17FA010227B4}">
      <dgm:prSet phldrT="[Texto]" custT="1"/>
      <dgm:spPr/>
      <dgm:t>
        <a:bodyPr/>
        <a:lstStyle/>
        <a:p>
          <a:r>
            <a:rPr lang="es-ES" sz="14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Edad media</a:t>
          </a:r>
        </a:p>
      </dgm:t>
    </dgm:pt>
    <dgm:pt modelId="{020500FB-45A6-46DE-96DF-3BA17BEB438E}" type="parTrans" cxnId="{6F405B30-2961-4B89-910E-9EAF1D1E3521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CF267544-2D11-48E1-8764-0FEB6BD84452}" type="sibTrans" cxnId="{6F405B30-2961-4B89-910E-9EAF1D1E3521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CA1F19DA-3272-49AB-A6C0-38001BE5C9E2}">
      <dgm:prSet phldrT="[Texto]" custT="1"/>
      <dgm:spPr/>
      <dgm:t>
        <a:bodyPr/>
        <a:lstStyle/>
        <a:p>
          <a:r>
            <a:rPr lang="es-ES" sz="14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58 años (26+/-82)</a:t>
          </a:r>
        </a:p>
      </dgm:t>
    </dgm:pt>
    <dgm:pt modelId="{8CE819F9-AA03-4747-8C45-E1B2F55DD482}" type="parTrans" cxnId="{D8771CE4-C767-4803-80E7-279AEE212461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DF32F8AE-1418-4DF8-BC0C-33A408B58CA6}" type="sibTrans" cxnId="{D8771CE4-C767-4803-80E7-279AEE212461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F0736C17-275E-4BCB-9F08-AB3C21F2169E}">
      <dgm:prSet phldrT="[Texto]" custT="1"/>
      <dgm:spPr/>
      <dgm:t>
        <a:bodyPr/>
        <a:lstStyle/>
        <a:p>
          <a:r>
            <a:rPr lang="es-ES" sz="14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Peso medio</a:t>
          </a:r>
        </a:p>
      </dgm:t>
    </dgm:pt>
    <dgm:pt modelId="{C6F73479-DE1A-4A89-905C-04266EA56F64}" type="parTrans" cxnId="{4EA16BE5-7978-4F76-8CC0-9AB0E3CEBF10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C2A6F002-1D8A-44EB-8CFC-21DE5DBCFE02}" type="sibTrans" cxnId="{4EA16BE5-7978-4F76-8CC0-9AB0E3CEBF10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BBE407E4-73BE-46A5-A896-1E758D37AA9E}">
      <dgm:prSet phldrT="[Texto]" custT="1"/>
      <dgm:spPr/>
      <dgm:t>
        <a:bodyPr/>
        <a:lstStyle/>
        <a:p>
          <a:r>
            <a:rPr lang="es-ES" sz="14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75 kg</a:t>
          </a:r>
        </a:p>
      </dgm:t>
    </dgm:pt>
    <dgm:pt modelId="{0FD6199B-D330-40B4-9F1F-BA853DF3D825}" type="parTrans" cxnId="{E30D53D3-81A0-4993-AAE7-940C9CC4B06B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C6C20200-EAD2-4B17-995A-B47C2F8BBF53}" type="sibTrans" cxnId="{E30D53D3-81A0-4993-AAE7-940C9CC4B06B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F3AA7ADE-40A8-44FF-BAF2-872F1EA0F544}">
      <dgm:prSet phldrT="[Texto]" custT="1"/>
      <dgm:spPr/>
      <dgm:t>
        <a:bodyPr/>
        <a:lstStyle/>
        <a:p>
          <a:r>
            <a:rPr lang="es-ES" sz="1400" dirty="0" err="1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IgE</a:t>
          </a:r>
          <a:r>
            <a:rPr lang="es-ES" sz="14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 previa</a:t>
          </a:r>
        </a:p>
      </dgm:t>
    </dgm:pt>
    <dgm:pt modelId="{C5C878E9-D968-4B5B-8259-8211BE97081C}" type="parTrans" cxnId="{390805BE-47FF-474F-ACA2-CD50BC539C72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D455AB0C-BBBA-4BBD-A8C5-93875FA40DF1}" type="sibTrans" cxnId="{390805BE-47FF-474F-ACA2-CD50BC539C72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EF7F7936-A6E7-45E6-ABAA-72AA425C2D93}">
      <dgm:prSet custT="1"/>
      <dgm:spPr/>
      <dgm:t>
        <a:bodyPr/>
        <a:lstStyle/>
        <a:p>
          <a:r>
            <a:rPr lang="es-ES" sz="14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RAST población general</a:t>
          </a:r>
        </a:p>
      </dgm:t>
    </dgm:pt>
    <dgm:pt modelId="{5B70EEFB-DBE6-44A8-B6A8-94BE5F3D3042}" type="parTrans" cxnId="{794F8096-39ED-4619-820C-5B6BF3ED3EE1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8B846551-DDAB-4F32-AAB4-6CC91118ED2D}" type="sibTrans" cxnId="{794F8096-39ED-4619-820C-5B6BF3ED3EE1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94C38A1D-C4A6-4921-A446-FCA1F05C651D}">
      <dgm:prSet custT="1"/>
      <dgm:spPr/>
      <dgm:t>
        <a:bodyPr/>
        <a:lstStyle/>
        <a:p>
          <a:r>
            <a:rPr lang="es-ES" sz="14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379 U/ml</a:t>
          </a:r>
        </a:p>
      </dgm:t>
    </dgm:pt>
    <dgm:pt modelId="{2ABF01A8-5B96-4080-890A-1B4D77F3710A}" type="parTrans" cxnId="{FB201C3D-4F95-4513-9CC0-FF2F613DEFDC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35F18289-DEDB-429E-8133-8A66E4E89620}" type="sibTrans" cxnId="{FB201C3D-4F95-4513-9CC0-FF2F613DEFDC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81B856E8-C92A-4BA0-A498-5D8C1DF30831}">
      <dgm:prSet custT="1"/>
      <dgm:spPr/>
      <dgm:t>
        <a:bodyPr/>
        <a:lstStyle/>
        <a:p>
          <a:r>
            <a:rPr lang="es-ES" sz="14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Duración media del tratamiento</a:t>
          </a:r>
        </a:p>
      </dgm:t>
    </dgm:pt>
    <dgm:pt modelId="{11D5063B-9A5B-48F6-91B2-780DFB3C29B7}" type="parTrans" cxnId="{0D8D0707-E3A1-4B34-9FD3-7E40A4032659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34B18C93-A314-4E78-B900-53805D04988E}" type="sibTrans" cxnId="{0D8D0707-E3A1-4B34-9FD3-7E40A4032659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39C28BBA-DA73-4381-A26C-BA63D0ECF264}">
      <dgm:prSet custT="1"/>
      <dgm:spPr/>
      <dgm:t>
        <a:bodyPr/>
        <a:lstStyle/>
        <a:p>
          <a:r>
            <a:rPr lang="es-ES" sz="14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71% positivo</a:t>
          </a:r>
        </a:p>
      </dgm:t>
    </dgm:pt>
    <dgm:pt modelId="{3BEE08AA-F6E2-4897-A84D-4541D0D36DFD}" type="parTrans" cxnId="{D394DF60-B1EC-411B-AC1A-2C06C308068E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6A52A723-F393-410E-B788-BFC3E3A3E5B5}" type="sibTrans" cxnId="{D394DF60-B1EC-411B-AC1A-2C06C308068E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34E696F1-9F74-4387-BA34-4F7AE19F47F2}">
      <dgm:prSet custT="1"/>
      <dgm:spPr/>
      <dgm:t>
        <a:bodyPr/>
        <a:lstStyle/>
        <a:p>
          <a:r>
            <a:rPr lang="es-ES" sz="14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48 meses (1+/-125)</a:t>
          </a:r>
        </a:p>
      </dgm:t>
    </dgm:pt>
    <dgm:pt modelId="{2D6CA5F2-858F-40E2-AAF9-E2A960BE8F6F}" type="parTrans" cxnId="{2CEE717A-CF37-4A86-B0B1-56B703DE0ED5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5D2E47DD-45B4-4F80-9A6D-48DB1DD7E562}" type="sibTrans" cxnId="{2CEE717A-CF37-4A86-B0B1-56B703DE0ED5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8CB9E6D7-3411-4D57-9E68-9236B95857A4}">
      <dgm:prSet custT="1"/>
      <dgm:spPr/>
      <dgm:t>
        <a:bodyPr/>
        <a:lstStyle/>
        <a:p>
          <a:r>
            <a:rPr lang="es-ES" sz="1400" dirty="0">
              <a:ln>
                <a:noFill/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RAST en pacientes sin mejoría</a:t>
          </a:r>
        </a:p>
      </dgm:t>
    </dgm:pt>
    <dgm:pt modelId="{E697E3E8-4599-4C85-BDC5-7111A5B8DAB9}" type="parTrans" cxnId="{01195DE8-C3A4-4EDC-93AB-D81081857C54}">
      <dgm:prSet/>
      <dgm:spPr/>
      <dgm:t>
        <a:bodyPr/>
        <a:lstStyle/>
        <a:p>
          <a:endParaRPr lang="es-ES"/>
        </a:p>
      </dgm:t>
    </dgm:pt>
    <dgm:pt modelId="{20EB3630-5BC0-415B-98C2-D0DB2439251A}" type="sibTrans" cxnId="{01195DE8-C3A4-4EDC-93AB-D81081857C54}">
      <dgm:prSet/>
      <dgm:spPr/>
      <dgm:t>
        <a:bodyPr/>
        <a:lstStyle/>
        <a:p>
          <a:endParaRPr lang="es-ES"/>
        </a:p>
      </dgm:t>
    </dgm:pt>
    <dgm:pt modelId="{DDDD0619-7BC0-4F9F-9321-702E7813EEA6}">
      <dgm:prSet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57,7% positivo</a:t>
          </a:r>
        </a:p>
      </dgm:t>
    </dgm:pt>
    <dgm:pt modelId="{1F1C9A54-B1AC-4DA6-870D-B97DF36DDCDE}" type="parTrans" cxnId="{0A0F75B3-B2F2-4FAE-9F96-14CF94AC445B}">
      <dgm:prSet/>
      <dgm:spPr/>
      <dgm:t>
        <a:bodyPr/>
        <a:lstStyle/>
        <a:p>
          <a:endParaRPr lang="es-ES"/>
        </a:p>
      </dgm:t>
    </dgm:pt>
    <dgm:pt modelId="{7D0845DB-CBE0-4A7E-906E-E624E22B3181}" type="sibTrans" cxnId="{0A0F75B3-B2F2-4FAE-9F96-14CF94AC445B}">
      <dgm:prSet/>
      <dgm:spPr/>
      <dgm:t>
        <a:bodyPr/>
        <a:lstStyle/>
        <a:p>
          <a:endParaRPr lang="es-ES"/>
        </a:p>
      </dgm:t>
    </dgm:pt>
    <dgm:pt modelId="{1165890C-E0F7-472F-8BB8-E839EFC3FC1A}">
      <dgm:prSet/>
      <dgm:spPr/>
      <dgm:t>
        <a:bodyPr/>
        <a:lstStyle/>
        <a:p>
          <a:r>
            <a:rPr lang="es-ES" dirty="0">
              <a:latin typeface="Arial" panose="020B0604020202020204" pitchFamily="34" charset="0"/>
              <a:cs typeface="Arial" panose="020B0604020202020204" pitchFamily="34" charset="0"/>
            </a:rPr>
            <a:t>42,3% negativo</a:t>
          </a:r>
        </a:p>
      </dgm:t>
    </dgm:pt>
    <dgm:pt modelId="{623C3E4B-E9B7-4B07-A447-D5C16FCE9A79}" type="parTrans" cxnId="{C9D7ADBB-7B89-4E53-9EFF-C6D510FC4FCB}">
      <dgm:prSet/>
      <dgm:spPr/>
      <dgm:t>
        <a:bodyPr/>
        <a:lstStyle/>
        <a:p>
          <a:endParaRPr lang="es-ES"/>
        </a:p>
      </dgm:t>
    </dgm:pt>
    <dgm:pt modelId="{ED7681F2-67A6-4249-8E4A-8B6E4D1BD9F3}" type="sibTrans" cxnId="{C9D7ADBB-7B89-4E53-9EFF-C6D510FC4FCB}">
      <dgm:prSet/>
      <dgm:spPr/>
      <dgm:t>
        <a:bodyPr/>
        <a:lstStyle/>
        <a:p>
          <a:endParaRPr lang="es-ES"/>
        </a:p>
      </dgm:t>
    </dgm:pt>
    <dgm:pt modelId="{0ECD93B7-53AE-46E8-8368-170BC9166F96}">
      <dgm:prSet custT="1"/>
      <dgm:spPr/>
      <dgm:t>
        <a:bodyPr/>
        <a:lstStyle/>
        <a:p>
          <a:r>
            <a:rPr lang="es-ES" sz="14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29% negativo</a:t>
          </a:r>
        </a:p>
      </dgm:t>
    </dgm:pt>
    <dgm:pt modelId="{BDDEDA81-4470-46AA-9C86-6060702701FF}" type="parTrans" cxnId="{B4F2303B-D834-4908-82ED-17EFDC53D008}">
      <dgm:prSet/>
      <dgm:spPr/>
      <dgm:t>
        <a:bodyPr/>
        <a:lstStyle/>
        <a:p>
          <a:endParaRPr lang="es-ES"/>
        </a:p>
      </dgm:t>
    </dgm:pt>
    <dgm:pt modelId="{48CAB958-AABF-48B4-B058-77C1118715CC}" type="sibTrans" cxnId="{B4F2303B-D834-4908-82ED-17EFDC53D008}">
      <dgm:prSet/>
      <dgm:spPr/>
      <dgm:t>
        <a:bodyPr/>
        <a:lstStyle/>
        <a:p>
          <a:endParaRPr lang="es-ES"/>
        </a:p>
      </dgm:t>
    </dgm:pt>
    <dgm:pt modelId="{D77D6036-771A-4D89-B79E-4533B4FC046D}" type="pres">
      <dgm:prSet presAssocID="{F5BB8D89-B141-4114-A604-C979933D20D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4C937BB-83A8-4706-A3FC-ED9D34FDC06D}" type="pres">
      <dgm:prSet presAssocID="{3FD495B3-9C3F-4E26-ACDB-133D2AB410B8}" presName="linNode" presStyleCnt="0"/>
      <dgm:spPr/>
    </dgm:pt>
    <dgm:pt modelId="{7D536BF8-677D-4A04-8103-0254426393E6}" type="pres">
      <dgm:prSet presAssocID="{3FD495B3-9C3F-4E26-ACDB-133D2AB410B8}" presName="parentText" presStyleLbl="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47F585C-E112-4011-B93A-9BD47B6B9E84}" type="pres">
      <dgm:prSet presAssocID="{3FD495B3-9C3F-4E26-ACDB-133D2AB410B8}" presName="descendantText" presStyleLbl="alignAccFollowNode1" presStyleIdx="0" presStyleCnt="7" custScaleX="7340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C317BA-73E6-4AF3-B983-C288CDAD1E09}" type="pres">
      <dgm:prSet presAssocID="{77A993EE-B841-46CF-94BF-202F7CA369AA}" presName="sp" presStyleCnt="0"/>
      <dgm:spPr/>
    </dgm:pt>
    <dgm:pt modelId="{B5608E52-A9E8-467B-B876-124C6B7F129F}" type="pres">
      <dgm:prSet presAssocID="{46F6C3E6-DAF4-4C7F-BFB7-17FA010227B4}" presName="linNode" presStyleCnt="0"/>
      <dgm:spPr/>
    </dgm:pt>
    <dgm:pt modelId="{1759D91F-DF64-4B12-B541-6F39BB0A5D13}" type="pres">
      <dgm:prSet presAssocID="{46F6C3E6-DAF4-4C7F-BFB7-17FA010227B4}" presName="parentText" presStyleLbl="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9D492C5-A125-4593-8777-C438063B57E8}" type="pres">
      <dgm:prSet presAssocID="{46F6C3E6-DAF4-4C7F-BFB7-17FA010227B4}" presName="descendantText" presStyleLbl="alignAccFollowNode1" presStyleIdx="1" presStyleCnt="7" custScaleX="7340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F07855-4A91-4BB5-A0C4-DE224AD68B64}" type="pres">
      <dgm:prSet presAssocID="{CF267544-2D11-48E1-8764-0FEB6BD84452}" presName="sp" presStyleCnt="0"/>
      <dgm:spPr/>
    </dgm:pt>
    <dgm:pt modelId="{4CFEB7B4-9D04-4DE6-8503-F5C8711D0E89}" type="pres">
      <dgm:prSet presAssocID="{F0736C17-275E-4BCB-9F08-AB3C21F2169E}" presName="linNode" presStyleCnt="0"/>
      <dgm:spPr/>
    </dgm:pt>
    <dgm:pt modelId="{77BAF043-48D9-45B5-B0D4-2A1257DEB5F4}" type="pres">
      <dgm:prSet presAssocID="{F0736C17-275E-4BCB-9F08-AB3C21F2169E}" presName="parentText" presStyleLbl="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B7A04E7-A1B9-4CAF-A580-40D223334E18}" type="pres">
      <dgm:prSet presAssocID="{F0736C17-275E-4BCB-9F08-AB3C21F2169E}" presName="descendantText" presStyleLbl="alignAccFollowNode1" presStyleIdx="2" presStyleCnt="7" custScaleX="7340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9C08932-21D2-4311-8DE8-9CE3F48078EC}" type="pres">
      <dgm:prSet presAssocID="{C2A6F002-1D8A-44EB-8CFC-21DE5DBCFE02}" presName="sp" presStyleCnt="0"/>
      <dgm:spPr/>
    </dgm:pt>
    <dgm:pt modelId="{988AE29E-C0DD-4BAD-B5AA-DA863D2BC127}" type="pres">
      <dgm:prSet presAssocID="{F3AA7ADE-40A8-44FF-BAF2-872F1EA0F544}" presName="linNode" presStyleCnt="0"/>
      <dgm:spPr/>
    </dgm:pt>
    <dgm:pt modelId="{FF15687D-CAFA-4C6B-99D6-F75D0B2E4B45}" type="pres">
      <dgm:prSet presAssocID="{F3AA7ADE-40A8-44FF-BAF2-872F1EA0F544}" presName="parentText" presStyleLbl="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5FB00CA-8006-4766-9A81-200C68270B7B}" type="pres">
      <dgm:prSet presAssocID="{F3AA7ADE-40A8-44FF-BAF2-872F1EA0F544}" presName="descendantText" presStyleLbl="alignAccFollowNode1" presStyleIdx="3" presStyleCnt="7" custScaleX="734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F6A1D0-FA35-4E69-B77C-80C666C706E3}" type="pres">
      <dgm:prSet presAssocID="{D455AB0C-BBBA-4BBD-A8C5-93875FA40DF1}" presName="sp" presStyleCnt="0"/>
      <dgm:spPr/>
    </dgm:pt>
    <dgm:pt modelId="{6E3FA556-4878-4150-9FC2-A21ECD3BD36E}" type="pres">
      <dgm:prSet presAssocID="{EF7F7936-A6E7-45E6-ABAA-72AA425C2D93}" presName="linNode" presStyleCnt="0"/>
      <dgm:spPr/>
    </dgm:pt>
    <dgm:pt modelId="{00472AE9-C394-4F3A-B998-A79804A1B748}" type="pres">
      <dgm:prSet presAssocID="{EF7F7936-A6E7-45E6-ABAA-72AA425C2D93}" presName="parentText" presStyleLbl="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8FA68C-DC4B-45BE-A3EA-59BEFF51BE8A}" type="pres">
      <dgm:prSet presAssocID="{EF7F7936-A6E7-45E6-ABAA-72AA425C2D93}" presName="descendantText" presStyleLbl="alignAccFollowNode1" presStyleIdx="4" presStyleCnt="7" custScaleX="7340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E64BF6-58A2-4C7C-A96D-6499B37FBBB4}" type="pres">
      <dgm:prSet presAssocID="{8B846551-DDAB-4F32-AAB4-6CC91118ED2D}" presName="sp" presStyleCnt="0"/>
      <dgm:spPr/>
    </dgm:pt>
    <dgm:pt modelId="{5797BB51-E88A-4A37-A900-C7BA9B69EF2E}" type="pres">
      <dgm:prSet presAssocID="{8CB9E6D7-3411-4D57-9E68-9236B95857A4}" presName="linNode" presStyleCnt="0"/>
      <dgm:spPr/>
    </dgm:pt>
    <dgm:pt modelId="{AECE0084-F50D-4CCB-BBE0-7C9D89D73F80}" type="pres">
      <dgm:prSet presAssocID="{8CB9E6D7-3411-4D57-9E68-9236B95857A4}" presName="parentText" presStyleLbl="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C7D477-C711-44F8-A2C3-7D7F533A10C2}" type="pres">
      <dgm:prSet presAssocID="{8CB9E6D7-3411-4D57-9E68-9236B95857A4}" presName="descendantText" presStyleLbl="alignAccFollowNode1" presStyleIdx="5" presStyleCnt="7" custScaleX="75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A04862D-EAF9-47FB-8AD2-8F439FE268AB}" type="pres">
      <dgm:prSet presAssocID="{20EB3630-5BC0-415B-98C2-D0DB2439251A}" presName="sp" presStyleCnt="0"/>
      <dgm:spPr/>
    </dgm:pt>
    <dgm:pt modelId="{57F2CF2B-53ED-438F-8AC1-736ED67A806E}" type="pres">
      <dgm:prSet presAssocID="{81B856E8-C92A-4BA0-A498-5D8C1DF30831}" presName="linNode" presStyleCnt="0"/>
      <dgm:spPr/>
    </dgm:pt>
    <dgm:pt modelId="{AB579CA8-5F9E-432D-B330-2821C9AD340B}" type="pres">
      <dgm:prSet presAssocID="{81B856E8-C92A-4BA0-A498-5D8C1DF30831}" presName="parentText" presStyleLbl="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321E5D-051A-4904-88EE-C2DC020CD0D6}" type="pres">
      <dgm:prSet presAssocID="{81B856E8-C92A-4BA0-A498-5D8C1DF30831}" presName="descendantText" presStyleLbl="alignAccFollowNode1" presStyleIdx="6" presStyleCnt="7" custScaleX="7340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CEE717A-CF37-4A86-B0B1-56B703DE0ED5}" srcId="{81B856E8-C92A-4BA0-A498-5D8C1DF30831}" destId="{34E696F1-9F74-4387-BA34-4F7AE19F47F2}" srcOrd="0" destOrd="0" parTransId="{2D6CA5F2-858F-40E2-AAF9-E2A960BE8F6F}" sibTransId="{5D2E47DD-45B4-4F80-9A6D-48DB1DD7E562}"/>
    <dgm:cxn modelId="{8594676E-1E9A-40C0-8A1F-F1DA4F0360BD}" type="presOf" srcId="{34E696F1-9F74-4387-BA34-4F7AE19F47F2}" destId="{6B321E5D-051A-4904-88EE-C2DC020CD0D6}" srcOrd="0" destOrd="0" presId="urn:microsoft.com/office/officeart/2005/8/layout/vList5"/>
    <dgm:cxn modelId="{D371C92A-44DF-457D-B358-756EE803AFEA}" type="presOf" srcId="{21C6D050-A0D3-4C0A-B151-9439ED167F4B}" destId="{847F585C-E112-4011-B93A-9BD47B6B9E84}" srcOrd="0" destOrd="0" presId="urn:microsoft.com/office/officeart/2005/8/layout/vList5"/>
    <dgm:cxn modelId="{3E95CADA-D54B-4B01-A2E4-6578B58F01F5}" type="presOf" srcId="{81B856E8-C92A-4BA0-A498-5D8C1DF30831}" destId="{AB579CA8-5F9E-432D-B330-2821C9AD340B}" srcOrd="0" destOrd="0" presId="urn:microsoft.com/office/officeart/2005/8/layout/vList5"/>
    <dgm:cxn modelId="{230A0482-990E-448F-935B-EBAF3AF4CC13}" type="presOf" srcId="{EF7F7936-A6E7-45E6-ABAA-72AA425C2D93}" destId="{00472AE9-C394-4F3A-B998-A79804A1B748}" srcOrd="0" destOrd="0" presId="urn:microsoft.com/office/officeart/2005/8/layout/vList5"/>
    <dgm:cxn modelId="{0D8D0707-E3A1-4B34-9FD3-7E40A4032659}" srcId="{F5BB8D89-B141-4114-A604-C979933D20D8}" destId="{81B856E8-C92A-4BA0-A498-5D8C1DF30831}" srcOrd="6" destOrd="0" parTransId="{11D5063B-9A5B-48F6-91B2-780DFB3C29B7}" sibTransId="{34B18C93-A314-4E78-B900-53805D04988E}"/>
    <dgm:cxn modelId="{3922F690-87C6-428E-912F-8E9AF9DDB2BE}" type="presOf" srcId="{39C28BBA-DA73-4381-A26C-BA63D0ECF264}" destId="{558FA68C-DC4B-45BE-A3EA-59BEFF51BE8A}" srcOrd="0" destOrd="0" presId="urn:microsoft.com/office/officeart/2005/8/layout/vList5"/>
    <dgm:cxn modelId="{CCAAB338-D50A-497C-802D-518BE3766985}" type="presOf" srcId="{F3AA7ADE-40A8-44FF-BAF2-872F1EA0F544}" destId="{FF15687D-CAFA-4C6B-99D6-F75D0B2E4B45}" srcOrd="0" destOrd="0" presId="urn:microsoft.com/office/officeart/2005/8/layout/vList5"/>
    <dgm:cxn modelId="{4D09D426-CFFE-4B64-8016-D0243400BD54}" type="presOf" srcId="{0ECD93B7-53AE-46E8-8368-170BC9166F96}" destId="{558FA68C-DC4B-45BE-A3EA-59BEFF51BE8A}" srcOrd="0" destOrd="1" presId="urn:microsoft.com/office/officeart/2005/8/layout/vList5"/>
    <dgm:cxn modelId="{7F924E5E-FECA-428F-9EF1-3A0B450C31F5}" type="presOf" srcId="{94C38A1D-C4A6-4921-A446-FCA1F05C651D}" destId="{85FB00CA-8006-4766-9A81-200C68270B7B}" srcOrd="0" destOrd="0" presId="urn:microsoft.com/office/officeart/2005/8/layout/vList5"/>
    <dgm:cxn modelId="{D8771CE4-C767-4803-80E7-279AEE212461}" srcId="{46F6C3E6-DAF4-4C7F-BFB7-17FA010227B4}" destId="{CA1F19DA-3272-49AB-A6C0-38001BE5C9E2}" srcOrd="0" destOrd="0" parTransId="{8CE819F9-AA03-4747-8C45-E1B2F55DD482}" sibTransId="{DF32F8AE-1418-4DF8-BC0C-33A408B58CA6}"/>
    <dgm:cxn modelId="{794F8096-39ED-4619-820C-5B6BF3ED3EE1}" srcId="{F5BB8D89-B141-4114-A604-C979933D20D8}" destId="{EF7F7936-A6E7-45E6-ABAA-72AA425C2D93}" srcOrd="4" destOrd="0" parTransId="{5B70EEFB-DBE6-44A8-B6A8-94BE5F3D3042}" sibTransId="{8B846551-DDAB-4F32-AAB4-6CC91118ED2D}"/>
    <dgm:cxn modelId="{0A0F75B3-B2F2-4FAE-9F96-14CF94AC445B}" srcId="{8CB9E6D7-3411-4D57-9E68-9236B95857A4}" destId="{DDDD0619-7BC0-4F9F-9321-702E7813EEA6}" srcOrd="0" destOrd="0" parTransId="{1F1C9A54-B1AC-4DA6-870D-B97DF36DDCDE}" sibTransId="{7D0845DB-CBE0-4A7E-906E-E624E22B3181}"/>
    <dgm:cxn modelId="{FB201C3D-4F95-4513-9CC0-FF2F613DEFDC}" srcId="{F3AA7ADE-40A8-44FF-BAF2-872F1EA0F544}" destId="{94C38A1D-C4A6-4921-A446-FCA1F05C651D}" srcOrd="0" destOrd="0" parTransId="{2ABF01A8-5B96-4080-890A-1B4D77F3710A}" sibTransId="{35F18289-DEDB-429E-8133-8A66E4E89620}"/>
    <dgm:cxn modelId="{6F405B30-2961-4B89-910E-9EAF1D1E3521}" srcId="{F5BB8D89-B141-4114-A604-C979933D20D8}" destId="{46F6C3E6-DAF4-4C7F-BFB7-17FA010227B4}" srcOrd="1" destOrd="0" parTransId="{020500FB-45A6-46DE-96DF-3BA17BEB438E}" sibTransId="{CF267544-2D11-48E1-8764-0FEB6BD84452}"/>
    <dgm:cxn modelId="{E30D53D3-81A0-4993-AAE7-940C9CC4B06B}" srcId="{F0736C17-275E-4BCB-9F08-AB3C21F2169E}" destId="{BBE407E4-73BE-46A5-A896-1E758D37AA9E}" srcOrd="0" destOrd="0" parTransId="{0FD6199B-D330-40B4-9F1F-BA853DF3D825}" sibTransId="{C6C20200-EAD2-4B17-995A-B47C2F8BBF53}"/>
    <dgm:cxn modelId="{79E02A6E-0154-48EF-954B-1B65A5A29F5C}" type="presOf" srcId="{1165890C-E0F7-472F-8BB8-E839EFC3FC1A}" destId="{ECC7D477-C711-44F8-A2C3-7D7F533A10C2}" srcOrd="0" destOrd="1" presId="urn:microsoft.com/office/officeart/2005/8/layout/vList5"/>
    <dgm:cxn modelId="{01195DE8-C3A4-4EDC-93AB-D81081857C54}" srcId="{F5BB8D89-B141-4114-A604-C979933D20D8}" destId="{8CB9E6D7-3411-4D57-9E68-9236B95857A4}" srcOrd="5" destOrd="0" parTransId="{E697E3E8-4599-4C85-BDC5-7111A5B8DAB9}" sibTransId="{20EB3630-5BC0-415B-98C2-D0DB2439251A}"/>
    <dgm:cxn modelId="{C9D7ADBB-7B89-4E53-9EFF-C6D510FC4FCB}" srcId="{8CB9E6D7-3411-4D57-9E68-9236B95857A4}" destId="{1165890C-E0F7-472F-8BB8-E839EFC3FC1A}" srcOrd="1" destOrd="0" parTransId="{623C3E4B-E9B7-4B07-A447-D5C16FCE9A79}" sibTransId="{ED7681F2-67A6-4249-8E4A-8B6E4D1BD9F3}"/>
    <dgm:cxn modelId="{C9C132B3-972D-428C-AB9F-9B7BEBA5CEDF}" srcId="{F5BB8D89-B141-4114-A604-C979933D20D8}" destId="{3FD495B3-9C3F-4E26-ACDB-133D2AB410B8}" srcOrd="0" destOrd="0" parTransId="{EA6663CC-9061-4EC1-A223-CFEEC6F4A11E}" sibTransId="{77A993EE-B841-46CF-94BF-202F7CA369AA}"/>
    <dgm:cxn modelId="{DFA1DAB2-FC13-471D-87E1-CC7AEB11A8E6}" srcId="{3FD495B3-9C3F-4E26-ACDB-133D2AB410B8}" destId="{21C6D050-A0D3-4C0A-B151-9439ED167F4B}" srcOrd="0" destOrd="0" parTransId="{79C8ACE8-A93E-4DC1-882A-AC7BD1E79D8B}" sibTransId="{E65C90CD-68AB-473A-8BE9-02CE67A55207}"/>
    <dgm:cxn modelId="{B4F2303B-D834-4908-82ED-17EFDC53D008}" srcId="{EF7F7936-A6E7-45E6-ABAA-72AA425C2D93}" destId="{0ECD93B7-53AE-46E8-8368-170BC9166F96}" srcOrd="1" destOrd="0" parTransId="{BDDEDA81-4470-46AA-9C86-6060702701FF}" sibTransId="{48CAB958-AABF-48B4-B058-77C1118715CC}"/>
    <dgm:cxn modelId="{D394DF60-B1EC-411B-AC1A-2C06C308068E}" srcId="{EF7F7936-A6E7-45E6-ABAA-72AA425C2D93}" destId="{39C28BBA-DA73-4381-A26C-BA63D0ECF264}" srcOrd="0" destOrd="0" parTransId="{3BEE08AA-F6E2-4897-A84D-4541D0D36DFD}" sibTransId="{6A52A723-F393-410E-B788-BFC3E3A3E5B5}"/>
    <dgm:cxn modelId="{EF12AF61-2BF8-451C-95A7-1E7BC44D03D3}" type="presOf" srcId="{3FD495B3-9C3F-4E26-ACDB-133D2AB410B8}" destId="{7D536BF8-677D-4A04-8103-0254426393E6}" srcOrd="0" destOrd="0" presId="urn:microsoft.com/office/officeart/2005/8/layout/vList5"/>
    <dgm:cxn modelId="{D60DD97F-992D-4EDD-9828-3FC2A39B2005}" type="presOf" srcId="{F0736C17-275E-4BCB-9F08-AB3C21F2169E}" destId="{77BAF043-48D9-45B5-B0D4-2A1257DEB5F4}" srcOrd="0" destOrd="0" presId="urn:microsoft.com/office/officeart/2005/8/layout/vList5"/>
    <dgm:cxn modelId="{8B97BEFB-46DF-4EEE-9454-B5A5A9489303}" type="presOf" srcId="{8CB9E6D7-3411-4D57-9E68-9236B95857A4}" destId="{AECE0084-F50D-4CCB-BBE0-7C9D89D73F80}" srcOrd="0" destOrd="0" presId="urn:microsoft.com/office/officeart/2005/8/layout/vList5"/>
    <dgm:cxn modelId="{1C1655FE-83CF-4070-9892-9C626E5C88AE}" type="presOf" srcId="{46F6C3E6-DAF4-4C7F-BFB7-17FA010227B4}" destId="{1759D91F-DF64-4B12-B541-6F39BB0A5D13}" srcOrd="0" destOrd="0" presId="urn:microsoft.com/office/officeart/2005/8/layout/vList5"/>
    <dgm:cxn modelId="{87304413-DBB9-4296-91A9-3F79C926CDEA}" type="presOf" srcId="{CA1F19DA-3272-49AB-A6C0-38001BE5C9E2}" destId="{89D492C5-A125-4593-8777-C438063B57E8}" srcOrd="0" destOrd="0" presId="urn:microsoft.com/office/officeart/2005/8/layout/vList5"/>
    <dgm:cxn modelId="{1886BDBA-FA70-4029-82C9-F6BC8F613F97}" type="presOf" srcId="{DDDD0619-7BC0-4F9F-9321-702E7813EEA6}" destId="{ECC7D477-C711-44F8-A2C3-7D7F533A10C2}" srcOrd="0" destOrd="0" presId="urn:microsoft.com/office/officeart/2005/8/layout/vList5"/>
    <dgm:cxn modelId="{4EA16BE5-7978-4F76-8CC0-9AB0E3CEBF10}" srcId="{F5BB8D89-B141-4114-A604-C979933D20D8}" destId="{F0736C17-275E-4BCB-9F08-AB3C21F2169E}" srcOrd="2" destOrd="0" parTransId="{C6F73479-DE1A-4A89-905C-04266EA56F64}" sibTransId="{C2A6F002-1D8A-44EB-8CFC-21DE5DBCFE02}"/>
    <dgm:cxn modelId="{E89B5F87-17D0-439A-A2AC-CDB9E4811408}" type="presOf" srcId="{BBE407E4-73BE-46A5-A896-1E758D37AA9E}" destId="{7B7A04E7-A1B9-4CAF-A580-40D223334E18}" srcOrd="0" destOrd="0" presId="urn:microsoft.com/office/officeart/2005/8/layout/vList5"/>
    <dgm:cxn modelId="{390805BE-47FF-474F-ACA2-CD50BC539C72}" srcId="{F5BB8D89-B141-4114-A604-C979933D20D8}" destId="{F3AA7ADE-40A8-44FF-BAF2-872F1EA0F544}" srcOrd="3" destOrd="0" parTransId="{C5C878E9-D968-4B5B-8259-8211BE97081C}" sibTransId="{D455AB0C-BBBA-4BBD-A8C5-93875FA40DF1}"/>
    <dgm:cxn modelId="{FA2E3532-FA6F-4210-B5FD-024A03B4B024}" type="presOf" srcId="{F5BB8D89-B141-4114-A604-C979933D20D8}" destId="{D77D6036-771A-4D89-B79E-4533B4FC046D}" srcOrd="0" destOrd="0" presId="urn:microsoft.com/office/officeart/2005/8/layout/vList5"/>
    <dgm:cxn modelId="{F3E65019-BEB8-4174-B4C4-1AAB973D8FD4}" type="presParOf" srcId="{D77D6036-771A-4D89-B79E-4533B4FC046D}" destId="{24C937BB-83A8-4706-A3FC-ED9D34FDC06D}" srcOrd="0" destOrd="0" presId="urn:microsoft.com/office/officeart/2005/8/layout/vList5"/>
    <dgm:cxn modelId="{BCB4C0AC-C433-4686-A5E4-EA0B48409427}" type="presParOf" srcId="{24C937BB-83A8-4706-A3FC-ED9D34FDC06D}" destId="{7D536BF8-677D-4A04-8103-0254426393E6}" srcOrd="0" destOrd="0" presId="urn:microsoft.com/office/officeart/2005/8/layout/vList5"/>
    <dgm:cxn modelId="{7CAC6C53-F87C-48BA-A9C3-D9487EBCC602}" type="presParOf" srcId="{24C937BB-83A8-4706-A3FC-ED9D34FDC06D}" destId="{847F585C-E112-4011-B93A-9BD47B6B9E84}" srcOrd="1" destOrd="0" presId="urn:microsoft.com/office/officeart/2005/8/layout/vList5"/>
    <dgm:cxn modelId="{5DAE79F0-8209-4A2C-B3DA-740A8BFAAA97}" type="presParOf" srcId="{D77D6036-771A-4D89-B79E-4533B4FC046D}" destId="{35C317BA-73E6-4AF3-B983-C288CDAD1E09}" srcOrd="1" destOrd="0" presId="urn:microsoft.com/office/officeart/2005/8/layout/vList5"/>
    <dgm:cxn modelId="{0947D73D-DFE9-4D08-BEA0-FE735FD0CEF0}" type="presParOf" srcId="{D77D6036-771A-4D89-B79E-4533B4FC046D}" destId="{B5608E52-A9E8-467B-B876-124C6B7F129F}" srcOrd="2" destOrd="0" presId="urn:microsoft.com/office/officeart/2005/8/layout/vList5"/>
    <dgm:cxn modelId="{F7B84E1C-08C3-4F19-8762-EF770D447E16}" type="presParOf" srcId="{B5608E52-A9E8-467B-B876-124C6B7F129F}" destId="{1759D91F-DF64-4B12-B541-6F39BB0A5D13}" srcOrd="0" destOrd="0" presId="urn:microsoft.com/office/officeart/2005/8/layout/vList5"/>
    <dgm:cxn modelId="{1F743CDE-F945-4393-B67D-9A77B220284D}" type="presParOf" srcId="{B5608E52-A9E8-467B-B876-124C6B7F129F}" destId="{89D492C5-A125-4593-8777-C438063B57E8}" srcOrd="1" destOrd="0" presId="urn:microsoft.com/office/officeart/2005/8/layout/vList5"/>
    <dgm:cxn modelId="{A1CEED65-CA51-4238-A95B-CA78D445174D}" type="presParOf" srcId="{D77D6036-771A-4D89-B79E-4533B4FC046D}" destId="{8DF07855-4A91-4BB5-A0C4-DE224AD68B64}" srcOrd="3" destOrd="0" presId="urn:microsoft.com/office/officeart/2005/8/layout/vList5"/>
    <dgm:cxn modelId="{90744263-B2E8-46A8-8DB3-1A16AF0EFE46}" type="presParOf" srcId="{D77D6036-771A-4D89-B79E-4533B4FC046D}" destId="{4CFEB7B4-9D04-4DE6-8503-F5C8711D0E89}" srcOrd="4" destOrd="0" presId="urn:microsoft.com/office/officeart/2005/8/layout/vList5"/>
    <dgm:cxn modelId="{D6FD8685-20C8-4368-B8D2-808BD93B14E4}" type="presParOf" srcId="{4CFEB7B4-9D04-4DE6-8503-F5C8711D0E89}" destId="{77BAF043-48D9-45B5-B0D4-2A1257DEB5F4}" srcOrd="0" destOrd="0" presId="urn:microsoft.com/office/officeart/2005/8/layout/vList5"/>
    <dgm:cxn modelId="{1DB55ACC-04F5-4A6F-A1DC-62E429D3C53A}" type="presParOf" srcId="{4CFEB7B4-9D04-4DE6-8503-F5C8711D0E89}" destId="{7B7A04E7-A1B9-4CAF-A580-40D223334E18}" srcOrd="1" destOrd="0" presId="urn:microsoft.com/office/officeart/2005/8/layout/vList5"/>
    <dgm:cxn modelId="{15BD2592-AFFE-44AF-9985-F6D9E8FDC7F4}" type="presParOf" srcId="{D77D6036-771A-4D89-B79E-4533B4FC046D}" destId="{69C08932-21D2-4311-8DE8-9CE3F48078EC}" srcOrd="5" destOrd="0" presId="urn:microsoft.com/office/officeart/2005/8/layout/vList5"/>
    <dgm:cxn modelId="{0A3723AF-02AC-4F4D-9D22-97F35B671800}" type="presParOf" srcId="{D77D6036-771A-4D89-B79E-4533B4FC046D}" destId="{988AE29E-C0DD-4BAD-B5AA-DA863D2BC127}" srcOrd="6" destOrd="0" presId="urn:microsoft.com/office/officeart/2005/8/layout/vList5"/>
    <dgm:cxn modelId="{AC4D682C-5262-4247-A22B-F14452FAE104}" type="presParOf" srcId="{988AE29E-C0DD-4BAD-B5AA-DA863D2BC127}" destId="{FF15687D-CAFA-4C6B-99D6-F75D0B2E4B45}" srcOrd="0" destOrd="0" presId="urn:microsoft.com/office/officeart/2005/8/layout/vList5"/>
    <dgm:cxn modelId="{35BA0D76-E4F9-4445-8F79-FAAFA4F37F19}" type="presParOf" srcId="{988AE29E-C0DD-4BAD-B5AA-DA863D2BC127}" destId="{85FB00CA-8006-4766-9A81-200C68270B7B}" srcOrd="1" destOrd="0" presId="urn:microsoft.com/office/officeart/2005/8/layout/vList5"/>
    <dgm:cxn modelId="{3AA69741-DEBF-4C86-8815-BB2B8AC2DC06}" type="presParOf" srcId="{D77D6036-771A-4D89-B79E-4533B4FC046D}" destId="{39F6A1D0-FA35-4E69-B77C-80C666C706E3}" srcOrd="7" destOrd="0" presId="urn:microsoft.com/office/officeart/2005/8/layout/vList5"/>
    <dgm:cxn modelId="{5D5229BD-A1BA-4965-9E5B-5CF89E5DED9D}" type="presParOf" srcId="{D77D6036-771A-4D89-B79E-4533B4FC046D}" destId="{6E3FA556-4878-4150-9FC2-A21ECD3BD36E}" srcOrd="8" destOrd="0" presId="urn:microsoft.com/office/officeart/2005/8/layout/vList5"/>
    <dgm:cxn modelId="{6EC164B0-1B7A-4C4A-AF73-7733C60640A0}" type="presParOf" srcId="{6E3FA556-4878-4150-9FC2-A21ECD3BD36E}" destId="{00472AE9-C394-4F3A-B998-A79804A1B748}" srcOrd="0" destOrd="0" presId="urn:microsoft.com/office/officeart/2005/8/layout/vList5"/>
    <dgm:cxn modelId="{1F9DE3A8-1625-4D0C-B140-7ACF44C12155}" type="presParOf" srcId="{6E3FA556-4878-4150-9FC2-A21ECD3BD36E}" destId="{558FA68C-DC4B-45BE-A3EA-59BEFF51BE8A}" srcOrd="1" destOrd="0" presId="urn:microsoft.com/office/officeart/2005/8/layout/vList5"/>
    <dgm:cxn modelId="{1FCB37DD-3D6C-4E9A-8275-04B634C21C54}" type="presParOf" srcId="{D77D6036-771A-4D89-B79E-4533B4FC046D}" destId="{BDE64BF6-58A2-4C7C-A96D-6499B37FBBB4}" srcOrd="9" destOrd="0" presId="urn:microsoft.com/office/officeart/2005/8/layout/vList5"/>
    <dgm:cxn modelId="{15C03533-3352-4688-8CC8-99880CF8CB47}" type="presParOf" srcId="{D77D6036-771A-4D89-B79E-4533B4FC046D}" destId="{5797BB51-E88A-4A37-A900-C7BA9B69EF2E}" srcOrd="10" destOrd="0" presId="urn:microsoft.com/office/officeart/2005/8/layout/vList5"/>
    <dgm:cxn modelId="{12327252-697B-487C-9644-CCD2F385A178}" type="presParOf" srcId="{5797BB51-E88A-4A37-A900-C7BA9B69EF2E}" destId="{AECE0084-F50D-4CCB-BBE0-7C9D89D73F80}" srcOrd="0" destOrd="0" presId="urn:microsoft.com/office/officeart/2005/8/layout/vList5"/>
    <dgm:cxn modelId="{B8A61EA8-FB41-4530-A3BF-18CFF9CA9800}" type="presParOf" srcId="{5797BB51-E88A-4A37-A900-C7BA9B69EF2E}" destId="{ECC7D477-C711-44F8-A2C3-7D7F533A10C2}" srcOrd="1" destOrd="0" presId="urn:microsoft.com/office/officeart/2005/8/layout/vList5"/>
    <dgm:cxn modelId="{57145CFB-81F5-4B7D-9DAC-905DECE818E2}" type="presParOf" srcId="{D77D6036-771A-4D89-B79E-4533B4FC046D}" destId="{2A04862D-EAF9-47FB-8AD2-8F439FE268AB}" srcOrd="11" destOrd="0" presId="urn:microsoft.com/office/officeart/2005/8/layout/vList5"/>
    <dgm:cxn modelId="{84C665D2-761B-4DBF-96A8-144D8C7949F7}" type="presParOf" srcId="{D77D6036-771A-4D89-B79E-4533B4FC046D}" destId="{57F2CF2B-53ED-438F-8AC1-736ED67A806E}" srcOrd="12" destOrd="0" presId="urn:microsoft.com/office/officeart/2005/8/layout/vList5"/>
    <dgm:cxn modelId="{696F3F11-F44D-400E-8568-AB83E9378C7E}" type="presParOf" srcId="{57F2CF2B-53ED-438F-8AC1-736ED67A806E}" destId="{AB579CA8-5F9E-432D-B330-2821C9AD340B}" srcOrd="0" destOrd="0" presId="urn:microsoft.com/office/officeart/2005/8/layout/vList5"/>
    <dgm:cxn modelId="{685067E2-1D82-4503-A82D-438A0E0AE622}" type="presParOf" srcId="{57F2CF2B-53ED-438F-8AC1-736ED67A806E}" destId="{6B321E5D-051A-4904-88EE-C2DC020CD0D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6ADD1-C251-4B4D-BAB7-0D128B995812}">
      <dsp:nvSpPr>
        <dsp:cNvPr id="0" name=""/>
        <dsp:cNvSpPr/>
      </dsp:nvSpPr>
      <dsp:spPr>
        <a:xfrm rot="5400000">
          <a:off x="-269719" y="270139"/>
          <a:ext cx="1798131" cy="1258692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Introducción</a:t>
          </a:r>
        </a:p>
      </dsp:txBody>
      <dsp:txXfrm rot="-5400000">
        <a:off x="1" y="629765"/>
        <a:ext cx="1258692" cy="539439"/>
      </dsp:txXfrm>
    </dsp:sp>
    <dsp:sp modelId="{D0BF2CEE-C6EC-4718-88DC-7563DE2DD098}">
      <dsp:nvSpPr>
        <dsp:cNvPr id="0" name=""/>
        <dsp:cNvSpPr/>
      </dsp:nvSpPr>
      <dsp:spPr>
        <a:xfrm rot="5400000">
          <a:off x="4185413" y="-2926301"/>
          <a:ext cx="1168785" cy="70222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>
              <a:latin typeface="Arial" panose="020B0604020202020204" pitchFamily="34" charset="0"/>
              <a:cs typeface="Arial" panose="020B0604020202020204" pitchFamily="34" charset="0"/>
            </a:rPr>
            <a:t>El </a:t>
          </a:r>
          <a:r>
            <a:rPr lang="es-ES" sz="1700" kern="1200" dirty="0" err="1"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sz="1700" kern="1200" dirty="0">
              <a:latin typeface="Arial" panose="020B0604020202020204" pitchFamily="34" charset="0"/>
              <a:cs typeface="Arial" panose="020B0604020202020204" pitchFamily="34" charset="0"/>
            </a:rPr>
            <a:t> es un anticuerpo monoclonal humanizado con capacidad para bloquear la </a:t>
          </a:r>
          <a:r>
            <a:rPr lang="es-ES" sz="1700" kern="1200" dirty="0" err="1">
              <a:latin typeface="Arial" panose="020B0604020202020204" pitchFamily="34" charset="0"/>
              <a:cs typeface="Arial" panose="020B0604020202020204" pitchFamily="34" charset="0"/>
            </a:rPr>
            <a:t>IgE</a:t>
          </a:r>
          <a:r>
            <a:rPr lang="es-ES" sz="1700" kern="1200" dirty="0">
              <a:latin typeface="Arial" panose="020B0604020202020204" pitchFamily="34" charset="0"/>
              <a:cs typeface="Arial" panose="020B0604020202020204" pitchFamily="34" charset="0"/>
            </a:rPr>
            <a:t>, está indicado en pacientes con asma alérgica grave no controlada, con sensibilización a alérgenos perennes, exacerbaciones frecuentes y función pulmonar reducida.</a:t>
          </a:r>
        </a:p>
      </dsp:txBody>
      <dsp:txXfrm rot="-5400000">
        <a:off x="1258693" y="57474"/>
        <a:ext cx="6965172" cy="1054675"/>
      </dsp:txXfrm>
    </dsp:sp>
    <dsp:sp modelId="{CF572A28-7325-4D91-A682-94BCC88E6918}">
      <dsp:nvSpPr>
        <dsp:cNvPr id="0" name=""/>
        <dsp:cNvSpPr/>
      </dsp:nvSpPr>
      <dsp:spPr>
        <a:xfrm rot="5400000">
          <a:off x="-269719" y="1776890"/>
          <a:ext cx="1798131" cy="1258692"/>
        </a:xfrm>
        <a:prstGeom prst="chevron">
          <a:avLst/>
        </a:prstGeom>
        <a:solidFill>
          <a:schemeClr val="accent2"/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Material</a:t>
          </a:r>
          <a:r>
            <a:rPr lang="es-ES" sz="17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700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y</a:t>
          </a:r>
          <a:r>
            <a:rPr lang="es-ES" sz="17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700" kern="1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métodos</a:t>
          </a:r>
        </a:p>
      </dsp:txBody>
      <dsp:txXfrm rot="-5400000">
        <a:off x="1" y="2136516"/>
        <a:ext cx="1258692" cy="539439"/>
      </dsp:txXfrm>
    </dsp:sp>
    <dsp:sp modelId="{B904001A-8DB3-46A0-9973-38FAA9FE1EB9}">
      <dsp:nvSpPr>
        <dsp:cNvPr id="0" name=""/>
        <dsp:cNvSpPr/>
      </dsp:nvSpPr>
      <dsp:spPr>
        <a:xfrm rot="5400000">
          <a:off x="4185413" y="-1419550"/>
          <a:ext cx="1168785" cy="702222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700" kern="1200" dirty="0">
              <a:latin typeface="Arial" panose="020B0604020202020204" pitchFamily="34" charset="0"/>
              <a:cs typeface="Arial" panose="020B0604020202020204" pitchFamily="34" charset="0"/>
            </a:rPr>
            <a:t>Estudio observacional y retrospectivo en el que se analizaron todos los pacientes que cesaron el tratamiento con </a:t>
          </a:r>
          <a:r>
            <a:rPr lang="es-ES" sz="1700" kern="1200" dirty="0" err="1">
              <a:latin typeface="Arial" panose="020B0604020202020204" pitchFamily="34" charset="0"/>
              <a:cs typeface="Arial" panose="020B0604020202020204" pitchFamily="34" charset="0"/>
            </a:rPr>
            <a:t>omalizumab</a:t>
          </a:r>
          <a:r>
            <a:rPr lang="es-ES" sz="1700" kern="1200" dirty="0">
              <a:latin typeface="Arial" panose="020B0604020202020204" pitchFamily="34" charset="0"/>
              <a:cs typeface="Arial" panose="020B0604020202020204" pitchFamily="34" charset="0"/>
            </a:rPr>
            <a:t>. El objetivo principal fue conocer el motivo del cese y posibles efectos adversos.</a:t>
          </a:r>
        </a:p>
      </dsp:txBody>
      <dsp:txXfrm rot="-5400000">
        <a:off x="1258693" y="1564225"/>
        <a:ext cx="6965172" cy="1054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F585C-E112-4011-B93A-9BD47B6B9E84}">
      <dsp:nvSpPr>
        <dsp:cNvPr id="0" name=""/>
        <dsp:cNvSpPr/>
      </dsp:nvSpPr>
      <dsp:spPr>
        <a:xfrm rot="5400000">
          <a:off x="1974247" y="-457133"/>
          <a:ext cx="512846" cy="1556123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61 pacientes (25% varones, 75% mujeres)</a:t>
          </a:r>
        </a:p>
      </dsp:txBody>
      <dsp:txXfrm rot="-5400000">
        <a:off x="1452609" y="89540"/>
        <a:ext cx="1531088" cy="462776"/>
      </dsp:txXfrm>
    </dsp:sp>
    <dsp:sp modelId="{7D536BF8-677D-4A04-8103-0254426393E6}">
      <dsp:nvSpPr>
        <dsp:cNvPr id="0" name=""/>
        <dsp:cNvSpPr/>
      </dsp:nvSpPr>
      <dsp:spPr>
        <a:xfrm>
          <a:off x="260156" y="399"/>
          <a:ext cx="1192452" cy="6410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Población</a:t>
          </a:r>
        </a:p>
      </dsp:txBody>
      <dsp:txXfrm>
        <a:off x="291450" y="31693"/>
        <a:ext cx="1129864" cy="578469"/>
      </dsp:txXfrm>
    </dsp:sp>
    <dsp:sp modelId="{89D492C5-A125-4593-8777-C438063B57E8}">
      <dsp:nvSpPr>
        <dsp:cNvPr id="0" name=""/>
        <dsp:cNvSpPr/>
      </dsp:nvSpPr>
      <dsp:spPr>
        <a:xfrm rot="5400000">
          <a:off x="1974247" y="215977"/>
          <a:ext cx="512846" cy="1556123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58 años (26+/-82)</a:t>
          </a:r>
        </a:p>
      </dsp:txBody>
      <dsp:txXfrm rot="-5400000">
        <a:off x="1452609" y="762651"/>
        <a:ext cx="1531088" cy="462776"/>
      </dsp:txXfrm>
    </dsp:sp>
    <dsp:sp modelId="{1759D91F-DF64-4B12-B541-6F39BB0A5D13}">
      <dsp:nvSpPr>
        <dsp:cNvPr id="0" name=""/>
        <dsp:cNvSpPr/>
      </dsp:nvSpPr>
      <dsp:spPr>
        <a:xfrm>
          <a:off x="260156" y="673510"/>
          <a:ext cx="1192452" cy="6410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Edad media</a:t>
          </a:r>
        </a:p>
      </dsp:txBody>
      <dsp:txXfrm>
        <a:off x="291450" y="704804"/>
        <a:ext cx="1129864" cy="578469"/>
      </dsp:txXfrm>
    </dsp:sp>
    <dsp:sp modelId="{7B7A04E7-A1B9-4CAF-A580-40D223334E18}">
      <dsp:nvSpPr>
        <dsp:cNvPr id="0" name=""/>
        <dsp:cNvSpPr/>
      </dsp:nvSpPr>
      <dsp:spPr>
        <a:xfrm rot="5400000">
          <a:off x="1974247" y="889087"/>
          <a:ext cx="512846" cy="1556123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75 kg</a:t>
          </a:r>
        </a:p>
      </dsp:txBody>
      <dsp:txXfrm rot="-5400000">
        <a:off x="1452609" y="1435761"/>
        <a:ext cx="1531088" cy="462776"/>
      </dsp:txXfrm>
    </dsp:sp>
    <dsp:sp modelId="{77BAF043-48D9-45B5-B0D4-2A1257DEB5F4}">
      <dsp:nvSpPr>
        <dsp:cNvPr id="0" name=""/>
        <dsp:cNvSpPr/>
      </dsp:nvSpPr>
      <dsp:spPr>
        <a:xfrm>
          <a:off x="260156" y="1346620"/>
          <a:ext cx="1192452" cy="6410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Peso medio</a:t>
          </a:r>
        </a:p>
      </dsp:txBody>
      <dsp:txXfrm>
        <a:off x="291450" y="1377914"/>
        <a:ext cx="1129864" cy="578469"/>
      </dsp:txXfrm>
    </dsp:sp>
    <dsp:sp modelId="{85FB00CA-8006-4766-9A81-200C68270B7B}">
      <dsp:nvSpPr>
        <dsp:cNvPr id="0" name=""/>
        <dsp:cNvSpPr/>
      </dsp:nvSpPr>
      <dsp:spPr>
        <a:xfrm rot="5400000">
          <a:off x="1974236" y="1562208"/>
          <a:ext cx="512846" cy="1556102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379 U/ml</a:t>
          </a:r>
        </a:p>
      </dsp:txBody>
      <dsp:txXfrm rot="-5400000">
        <a:off x="1452609" y="2108871"/>
        <a:ext cx="1531067" cy="462776"/>
      </dsp:txXfrm>
    </dsp:sp>
    <dsp:sp modelId="{FF15687D-CAFA-4C6B-99D6-F75D0B2E4B45}">
      <dsp:nvSpPr>
        <dsp:cNvPr id="0" name=""/>
        <dsp:cNvSpPr/>
      </dsp:nvSpPr>
      <dsp:spPr>
        <a:xfrm>
          <a:off x="260156" y="2019731"/>
          <a:ext cx="1192452" cy="6410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 err="1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IgE</a:t>
          </a:r>
          <a:r>
            <a:rPr lang="es-ES" sz="1400" kern="12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 previa</a:t>
          </a:r>
        </a:p>
      </dsp:txBody>
      <dsp:txXfrm>
        <a:off x="291450" y="2051025"/>
        <a:ext cx="1129864" cy="578469"/>
      </dsp:txXfrm>
    </dsp:sp>
    <dsp:sp modelId="{558FA68C-DC4B-45BE-A3EA-59BEFF51BE8A}">
      <dsp:nvSpPr>
        <dsp:cNvPr id="0" name=""/>
        <dsp:cNvSpPr/>
      </dsp:nvSpPr>
      <dsp:spPr>
        <a:xfrm rot="5400000">
          <a:off x="1974247" y="2235308"/>
          <a:ext cx="512846" cy="1556123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71% positivo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29% negativo</a:t>
          </a:r>
        </a:p>
      </dsp:txBody>
      <dsp:txXfrm rot="-5400000">
        <a:off x="1452609" y="2781982"/>
        <a:ext cx="1531088" cy="462776"/>
      </dsp:txXfrm>
    </dsp:sp>
    <dsp:sp modelId="{00472AE9-C394-4F3A-B998-A79804A1B748}">
      <dsp:nvSpPr>
        <dsp:cNvPr id="0" name=""/>
        <dsp:cNvSpPr/>
      </dsp:nvSpPr>
      <dsp:spPr>
        <a:xfrm>
          <a:off x="260156" y="2692841"/>
          <a:ext cx="1192452" cy="6410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RAST población general</a:t>
          </a:r>
        </a:p>
      </dsp:txBody>
      <dsp:txXfrm>
        <a:off x="291450" y="2724135"/>
        <a:ext cx="1129864" cy="578469"/>
      </dsp:txXfrm>
    </dsp:sp>
    <dsp:sp modelId="{ECC7D477-C711-44F8-A2C3-7D7F533A10C2}">
      <dsp:nvSpPr>
        <dsp:cNvPr id="0" name=""/>
        <dsp:cNvSpPr/>
      </dsp:nvSpPr>
      <dsp:spPr>
        <a:xfrm rot="5400000">
          <a:off x="1995987" y="2886679"/>
          <a:ext cx="512846" cy="1599603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57,7% positivo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42,3% negativo</a:t>
          </a:r>
        </a:p>
      </dsp:txBody>
      <dsp:txXfrm rot="-5400000">
        <a:off x="1452609" y="3455093"/>
        <a:ext cx="1574568" cy="462776"/>
      </dsp:txXfrm>
    </dsp:sp>
    <dsp:sp modelId="{AECE0084-F50D-4CCB-BBE0-7C9D89D73F80}">
      <dsp:nvSpPr>
        <dsp:cNvPr id="0" name=""/>
        <dsp:cNvSpPr/>
      </dsp:nvSpPr>
      <dsp:spPr>
        <a:xfrm>
          <a:off x="260156" y="3365952"/>
          <a:ext cx="1192452" cy="6410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n>
                <a:noFill/>
              </a:ln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RAST en pacientes sin mejoría</a:t>
          </a:r>
        </a:p>
      </dsp:txBody>
      <dsp:txXfrm>
        <a:off x="291450" y="3397246"/>
        <a:ext cx="1129864" cy="578469"/>
      </dsp:txXfrm>
    </dsp:sp>
    <dsp:sp modelId="{6B321E5D-051A-4904-88EE-C2DC020CD0D6}">
      <dsp:nvSpPr>
        <dsp:cNvPr id="0" name=""/>
        <dsp:cNvSpPr/>
      </dsp:nvSpPr>
      <dsp:spPr>
        <a:xfrm rot="5400000">
          <a:off x="1974247" y="3581529"/>
          <a:ext cx="512846" cy="1556123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400" kern="1200" dirty="0">
              <a:ln>
                <a:noFill/>
              </a:ln>
              <a:latin typeface="Arial" panose="020B0604020202020204" pitchFamily="34" charset="0"/>
              <a:cs typeface="Arial" panose="020B0604020202020204" pitchFamily="34" charset="0"/>
            </a:rPr>
            <a:t>48 meses (1+/-125)</a:t>
          </a:r>
        </a:p>
      </dsp:txBody>
      <dsp:txXfrm rot="-5400000">
        <a:off x="1452609" y="4128203"/>
        <a:ext cx="1531088" cy="462776"/>
      </dsp:txXfrm>
    </dsp:sp>
    <dsp:sp modelId="{AB579CA8-5F9E-432D-B330-2821C9AD340B}">
      <dsp:nvSpPr>
        <dsp:cNvPr id="0" name=""/>
        <dsp:cNvSpPr/>
      </dsp:nvSpPr>
      <dsp:spPr>
        <a:xfrm>
          <a:off x="260156" y="4039062"/>
          <a:ext cx="1192452" cy="64105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n>
                <a:noFill/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rPr>
            <a:t>Duración media del tratamiento</a:t>
          </a:r>
        </a:p>
      </dsp:txBody>
      <dsp:txXfrm>
        <a:off x="291450" y="4070356"/>
        <a:ext cx="1129864" cy="5784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DE80A-D9C8-4B54-B660-8779A182A37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298DA-8DB9-4C8E-ABC5-1DB39E56FE2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75381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298DA-8DB9-4C8E-ABC5-1DB39E56FE2D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975139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20585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6193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7125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53283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39072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93079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668603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19266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85983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76126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88610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AB2C8-C8B8-42BA-8AE7-291962DB5BC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4CEC2-1B71-4C0C-BD99-B00DDFF691F1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0648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0">
              <a:srgbClr val="D4DEFF"/>
            </a:gs>
            <a:gs pos="100000">
              <a:srgbClr val="D4DEFF">
                <a:alpha val="26000"/>
              </a:srgbClr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esultado de imagen de neumos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963366" cy="75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1409086" y="195486"/>
            <a:ext cx="7483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ANÁLISIS DE LOS PACIENTES CON ASMA GRAVE NO CONTROLADA QUE CESARON TRATAMIENTO CON OMALIZUMAB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733203" y="870024"/>
            <a:ext cx="7871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Á. Cabeza Serrano, N.P. De La Cruz Castro, J.C. Rodríguez Fernández, C. González Pérez, J.G. Soto Campos</a:t>
            </a:r>
          </a:p>
          <a:p>
            <a:pPr algn="ctr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Hospital Universitario de Jerez de la Frontera. Cádiz. España</a:t>
            </a:r>
          </a:p>
        </p:txBody>
      </p:sp>
      <p:graphicFrame>
        <p:nvGraphicFramePr>
          <p:cNvPr id="8" name="7 Diagrama"/>
          <p:cNvGraphicFramePr/>
          <p:nvPr>
            <p:extLst>
              <p:ext uri="{D42A27DB-BD31-4B8C-83A1-F6EECF244321}">
                <p14:modId xmlns:p14="http://schemas.microsoft.com/office/powerpoint/2010/main" xmlns="" val="927441417"/>
              </p:ext>
            </p:extLst>
          </p:nvPr>
        </p:nvGraphicFramePr>
        <p:xfrm>
          <a:off x="323528" y="1635646"/>
          <a:ext cx="8280920" cy="33057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286963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0">
              <a:srgbClr val="D4DEFF"/>
            </a:gs>
            <a:gs pos="100000">
              <a:srgbClr val="D4DEFF">
                <a:alpha val="26000"/>
              </a:srgbClr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xmlns="" val="1201147644"/>
              </p:ext>
            </p:extLst>
          </p:nvPr>
        </p:nvGraphicFramePr>
        <p:xfrm>
          <a:off x="7624" y="195486"/>
          <a:ext cx="331236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xmlns="" val="1923692986"/>
              </p:ext>
            </p:extLst>
          </p:nvPr>
        </p:nvGraphicFramePr>
        <p:xfrm>
          <a:off x="3480032" y="-10293"/>
          <a:ext cx="5484456" cy="2942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6 Rectángulo redondeado"/>
          <p:cNvSpPr/>
          <p:nvPr/>
        </p:nvSpPr>
        <p:spPr>
          <a:xfrm>
            <a:off x="3347864" y="3003798"/>
            <a:ext cx="5544616" cy="18722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419872" y="3147814"/>
            <a:ext cx="547260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La mayoría de los pacientes que suspendieron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omalizumab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lo hicieron al permanecer estables durante al menos 5 años.</a:t>
            </a:r>
          </a:p>
          <a:p>
            <a:pPr lvl="0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Los principales efectos adversos observados fueron las mialgias, erupciones cutáneas y astenia. </a:t>
            </a:r>
          </a:p>
          <a:p>
            <a:pPr lvl="0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Comparando los pacientes en los que no fue efectivo el fármaco y los que sí, observamos un menor porcentaje de sensibilización a alérgenos perennes en el grupo en los que no fue efectivo. </a:t>
            </a:r>
          </a:p>
        </p:txBody>
      </p:sp>
    </p:spTree>
    <p:extLst>
      <p:ext uri="{BB962C8B-B14F-4D97-AF65-F5344CB8AC3E}">
        <p14:creationId xmlns:p14="http://schemas.microsoft.com/office/powerpoint/2010/main" xmlns="" val="20781330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263</Words>
  <Application>Microsoft Office PowerPoint</Application>
  <PresentationFormat>Presentación en pantalla (16:9)</PresentationFormat>
  <Paragraphs>29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Luffi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LUNA</cp:lastModifiedBy>
  <cp:revision>6</cp:revision>
  <dcterms:created xsi:type="dcterms:W3CDTF">2020-03-05T17:02:38Z</dcterms:created>
  <dcterms:modified xsi:type="dcterms:W3CDTF">2020-05-29T10:39:47Z</dcterms:modified>
</cp:coreProperties>
</file>