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9" r:id="rId3"/>
  </p:sldIdLst>
  <p:sldSz cx="9144000" cy="5143500" type="screen16x9"/>
  <p:notesSz cx="6858000" cy="9144000"/>
  <p:defaultTextStyle>
    <a:defPPr>
      <a:defRPr lang="es-ES"/>
    </a:defPPr>
    <a:lvl1pPr marL="0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3BFED"/>
    <a:srgbClr val="F7FEB4"/>
    <a:srgbClr val="CEE4D5"/>
    <a:srgbClr val="E4EF7B"/>
    <a:srgbClr val="D0E4CE"/>
    <a:srgbClr val="66FF33"/>
    <a:srgbClr val="33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0575" autoAdjust="0"/>
    <p:restoredTop sz="96085" autoAdjust="0"/>
  </p:normalViewPr>
  <p:slideViewPr>
    <p:cSldViewPr snapToGrid="0">
      <p:cViewPr varScale="1">
        <p:scale>
          <a:sx n="95" d="100"/>
          <a:sy n="95" d="100"/>
        </p:scale>
        <p:origin x="-248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6"/>
  <c:chart>
    <c:title>
      <c:tx>
        <c:rich>
          <a:bodyPr/>
          <a:lstStyle/>
          <a:p>
            <a:pPr>
              <a:defRPr/>
            </a:pPr>
            <a:r>
              <a:rPr lang="en-US"/>
              <a:t>Prevalencia 5,54%</a:t>
            </a:r>
          </a:p>
        </c:rich>
      </c:tx>
      <c:layout>
        <c:manualLayout>
          <c:xMode val="edge"/>
          <c:yMode val="edge"/>
          <c:x val="8.8441811285143779E-2"/>
          <c:y val="0.1198587091465837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Prevalencia</c:v>
                </c:pt>
              </c:strCache>
            </c:strRef>
          </c:tx>
          <c:cat>
            <c:strRef>
              <c:f>Hoja1!$A$2:$A$3</c:f>
              <c:strCache>
                <c:ptCount val="2"/>
                <c:pt idx="0">
                  <c:v>Infección por B. cepacia complex</c:v>
                </c:pt>
                <c:pt idx="1">
                  <c:v>No infección por B. cepacia complex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5.54</c:v>
                </c:pt>
                <c:pt idx="1">
                  <c:v>94.460000000000008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7C-4AA6-8B0C-505DAAA7451F}"/>
            </c:ext>
          </c:extLst>
        </c:ser>
        <c:dLbls/>
      </c:pie3DChart>
    </c:plotArea>
    <c:legend>
      <c:legendPos val="r"/>
      <c:layout/>
    </c:legend>
    <c:plotVisOnly val="1"/>
    <c:dispBlanksAs val="zero"/>
  </c:chart>
  <c:txPr>
    <a:bodyPr/>
    <a:lstStyle/>
    <a:p>
      <a:pPr>
        <a:defRPr sz="5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style val="26"/>
  <c:chart>
    <c:title>
      <c:tx>
        <c:rich>
          <a:bodyPr/>
          <a:lstStyle/>
          <a:p>
            <a:pPr>
              <a:defRPr/>
            </a:pPr>
            <a:r>
              <a:rPr lang="es-ES"/>
              <a:t>Mutaciones del CFTR*</a:t>
            </a:r>
          </a:p>
        </c:rich>
      </c:tx>
      <c:layout>
        <c:manualLayout>
          <c:xMode val="edge"/>
          <c:yMode val="edge"/>
          <c:x val="0.15257695339146296"/>
          <c:y val="6.2514619670410512E-2"/>
        </c:manualLayout>
      </c:layout>
    </c:title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Mutaciones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spPr>
              <a:solidFill>
                <a:schemeClr val="accent2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396-4DE5-A4C5-9843E4065B0A}"/>
              </c:ext>
            </c:extLst>
          </c:dPt>
          <c:cat>
            <c:strRef>
              <c:f>Hoja1!$A$2:$A$3</c:f>
              <c:strCache>
                <c:ptCount val="2"/>
                <c:pt idx="0">
                  <c:v>Mutación delta F508 en heterocigosis</c:v>
                </c:pt>
                <c:pt idx="1">
                  <c:v>Mutación delta F508 en homocigosis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10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6-4DE5-A4C5-9843E4065B0A}"/>
            </c:ext>
          </c:extLst>
        </c:ser>
        <c:dLbls/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6553731044874622"/>
          <c:y val="0.33294714308732248"/>
          <c:w val="0.3485670760354338"/>
          <c:h val="0.45960082132808922"/>
        </c:manualLayout>
      </c:layout>
    </c:legend>
    <c:plotVisOnly val="1"/>
    <c:dispBlanksAs val="zero"/>
  </c:chart>
  <c:txPr>
    <a:bodyPr/>
    <a:lstStyle/>
    <a:p>
      <a:pPr>
        <a:defRPr sz="6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/>
              <a:t>Distribución de especies de Burkholderia cepacia complex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Distribución de especies de Burkholderia cepacia complex </c:v>
                </c:pt>
              </c:strCache>
            </c:strRef>
          </c:tx>
          <c:cat>
            <c:strRef>
              <c:f>Hoja1!$A$2:$A$7</c:f>
              <c:strCache>
                <c:ptCount val="6"/>
                <c:pt idx="0">
                  <c:v>B.cepacia (genomovar I) </c:v>
                </c:pt>
                <c:pt idx="1">
                  <c:v>B. cenocepacea (genomovar III)  </c:v>
                </c:pt>
                <c:pt idx="2">
                  <c:v>B. multivorans (genomovar II) </c:v>
                </c:pt>
                <c:pt idx="3">
                  <c:v>B. stabilis (genomovar IV) </c:v>
                </c:pt>
                <c:pt idx="4">
                  <c:v>B. vietnamiensis (genomovar V) </c:v>
                </c:pt>
                <c:pt idx="5">
                  <c:v>B.dolosa (genomovar VI) 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62.5</c:v>
                </c:pt>
                <c:pt idx="1">
                  <c:v>12.5</c:v>
                </c:pt>
                <c:pt idx="2">
                  <c:v>6.3</c:v>
                </c:pt>
                <c:pt idx="3">
                  <c:v>6.3</c:v>
                </c:pt>
                <c:pt idx="4">
                  <c:v>6.3</c:v>
                </c:pt>
                <c:pt idx="5">
                  <c:v>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E9-4637-B7FA-9F289476604B}"/>
            </c:ext>
          </c:extLst>
        </c:ser>
        <c:dLbls/>
      </c:pie3DChart>
    </c:plotArea>
    <c:legend>
      <c:legendPos val="r"/>
      <c:layout>
        <c:manualLayout>
          <c:xMode val="edge"/>
          <c:yMode val="edge"/>
          <c:x val="0.60684628259813211"/>
          <c:y val="0.20434127205273378"/>
          <c:w val="0.36099320188331357"/>
          <c:h val="0.7224499416735759"/>
        </c:manualLayout>
      </c:layout>
    </c:legend>
    <c:plotVisOnly val="1"/>
    <c:dispBlanksAs val="zero"/>
  </c:chart>
  <c:txPr>
    <a:bodyPr/>
    <a:lstStyle/>
    <a:p>
      <a:pPr>
        <a:defRPr sz="6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n-US"/>
              <a:t>Clínica al diagnóstico de la infección</a:t>
            </a:r>
          </a:p>
        </c:rich>
      </c:tx>
      <c:layout>
        <c:manualLayout>
          <c:xMode val="edge"/>
          <c:yMode val="edge"/>
          <c:x val="0.24818682393652111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Clínica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Pt>
            <c:idx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300-4D56-87B8-143F5B45FB0F}"/>
              </c:ext>
            </c:extLst>
          </c:dPt>
          <c:dPt>
            <c:idx val="1"/>
            <c:spPr>
              <a:solidFill>
                <a:schemeClr val="accent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00-4D56-87B8-143F5B45FB0F}"/>
              </c:ext>
            </c:extLst>
          </c:dPt>
          <c:cat>
            <c:strRef>
              <c:f>Hoja1!$A$2:$A$3</c:f>
              <c:strCache>
                <c:ptCount val="2"/>
                <c:pt idx="0">
                  <c:v>Sintomáticos</c:v>
                </c:pt>
                <c:pt idx="1">
                  <c:v>Asintomáticos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0.75000000000000011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300-4D56-87B8-143F5B45FB0F}"/>
            </c:ext>
          </c:extLst>
        </c:ser>
        <c:dLbls/>
        <c:firstSliceAng val="0"/>
      </c:pieChart>
    </c:plotArea>
    <c:legend>
      <c:legendPos val="r"/>
      <c:layout>
        <c:manualLayout>
          <c:xMode val="edge"/>
          <c:yMode val="edge"/>
          <c:x val="0.49253433737338648"/>
          <c:y val="0.75659636569117661"/>
          <c:w val="0.43275132406435385"/>
          <c:h val="0.24340369315954588"/>
        </c:manualLayout>
      </c:layout>
    </c:legend>
    <c:plotVisOnly val="1"/>
    <c:dispBlanksAs val="zero"/>
  </c:chart>
  <c:txPr>
    <a:bodyPr/>
    <a:lstStyle/>
    <a:p>
      <a:pPr>
        <a:defRPr sz="600"/>
      </a:pPr>
      <a:endParaRPr lang="es-E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C67231-2A64-4FA5-A2E5-E2FD54289BA0}" type="doc">
      <dgm:prSet loTypeId="urn:microsoft.com/office/officeart/2005/8/layout/chevron1" loCatId="process" qsTypeId="urn:microsoft.com/office/officeart/2005/8/quickstyle/simple1" qsCatId="simple" csTypeId="urn:microsoft.com/office/officeart/2005/8/colors/colorful2" csCatId="colorful" phldr="1"/>
      <dgm:spPr/>
    </dgm:pt>
    <dgm:pt modelId="{2EE52549-A1A8-4BDB-B62B-F70029574947}">
      <dgm:prSet phldrT="[Texto]" custT="1"/>
      <dgm:spPr/>
      <dgm:t>
        <a:bodyPr/>
        <a:lstStyle/>
        <a:p>
          <a:r>
            <a:rPr lang="es-ES" sz="900" b="1" dirty="0">
              <a:latin typeface="Arial" panose="020B0604020202020204" pitchFamily="34" charset="0"/>
              <a:cs typeface="Arial" panose="020B0604020202020204" pitchFamily="34" charset="0"/>
            </a:rPr>
            <a:t>16 pacientes → infección bronquial por </a:t>
          </a:r>
          <a:r>
            <a:rPr lang="es-ES" sz="900" b="1" i="1" dirty="0">
              <a:latin typeface="Arial" panose="020B0604020202020204" pitchFamily="34" charset="0"/>
              <a:cs typeface="Arial" panose="020B0604020202020204" pitchFamily="34" charset="0"/>
            </a:rPr>
            <a:t>B. cepacia complex</a:t>
          </a:r>
        </a:p>
      </dgm:t>
    </dgm:pt>
    <dgm:pt modelId="{007E979D-4AED-4BFA-8FC7-DFFFCC4E1D58}" type="parTrans" cxnId="{6F8F2D46-CF27-4C51-B67C-7822EBD2841F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8C1274-DA7C-4031-A511-CC4B133EB43D}" type="sibTrans" cxnId="{6F8F2D46-CF27-4C51-B67C-7822EBD2841F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076CF0-E1D8-42DC-A2BE-EC0728218632}">
      <dgm:prSet phldrT="[Texto]" custT="1"/>
      <dgm:spPr/>
      <dgm:t>
        <a:bodyPr/>
        <a:lstStyle/>
        <a:p>
          <a:r>
            <a:rPr lang="es-ES" sz="900" b="1" dirty="0">
              <a:latin typeface="Arial" panose="020B0604020202020204" pitchFamily="34" charset="0"/>
              <a:cs typeface="Arial" panose="020B0604020202020204" pitchFamily="34" charset="0"/>
            </a:rPr>
            <a:t>13 pacientes → infección bronquial crónica</a:t>
          </a:r>
        </a:p>
      </dgm:t>
    </dgm:pt>
    <dgm:pt modelId="{0389168E-7D50-4419-B2E6-5022CF055F79}" type="parTrans" cxnId="{70F7D567-11BF-4807-BC89-F523D6131368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91C8F5-AFC6-44AC-9B8D-F6AE38FAAFF2}" type="sibTrans" cxnId="{70F7D567-11BF-4807-BC89-F523D6131368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50ECB9-8CD6-4BE3-B20C-2595DF3E1C19}">
      <dgm:prSet phldrT="[Texto]" custT="1"/>
      <dgm:spPr/>
      <dgm:t>
        <a:bodyPr/>
        <a:lstStyle/>
        <a:p>
          <a:r>
            <a:rPr lang="es-ES" sz="900" b="1" dirty="0">
              <a:latin typeface="Arial" panose="020B0604020202020204" pitchFamily="34" charset="0"/>
              <a:cs typeface="Arial" panose="020B0604020202020204" pitchFamily="34" charset="0"/>
            </a:rPr>
            <a:t>289 pacientes</a:t>
          </a:r>
        </a:p>
      </dgm:t>
    </dgm:pt>
    <dgm:pt modelId="{11873A77-E9D8-4845-BF13-A298FBA68E80}" type="sibTrans" cxnId="{22DCDC58-F679-4990-8720-D65976135751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62BDC81-C98D-469D-91F8-864345630C94}" type="parTrans" cxnId="{22DCDC58-F679-4990-8720-D65976135751}">
      <dgm:prSet/>
      <dgm:spPr/>
      <dgm:t>
        <a:bodyPr/>
        <a:lstStyle/>
        <a:p>
          <a:endParaRPr lang="es-ES" sz="11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7F3C21-CE93-42EE-AB8C-C7F9174F1EE9}" type="pres">
      <dgm:prSet presAssocID="{E6C67231-2A64-4FA5-A2E5-E2FD54289BA0}" presName="Name0" presStyleCnt="0">
        <dgm:presLayoutVars>
          <dgm:dir/>
          <dgm:animLvl val="lvl"/>
          <dgm:resizeHandles val="exact"/>
        </dgm:presLayoutVars>
      </dgm:prSet>
      <dgm:spPr/>
    </dgm:pt>
    <dgm:pt modelId="{B565EBE9-F3BC-4102-B468-8D59F2FEEB67}" type="pres">
      <dgm:prSet presAssocID="{2750ECB9-8CD6-4BE3-B20C-2595DF3E1C19}" presName="parTxOnly" presStyleLbl="node1" presStyleIdx="0" presStyleCnt="3" custLinFactNeighborX="-46765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F72E18-C2D6-4027-B403-2B172CE6172C}" type="pres">
      <dgm:prSet presAssocID="{11873A77-E9D8-4845-BF13-A298FBA68E80}" presName="parTxOnlySpace" presStyleCnt="0"/>
      <dgm:spPr/>
    </dgm:pt>
    <dgm:pt modelId="{273B608C-2222-4D46-9D15-6298C93C5B46}" type="pres">
      <dgm:prSet presAssocID="{2EE52549-A1A8-4BDB-B62B-F7002957494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467E3AA-58F2-47CB-9D0D-C88CAF784824}" type="pres">
      <dgm:prSet presAssocID="{C18C1274-DA7C-4031-A511-CC4B133EB43D}" presName="parTxOnlySpace" presStyleCnt="0"/>
      <dgm:spPr/>
    </dgm:pt>
    <dgm:pt modelId="{D9866134-CD5A-4E9F-AD3E-DD24FF241D55}" type="pres">
      <dgm:prSet presAssocID="{32076CF0-E1D8-42DC-A2BE-EC072821863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8841C4F-CF7F-46A4-A806-3EB94BA37FB2}" type="presOf" srcId="{E6C67231-2A64-4FA5-A2E5-E2FD54289BA0}" destId="{857F3C21-CE93-42EE-AB8C-C7F9174F1EE9}" srcOrd="0" destOrd="0" presId="urn:microsoft.com/office/officeart/2005/8/layout/chevron1"/>
    <dgm:cxn modelId="{6F8F2D46-CF27-4C51-B67C-7822EBD2841F}" srcId="{E6C67231-2A64-4FA5-A2E5-E2FD54289BA0}" destId="{2EE52549-A1A8-4BDB-B62B-F70029574947}" srcOrd="1" destOrd="0" parTransId="{007E979D-4AED-4BFA-8FC7-DFFFCC4E1D58}" sibTransId="{C18C1274-DA7C-4031-A511-CC4B133EB43D}"/>
    <dgm:cxn modelId="{70F7D567-11BF-4807-BC89-F523D6131368}" srcId="{E6C67231-2A64-4FA5-A2E5-E2FD54289BA0}" destId="{32076CF0-E1D8-42DC-A2BE-EC0728218632}" srcOrd="2" destOrd="0" parTransId="{0389168E-7D50-4419-B2E6-5022CF055F79}" sibTransId="{2391C8F5-AFC6-44AC-9B8D-F6AE38FAAFF2}"/>
    <dgm:cxn modelId="{22DCDC58-F679-4990-8720-D65976135751}" srcId="{E6C67231-2A64-4FA5-A2E5-E2FD54289BA0}" destId="{2750ECB9-8CD6-4BE3-B20C-2595DF3E1C19}" srcOrd="0" destOrd="0" parTransId="{062BDC81-C98D-469D-91F8-864345630C94}" sibTransId="{11873A77-E9D8-4845-BF13-A298FBA68E80}"/>
    <dgm:cxn modelId="{E3BD2A29-5BB5-4F3A-ACFD-8DA64CE3AB4D}" type="presOf" srcId="{2EE52549-A1A8-4BDB-B62B-F70029574947}" destId="{273B608C-2222-4D46-9D15-6298C93C5B46}" srcOrd="0" destOrd="0" presId="urn:microsoft.com/office/officeart/2005/8/layout/chevron1"/>
    <dgm:cxn modelId="{24F5E7AC-8CB7-49D3-A504-8A36EF904E2C}" type="presOf" srcId="{2750ECB9-8CD6-4BE3-B20C-2595DF3E1C19}" destId="{B565EBE9-F3BC-4102-B468-8D59F2FEEB67}" srcOrd="0" destOrd="0" presId="urn:microsoft.com/office/officeart/2005/8/layout/chevron1"/>
    <dgm:cxn modelId="{1AFBD4AD-377C-434E-9FED-D9729F05E63A}" type="presOf" srcId="{32076CF0-E1D8-42DC-A2BE-EC0728218632}" destId="{D9866134-CD5A-4E9F-AD3E-DD24FF241D55}" srcOrd="0" destOrd="0" presId="urn:microsoft.com/office/officeart/2005/8/layout/chevron1"/>
    <dgm:cxn modelId="{B81DA4FF-E347-43F4-8A78-1996788CFE0C}" type="presParOf" srcId="{857F3C21-CE93-42EE-AB8C-C7F9174F1EE9}" destId="{B565EBE9-F3BC-4102-B468-8D59F2FEEB67}" srcOrd="0" destOrd="0" presId="urn:microsoft.com/office/officeart/2005/8/layout/chevron1"/>
    <dgm:cxn modelId="{C0E23CED-F3BA-4CE7-8970-524723A0F871}" type="presParOf" srcId="{857F3C21-CE93-42EE-AB8C-C7F9174F1EE9}" destId="{F2F72E18-C2D6-4027-B403-2B172CE6172C}" srcOrd="1" destOrd="0" presId="urn:microsoft.com/office/officeart/2005/8/layout/chevron1"/>
    <dgm:cxn modelId="{50F0B9BB-861E-41E8-B7C1-8824DF9B677F}" type="presParOf" srcId="{857F3C21-CE93-42EE-AB8C-C7F9174F1EE9}" destId="{273B608C-2222-4D46-9D15-6298C93C5B46}" srcOrd="2" destOrd="0" presId="urn:microsoft.com/office/officeart/2005/8/layout/chevron1"/>
    <dgm:cxn modelId="{3637C52E-6235-4916-9F75-74B81613929D}" type="presParOf" srcId="{857F3C21-CE93-42EE-AB8C-C7F9174F1EE9}" destId="{C467E3AA-58F2-47CB-9D0D-C88CAF784824}" srcOrd="3" destOrd="0" presId="urn:microsoft.com/office/officeart/2005/8/layout/chevron1"/>
    <dgm:cxn modelId="{E2DD5B3E-466E-46D2-9A17-8BB017A9038F}" type="presParOf" srcId="{857F3C21-CE93-42EE-AB8C-C7F9174F1EE9}" destId="{D9866134-CD5A-4E9F-AD3E-DD24FF241D55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5EBE9-F3BC-4102-B468-8D59F2FEEB67}">
      <dsp:nvSpPr>
        <dsp:cNvPr id="0" name=""/>
        <dsp:cNvSpPr/>
      </dsp:nvSpPr>
      <dsp:spPr>
        <a:xfrm>
          <a:off x="0" y="0"/>
          <a:ext cx="2221838" cy="69470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289 pacientes</a:t>
          </a:r>
        </a:p>
      </dsp:txBody>
      <dsp:txXfrm>
        <a:off x="347353" y="0"/>
        <a:ext cx="1527133" cy="694705"/>
      </dsp:txXfrm>
    </dsp:sp>
    <dsp:sp modelId="{273B608C-2222-4D46-9D15-6298C93C5B46}">
      <dsp:nvSpPr>
        <dsp:cNvPr id="0" name=""/>
        <dsp:cNvSpPr/>
      </dsp:nvSpPr>
      <dsp:spPr>
        <a:xfrm>
          <a:off x="2001478" y="0"/>
          <a:ext cx="2221838" cy="694705"/>
        </a:xfrm>
        <a:prstGeom prst="chevron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16 pacientes → infección bronquial por </a:t>
          </a:r>
          <a:r>
            <a:rPr lang="es-ES" sz="1200" i="1" kern="1200" dirty="0">
              <a:latin typeface="Arial" panose="020B0604020202020204" pitchFamily="34" charset="0"/>
              <a:cs typeface="Arial" panose="020B0604020202020204" pitchFamily="34" charset="0"/>
            </a:rPr>
            <a:t>B. cepacia complex</a:t>
          </a:r>
        </a:p>
      </dsp:txBody>
      <dsp:txXfrm>
        <a:off x="2348831" y="0"/>
        <a:ext cx="1527133" cy="694705"/>
      </dsp:txXfrm>
    </dsp:sp>
    <dsp:sp modelId="{D9866134-CD5A-4E9F-AD3E-DD24FF241D55}">
      <dsp:nvSpPr>
        <dsp:cNvPr id="0" name=""/>
        <dsp:cNvSpPr/>
      </dsp:nvSpPr>
      <dsp:spPr>
        <a:xfrm>
          <a:off x="4001133" y="0"/>
          <a:ext cx="2221838" cy="694705"/>
        </a:xfrm>
        <a:prstGeom prst="chevron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13 pacientes → infección bronquial crónica</a:t>
          </a:r>
        </a:p>
      </dsp:txBody>
      <dsp:txXfrm>
        <a:off x="4348486" y="0"/>
        <a:ext cx="1527133" cy="694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41487-7BFF-4FCC-ACAE-86E913C432B4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7DD60-58BF-4DF1-8EB8-CCF69A642B1E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51407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9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 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pacientes con</a:t>
            </a:r>
            <a:r>
              <a:rPr lang="es-ES" sz="9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Fibrosis quística. 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R. Ortega Rivera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 Carrasco Hernández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 Román Rodríguez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R. Romero Reina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2,3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I. Delgado Pecellín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2,3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 Quintana Gallego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1.Unidad Médico-Quirúrgica de Enfermedades Respiratorias. Hospital Universitario Virgen del Rocío. Sevilla. 2.CIBER de Enfermedades Respiratorias (CIBERES), Instituto de Salud Carlos III, Madrid, España. 3.Unidad de Neumología y Alergias del Hospital Infantil Virgen del Rocío.  Sevilla. 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Introducción y objetivos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un grupo de bacilos gram negativos que incluye nueve especies diferentes, siendo las que con mayor frecuencia afectan a los pacientes con Fibrosis Quística (FQ)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cenocepacia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seguida de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multivorans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curso clínico de los pacientes infectados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muy variable, desde infección bronquial crónica asintomática hasta un deterioro progresivo e incluso fulminante.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objetivos de esta comunicación son conocer la prevalencia de la infección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los pacientes de la Unidad de Fibrosis Quística del Hospital Virgen del Rocío, así como las características clínicas.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Metodología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realizó un estudio observacional retrospectivo en el que se analizaron a los pacientes que presentaban una infección bronquial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 la unidad de fibrosis quística del Hospital Universitario Virgen del Rocío, desde 2009 a 2019.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recogieron además de los datos microbiológicos, genética, comorbilidades asociadas a la FQ, prueba funcional, clínica y tratamiento que estaba realizando al diagnóstico, índice radiológico de Bhalla, así como el tratamiento empleado en la infección. 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nuestra muestra de 289, 16 pacientes presentaban una infección bronquial por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complex,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los cuales 13 pacientes tenían criterios de infección bronquial crónica. La edad media de 22,88 ± 14,84 años, 56,3% (n=9) varones, con un volumen espiratorio forzado en el primer segundo (FEV</a:t>
            </a:r>
            <a:r>
              <a:rPr lang="es-ES" sz="9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de media de 64,4% ± 26,68 y un índice de Bhalla de 14 ± 5,4.   62,5% (n=10) presentaban la mutación delfaF508 en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heterocigosis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18,75% (n=3) en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homocigosis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50% presentaban una infección bronquial crónica por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Pseudomonas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aeruginosa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un 56,3% por infección bronquial crónica por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Staphylococcus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aureus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meticilín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sensible. En cuanto a las comorbilidades, el 81,3% (n=13) presentaban insuficiencia pancreática exocrina, 37,6% (n=6) alteración del páncreas endocrino (18,8% intolerancia hidrocarbonada y 18,8% diabetes asociada a la FQ) y el 18,8% (n=3) hepatopatía asociada a la FQ. La prevalencia de la infección es de 5,54%. Con respecto a la distribución de las especies encontradas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I) en el 62,5%, 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cenocepacea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III)  en el 12,5%, 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multivorans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II) en el 6,3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%,  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stabilis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IV) en el 6,3%,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vietnamiensis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V) en el 6,3% y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B.dolosa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VI) en el 6,3%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75% de los pacientes presentaban síntomas respiratorios al diagnóstico de la infección. Se consiguió la erradicación en 31,3% (n=5). Para el tratamiento se empleó antibioterapia combinada con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tobramicina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meropenem,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ceftazidima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ceftazidima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avibactam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trimetropin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sufametoxazol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De los dos pacientes trasplantados de pulmón con infección bronquial crónica se produjo la reinfección post trasplante en 1 de los casos. 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nuestra muestra la especie de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más frecuente es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I). El 75% de la infección fue sintomática. Se erradicó la bacteria de la vía aérea en el 31,3%.  </a:t>
            </a:r>
          </a:p>
          <a:p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7DD60-58BF-4DF1-8EB8-CCF69A642B1E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6113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9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 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pacientes con</a:t>
            </a:r>
            <a:r>
              <a:rPr lang="es-ES" sz="9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Fibrosis quística. 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R. Ortega Rivera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 Carrasco Hernández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L. Román Rodríguez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R. Romero Reina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2,3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I. Delgado Pecellín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2,3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 Quintana Gallego</a:t>
            </a:r>
            <a:r>
              <a:rPr lang="es-ES" sz="900" kern="1200" baseline="30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1,2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1.Unidad Médico-Quirúrgica de Enfermedades Respiratorias. Hospital Universitario Virgen del Rocío. Sevilla. 2.CIBER de Enfermedades Respiratorias (CIBERES), Instituto de Salud Carlos III, Madrid, España. 3.Unidad de Neumología y Alergias del Hospital Infantil Virgen del Rocío.  Sevilla. 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Introducción y objetivos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un grupo de bacilos gram negativos que incluye nueve especies diferentes, siendo las que con mayor frecuencia afectan a los pacientes con Fibrosis Quística (FQ)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cenocepacia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seguida de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multivorans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curso clínico de los pacientes infectados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 muy variable, desde infección bronquial crónica asintomática hasta un deterioro progresivo e incluso fulminante.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objetivos de esta comunicación son conocer la prevalencia de la infección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los pacientes de la Unidad de Fibrosis Quística del Hospital Virgen del Rocío, así como las características clínicas.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Metodología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realizó un estudio observacional retrospectivo en el que se analizaron a los pacientes que presentaban una infección bronquial por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 la unidad de fibrosis quística del Hospital Universitario Virgen del Rocío, desde 2009 a 2019.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recogieron además de los datos microbiológicos, genética, comorbilidades asociadas a la FQ, prueba funcional, clínica y tratamiento que estaba realizando al diagnóstico, índice radiológico de Bhalla, así como el tratamiento empleado en la infección. 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Resultados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nuestra muestra de 289, 16 pacientes presentaban una infección bronquial por</a:t>
            </a:r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complex,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los cuales 13 pacientes tenían criterios de infección bronquial crónica. La edad media de 22,88 ± 14,84 años, 56,3% (n=9) varones, con un volumen espiratorio forzado en el primer segundo (FEV</a:t>
            </a:r>
            <a:r>
              <a:rPr lang="es-ES" sz="900" kern="1200" baseline="-250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de media de 64,4% ± 26,68 y un índice de Bhalla de 14 ± 5,4.   62,5% (n=10) presentaban la mutación delfaF508 en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heterocigosis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18,75% (n=3) en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homocigosis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El 50% presentaban una infección bronquial crónica por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Pseudomonas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aeruginosa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 un 56,3% por infección bronquial crónica por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Staphylococcus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aureus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meticilín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sensible. En cuanto a las comorbilidades, el 81,3% (n=13) presentaban insuficiencia pancreática exocrina, 37,6% (n=6) alteración del páncreas endocrino (18,8% intolerancia hidrocarbonada y 18,8% diabetes asociada a la FQ) y el 18,8% (n=3) hepatopatía asociada a la FQ. La prevalencia de la infección es de 5,54%. Con respecto a la distribución de las especies encontradas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I) en el 62,5%, 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cenocepacea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III)  en el 12,5%, 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multivorans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II) en el 6,3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%,  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stabilis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IV) en el 6,3%,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vietnamiensis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V) en el 6,3% y </a:t>
            </a:r>
            <a:r>
              <a:rPr lang="es-ES" sz="9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B.dolosa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VI) en el 6,3%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 75% de los pacientes presentaban síntomas respiratorios al diagnóstico de la infección. Se consiguió la erradicación en 31,3% (n=5). Para el tratamiento se empleó antibioterapia combinada con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tobramicina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meropenem,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ceftazidima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ceftazidima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avibactam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trimetropin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s-ES" sz="9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sufametoxazol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 De los dos pacientes trasplantados de pulmón con infección bronquial crónica se produjo la reinfección post trasplante en 1 de los casos. </a:t>
            </a:r>
          </a:p>
          <a:p>
            <a:r>
              <a:rPr lang="es-ES" sz="9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Conclusiones</a:t>
            </a:r>
            <a:endParaRPr lang="es-ES" sz="9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nuestra muestra la especie de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Burkholderia cepacia complex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más frecuente es </a:t>
            </a:r>
            <a:r>
              <a:rPr lang="es-ES" sz="9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B.cepacia</a:t>
            </a:r>
            <a:r>
              <a:rPr lang="es-ES" sz="9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(genomovar I). El 75% de la infección fue sintomática. Se erradicó la bacteria de la vía aérea en el 31,3%.  </a:t>
            </a:r>
          </a:p>
          <a:p>
            <a:r>
              <a:rPr lang="es-E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62,5%</a:t>
            </a:r>
            <a:r>
              <a:rPr lang="es-E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12,5% 6,3%</a:t>
            </a:r>
            <a:endParaRPr lang="es-E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7DD60-58BF-4DF1-8EB8-CCF69A642B1E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6113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98972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7446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83630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8475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21480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81113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981351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26346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42900" indent="0">
              <a:buNone/>
              <a:defRPr sz="900"/>
            </a:lvl2pPr>
            <a:lvl3pPr marL="685800" indent="0">
              <a:buNone/>
              <a:defRPr sz="800"/>
            </a:lvl3pPr>
            <a:lvl4pPr marL="1028700" indent="0">
              <a:buNone/>
              <a:defRPr sz="700"/>
            </a:lvl4pPr>
            <a:lvl5pPr marL="1371600" indent="0">
              <a:buNone/>
              <a:defRPr sz="700"/>
            </a:lvl5pPr>
            <a:lvl6pPr marL="1714500" indent="0">
              <a:buNone/>
              <a:defRPr sz="700"/>
            </a:lvl6pPr>
            <a:lvl7pPr marL="2057400" indent="0">
              <a:buNone/>
              <a:defRPr sz="700"/>
            </a:lvl7pPr>
            <a:lvl8pPr marL="2400300" indent="0">
              <a:buNone/>
              <a:defRPr sz="700"/>
            </a:lvl8pPr>
            <a:lvl9pPr marL="2743200" indent="0">
              <a:buNone/>
              <a:defRPr sz="7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12433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09994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00414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4A62E-C1BF-4A6A-B84C-B845A314E9D9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45FEFE-A47C-4A0F-81BD-FA0CC6CAD3F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4233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diagramLayout" Target="../diagrams/layout1.xml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12" Type="http://schemas.openxmlformats.org/officeDocument/2006/relationships/diagramData" Target="../diagrams/data1.xml"/><Relationship Id="rId1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diagramColors" Target="../diagrams/colors1.xml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gif"/><Relationship Id="rId7" Type="http://schemas.openxmlformats.org/officeDocument/2006/relationships/image" Target="../media/image5.jpeg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chart" Target="../charts/chart3.xml"/><Relationship Id="rId5" Type="http://schemas.openxmlformats.org/officeDocument/2006/relationships/image" Target="../media/image3.png"/><Relationship Id="rId10" Type="http://schemas.openxmlformats.org/officeDocument/2006/relationships/chart" Target="../charts/chart2.xml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1325976" y="983547"/>
            <a:ext cx="6520181" cy="805991"/>
          </a:xfrm>
          <a:prstGeom prst="rect">
            <a:avLst/>
          </a:prstGeom>
        </p:spPr>
        <p:txBody>
          <a:bodyPr wrap="square" lIns="51435" tIns="25718" rIns="51435" bIns="25718">
            <a:spAutoFit/>
          </a:bodyPr>
          <a:lstStyle/>
          <a:p>
            <a:r>
              <a:rPr lang="es-ES_tradnl" sz="800" u="sng" dirty="0">
                <a:latin typeface="Arial" panose="020B0604020202020204" pitchFamily="34" charset="0"/>
                <a:cs typeface="Arial" panose="020B0604020202020204" pitchFamily="34" charset="0"/>
              </a:rPr>
              <a:t>Rocío Ortega Rivera </a:t>
            </a:r>
            <a:r>
              <a:rPr lang="es-ES_tradnl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_tradnl" sz="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L. Carrasco Hernández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L. Román Rodríguez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R. Romero Reina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I. Delgado Pecellín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2,3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, E. Quintana Gallego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1.Unidad Médico-Quirúrgica de Enfermedades Respiratorias. Hospital Universitario Virgen del Rocío. Sevilla. 2.CIBER de Enfermedades Respiratorias (CIBERES), Instituto de Salud Carlos III, Madrid, España. 3.Unidad de Neumología y Alergias del Hospital Infantil Virgen del Rocío. Sevilla.  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1" y="4"/>
            <a:ext cx="665630" cy="42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8986" y="11426"/>
            <a:ext cx="602587" cy="398231"/>
          </a:xfrm>
          <a:prstGeom prst="rect">
            <a:avLst/>
          </a:prstGeom>
          <a:noFill/>
          <a:ln>
            <a:noFill/>
          </a:ln>
          <a:effectLst>
            <a:outerShdw blurRad="63500" dist="139498" dir="2700000" algn="ctr" rotWithShape="0">
              <a:srgbClr val="333333">
                <a:alpha val="6501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" name="Imagen 3">
            <a:extLst>
              <a:ext uri="{FF2B5EF4-FFF2-40B4-BE49-F238E27FC236}">
                <a16:creationId xmlns:a16="http://schemas.microsoft.com/office/drawing/2014/main" xmlns="" id="{7AB78B91-32CB-4098-B71C-FF46793A96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906" t="18909" r="48026" b="55196"/>
          <a:stretch/>
        </p:blipFill>
        <p:spPr>
          <a:xfrm>
            <a:off x="2371572" y="1"/>
            <a:ext cx="1274991" cy="388078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4928" y="19348"/>
            <a:ext cx="764162" cy="39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9090" y="-5077"/>
            <a:ext cx="950671" cy="39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Imagen 2">
            <a:extLst>
              <a:ext uri="{FF2B5EF4-FFF2-40B4-BE49-F238E27FC236}">
                <a16:creationId xmlns:a16="http://schemas.microsoft.com/office/drawing/2014/main" xmlns="" id="{CD024EA8-7A2D-44E7-9D03-1D69A4DBD23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49761" y="0"/>
            <a:ext cx="2085611" cy="415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20" t="18806" r="30915" b="18566"/>
          <a:stretch/>
        </p:blipFill>
        <p:spPr bwMode="auto">
          <a:xfrm>
            <a:off x="7264775" y="-13567"/>
            <a:ext cx="736226" cy="102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 redondeado"/>
          <p:cNvSpPr/>
          <p:nvPr/>
        </p:nvSpPr>
        <p:spPr>
          <a:xfrm>
            <a:off x="1319299" y="629637"/>
            <a:ext cx="5829269" cy="28640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Burkholderia cepacia complex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en pacientes con Fibrosis quística</a:t>
            </a:r>
            <a:endParaRPr lang="es-ES" sz="1400" dirty="0"/>
          </a:p>
        </p:txBody>
      </p:sp>
      <p:sp>
        <p:nvSpPr>
          <p:cNvPr id="5" name="4 Rectángulo redondeado"/>
          <p:cNvSpPr/>
          <p:nvPr/>
        </p:nvSpPr>
        <p:spPr>
          <a:xfrm>
            <a:off x="1319300" y="1529246"/>
            <a:ext cx="6520182" cy="15583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900" u="sng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 y objetivos</a:t>
            </a:r>
          </a:p>
          <a:p>
            <a:endParaRPr lang="es-ES" sz="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Burkholderia cepacia complex </a:t>
            </a:r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 grupo de bacilos gram negativos que incluye nueve especies diferentes, siendo las que con mayor frecuencia afectan a los pacientes con Fibrosis Quística (FQ) </a:t>
            </a:r>
            <a:r>
              <a:rPr lang="es-ES" sz="9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cenocepacia</a:t>
            </a:r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seguida de </a:t>
            </a:r>
            <a:r>
              <a:rPr lang="es-ES" sz="9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 multivorans</a:t>
            </a:r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El curso clínico de los pacientes infectados por </a:t>
            </a:r>
            <a:r>
              <a:rPr lang="es-ES" sz="9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Burkholderia cepacia complex </a:t>
            </a:r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muy variable, desde infección bronquial crónica asintomática hasta un deterioro progresivo e incluso fulminante. </a:t>
            </a:r>
          </a:p>
          <a:p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objetivos de esta comunicación son conocer la prevalencia de la infección </a:t>
            </a:r>
          </a:p>
          <a:p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</a:t>
            </a:r>
            <a:r>
              <a:rPr lang="es-ES" sz="900" i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Burkholderia cepacia complex </a:t>
            </a:r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los pacientes de la Unidad de Fibrosis Quística </a:t>
            </a:r>
          </a:p>
          <a:p>
            <a:r>
              <a:rPr lang="es-ES" sz="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Hospital Virgen del Rocío, así como las características clínicas. </a:t>
            </a:r>
          </a:p>
        </p:txBody>
      </p:sp>
      <p:sp>
        <p:nvSpPr>
          <p:cNvPr id="15" name="14 Rectángulo redondeado"/>
          <p:cNvSpPr/>
          <p:nvPr/>
        </p:nvSpPr>
        <p:spPr>
          <a:xfrm>
            <a:off x="1339324" y="3161790"/>
            <a:ext cx="6520181" cy="118097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es-ES" sz="9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endParaRPr lang="es-ES" sz="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observacional retrospectivo desde 2009 a 2019 </a:t>
            </a:r>
            <a:r>
              <a:rPr lang="es-ES" sz="900" dirty="0">
                <a:solidFill>
                  <a:schemeClr val="tx2">
                    <a:lumMod val="50000"/>
                  </a:schemeClr>
                </a:solidFill>
                <a:latin typeface="Arial"/>
                <a:cs typeface="Arial"/>
              </a:rPr>
              <a:t>→ </a:t>
            </a:r>
            <a:r>
              <a:rPr lang="es-ES" sz="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que presentaban una infección bronquial por </a:t>
            </a:r>
            <a:r>
              <a:rPr lang="es-ES" sz="900" i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Burkholderia cepacia complex</a:t>
            </a:r>
            <a:r>
              <a:rPr lang="es-ES" sz="9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de la unidad de fibrosis quística del Hospital Universitario Virgen del Rocío.</a:t>
            </a:r>
          </a:p>
          <a:p>
            <a:endParaRPr lang="es-ES" sz="900" dirty="0">
              <a:solidFill>
                <a:schemeClr val="tx1"/>
              </a:solidFill>
            </a:endParaRPr>
          </a:p>
          <a:p>
            <a:endParaRPr lang="es-ES" sz="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9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utoShape 2" descr="Resultado de imagen de burkholderia cepacia&quot;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0" name="AutoShape 4" descr="Resultado de imagen de burkholderia cepacia&quot;"/>
          <p:cNvSpPr>
            <a:spLocks noChangeAspect="1" noChangeArrowheads="1"/>
          </p:cNvSpPr>
          <p:nvPr/>
        </p:nvSpPr>
        <p:spPr bwMode="auto">
          <a:xfrm>
            <a:off x="1373981" y="595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7847" y="2545619"/>
            <a:ext cx="587130" cy="372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6560" y="2397924"/>
            <a:ext cx="603188" cy="60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19 Rectángulo"/>
          <p:cNvSpPr/>
          <p:nvPr/>
        </p:nvSpPr>
        <p:spPr>
          <a:xfrm>
            <a:off x="1373982" y="4342279"/>
            <a:ext cx="713176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u="sng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73106190"/>
              </p:ext>
            </p:extLst>
          </p:nvPr>
        </p:nvGraphicFramePr>
        <p:xfrm>
          <a:off x="1373982" y="3752273"/>
          <a:ext cx="6465501" cy="6172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198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795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33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Datos microbiológicos 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Prueba funcional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radiológico de Bhalla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Genética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Clínica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empleado en la infección</a:t>
                      </a:r>
                    </a:p>
                    <a:p>
                      <a:endParaRPr lang="es-E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Comorbilidades asociadas a la FQ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sz="9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Tratamiento que estaba realizando al diagnóstico</a:t>
                      </a:r>
                    </a:p>
                    <a:p>
                      <a:endParaRPr lang="es-ES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21" name="20 Diagrama"/>
          <p:cNvGraphicFramePr/>
          <p:nvPr>
            <p:extLst>
              <p:ext uri="{D42A27DB-BD31-4B8C-83A1-F6EECF244321}">
                <p14:modId xmlns:p14="http://schemas.microsoft.com/office/powerpoint/2010/main" xmlns="" val="3306100828"/>
              </p:ext>
            </p:extLst>
          </p:nvPr>
        </p:nvGraphicFramePr>
        <p:xfrm>
          <a:off x="1319300" y="4550028"/>
          <a:ext cx="4668597" cy="521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2" name="21 Gráfico"/>
          <p:cNvGraphicFramePr/>
          <p:nvPr>
            <p:extLst>
              <p:ext uri="{D42A27DB-BD31-4B8C-83A1-F6EECF244321}">
                <p14:modId xmlns:p14="http://schemas.microsoft.com/office/powerpoint/2010/main" xmlns="" val="149316240"/>
              </p:ext>
            </p:extLst>
          </p:nvPr>
        </p:nvGraphicFramePr>
        <p:xfrm>
          <a:off x="6087848" y="4269346"/>
          <a:ext cx="1751635" cy="874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</p:spTree>
    <p:extLst>
      <p:ext uri="{BB962C8B-B14F-4D97-AF65-F5344CB8AC3E}">
        <p14:creationId xmlns:p14="http://schemas.microsoft.com/office/powerpoint/2010/main" xmlns="" val="145942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n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1" y="4"/>
            <a:ext cx="665630" cy="424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8986" y="11426"/>
            <a:ext cx="602587" cy="398231"/>
          </a:xfrm>
          <a:prstGeom prst="rect">
            <a:avLst/>
          </a:prstGeom>
          <a:noFill/>
          <a:ln>
            <a:noFill/>
          </a:ln>
          <a:effectLst>
            <a:outerShdw blurRad="63500" dist="139498" dir="2700000" algn="ctr" rotWithShape="0">
              <a:srgbClr val="333333">
                <a:alpha val="6501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2" name="Imagen 3">
            <a:extLst>
              <a:ext uri="{FF2B5EF4-FFF2-40B4-BE49-F238E27FC236}">
                <a16:creationId xmlns:a16="http://schemas.microsoft.com/office/drawing/2014/main" xmlns="" id="{7AB78B91-32CB-4098-B71C-FF46793A96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l="5906" t="18909" r="48026" b="55196"/>
          <a:stretch/>
        </p:blipFill>
        <p:spPr>
          <a:xfrm>
            <a:off x="2371572" y="1"/>
            <a:ext cx="1274991" cy="388078"/>
          </a:xfrm>
          <a:prstGeom prst="rect">
            <a:avLst/>
          </a:prstGeom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4928" y="19348"/>
            <a:ext cx="764162" cy="39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9090" y="-5077"/>
            <a:ext cx="950671" cy="39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Imagen 2">
            <a:extLst>
              <a:ext uri="{FF2B5EF4-FFF2-40B4-BE49-F238E27FC236}">
                <a16:creationId xmlns:a16="http://schemas.microsoft.com/office/drawing/2014/main" xmlns="" id="{CD024EA8-7A2D-44E7-9D03-1D69A4DBD23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249761" y="0"/>
            <a:ext cx="2085611" cy="4152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820" t="18806" r="30915" b="18566"/>
          <a:stretch/>
        </p:blipFill>
        <p:spPr bwMode="auto">
          <a:xfrm>
            <a:off x="7264775" y="-13567"/>
            <a:ext cx="736226" cy="102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 redondeado"/>
          <p:cNvSpPr/>
          <p:nvPr/>
        </p:nvSpPr>
        <p:spPr>
          <a:xfrm>
            <a:off x="1319299" y="582919"/>
            <a:ext cx="5829269" cy="28640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400" i="1" dirty="0">
                <a:latin typeface="Arial" panose="020B0604020202020204" pitchFamily="34" charset="0"/>
                <a:cs typeface="Arial" panose="020B0604020202020204" pitchFamily="34" charset="0"/>
              </a:rPr>
              <a:t>Burkholderia cepacia complex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en pacientes con Fibrosis quística</a:t>
            </a:r>
            <a:endParaRPr lang="es-ES" sz="1400" dirty="0"/>
          </a:p>
        </p:txBody>
      </p:sp>
      <p:sp>
        <p:nvSpPr>
          <p:cNvPr id="8" name="AutoShape 2" descr="Resultado de imagen de burkholderia cepacia&quot;"/>
          <p:cNvSpPr>
            <a:spLocks noChangeAspect="1" noChangeArrowheads="1"/>
          </p:cNvSpPr>
          <p:nvPr/>
        </p:nvSpPr>
        <p:spPr bwMode="auto">
          <a:xfrm>
            <a:off x="1259681" y="-108347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10" name="AutoShape 4" descr="Resultado de imagen de burkholderia cepacia&quot;"/>
          <p:cNvSpPr>
            <a:spLocks noChangeAspect="1" noChangeArrowheads="1"/>
          </p:cNvSpPr>
          <p:nvPr/>
        </p:nvSpPr>
        <p:spPr bwMode="auto">
          <a:xfrm>
            <a:off x="1373981" y="5954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s-ES" dirty="0"/>
          </a:p>
        </p:txBody>
      </p:sp>
      <p:sp>
        <p:nvSpPr>
          <p:cNvPr id="7" name="6 Rectángulo redondeado"/>
          <p:cNvSpPr/>
          <p:nvPr/>
        </p:nvSpPr>
        <p:spPr>
          <a:xfrm>
            <a:off x="1251865" y="1060783"/>
            <a:ext cx="3155930" cy="201083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900" u="sng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 clínicas</a:t>
            </a:r>
          </a:p>
          <a:p>
            <a:pPr algn="ctr"/>
            <a:endParaRPr lang="es-ES" sz="9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Edad media 22,88 ± 14,84 años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56,3% (n=9) varones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FEV</a:t>
            </a:r>
            <a:r>
              <a:rPr lang="es-ES" sz="900" baseline="-250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media de 64,4% ± 26,68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Índice de Bhalla de 14 ± 5,4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 infección bronquial crónica por </a:t>
            </a:r>
            <a:r>
              <a:rPr lang="es-ES" sz="900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 aeruginosa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56,3% infección bronquial crónica por </a:t>
            </a:r>
            <a:r>
              <a:rPr lang="es-ES" sz="900" i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81,3% (n=13)</a:t>
            </a: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 </a:t>
            </a: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insuficiencia pancreática exocrina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37,6% (n=6) alteración del páncreas endocrino (18,8% intolerancia hidrocarbonada y 18,8% diabetes asociada a la FQ)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18,8% (n=3) hepatopatía asociada a la FQ.</a:t>
            </a:r>
          </a:p>
        </p:txBody>
      </p:sp>
      <p:graphicFrame>
        <p:nvGraphicFramePr>
          <p:cNvPr id="23" name="22 Gráfico"/>
          <p:cNvGraphicFramePr/>
          <p:nvPr>
            <p:extLst>
              <p:ext uri="{D42A27DB-BD31-4B8C-83A1-F6EECF244321}">
                <p14:modId xmlns:p14="http://schemas.microsoft.com/office/powerpoint/2010/main" xmlns="" val="2161214482"/>
              </p:ext>
            </p:extLst>
          </p:nvPr>
        </p:nvGraphicFramePr>
        <p:xfrm>
          <a:off x="1221485" y="3105188"/>
          <a:ext cx="1697586" cy="1237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24" name="23 Gráfico"/>
          <p:cNvGraphicFramePr/>
          <p:nvPr>
            <p:extLst>
              <p:ext uri="{D42A27DB-BD31-4B8C-83A1-F6EECF244321}">
                <p14:modId xmlns:p14="http://schemas.microsoft.com/office/powerpoint/2010/main" xmlns="" val="3586919455"/>
              </p:ext>
            </p:extLst>
          </p:nvPr>
        </p:nvGraphicFramePr>
        <p:xfrm>
          <a:off x="4514046" y="1242204"/>
          <a:ext cx="3681049" cy="1746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5" name="24 Rectángulo redondeado"/>
          <p:cNvSpPr/>
          <p:nvPr/>
        </p:nvSpPr>
        <p:spPr>
          <a:xfrm>
            <a:off x="1675887" y="4536356"/>
            <a:ext cx="5745564" cy="56919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900" u="sng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ctr"/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En nuestra muestra la especie de 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Burkholderia cepacia complex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más frecuente es </a:t>
            </a:r>
            <a:r>
              <a:rPr lang="es-ES" sz="900" i="1" dirty="0">
                <a:latin typeface="Arial" panose="020B0604020202020204" pitchFamily="34" charset="0"/>
                <a:cs typeface="Arial" panose="020B0604020202020204" pitchFamily="34" charset="0"/>
              </a:rPr>
              <a:t>B.cepacia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(genomovar I). El 75% de la infección fue sintomática. Se erradicó la bacteria de la vía aérea en el 31,3%.  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5249760" y="3695826"/>
            <a:ext cx="231608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               Tratamiento </a:t>
            </a:r>
          </a:p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s-ES" sz="900" dirty="0">
                <a:latin typeface="Arial"/>
                <a:cs typeface="Arial"/>
              </a:rPr>
              <a:t>→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antibioterapia combinada</a:t>
            </a:r>
          </a:p>
        </p:txBody>
      </p:sp>
      <p:sp>
        <p:nvSpPr>
          <p:cNvPr id="27" name="26 Abrir llave"/>
          <p:cNvSpPr/>
          <p:nvPr/>
        </p:nvSpPr>
        <p:spPr>
          <a:xfrm>
            <a:off x="6803480" y="3383144"/>
            <a:ext cx="144887" cy="919341"/>
          </a:xfrm>
          <a:prstGeom prst="leftBrace">
            <a:avLst/>
          </a:prstGeom>
          <a:ln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6875923" y="3304074"/>
            <a:ext cx="1178418" cy="103874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Tobramicina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Meropenem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Ceftazidima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Ceftazidima-avibactam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TMP/SMX</a:t>
            </a:r>
          </a:p>
        </p:txBody>
      </p:sp>
      <p:graphicFrame>
        <p:nvGraphicFramePr>
          <p:cNvPr id="14" name="13 Gráfico"/>
          <p:cNvGraphicFramePr/>
          <p:nvPr>
            <p:extLst>
              <p:ext uri="{D42A27DB-BD31-4B8C-83A1-F6EECF244321}">
                <p14:modId xmlns:p14="http://schemas.microsoft.com/office/powerpoint/2010/main" xmlns="" val="2488221195"/>
              </p:ext>
            </p:extLst>
          </p:nvPr>
        </p:nvGraphicFramePr>
        <p:xfrm>
          <a:off x="2630509" y="3177862"/>
          <a:ext cx="2599100" cy="1252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9" name="28 Rectángulo"/>
          <p:cNvSpPr/>
          <p:nvPr/>
        </p:nvSpPr>
        <p:spPr>
          <a:xfrm>
            <a:off x="3470914" y="3919597"/>
            <a:ext cx="358111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</a:t>
            </a:r>
            <a:r>
              <a:rPr lang="es-ES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5512541" y="2165076"/>
            <a:ext cx="464310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62,5%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4785449" y="2061201"/>
            <a:ext cx="464310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12,5%</a:t>
            </a:r>
          </a:p>
        </p:txBody>
      </p:sp>
      <p:sp>
        <p:nvSpPr>
          <p:cNvPr id="1024" name="1023 Rectángulo"/>
          <p:cNvSpPr/>
          <p:nvPr/>
        </p:nvSpPr>
        <p:spPr>
          <a:xfrm>
            <a:off x="4714866" y="1849451"/>
            <a:ext cx="400591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6,3%</a:t>
            </a:r>
          </a:p>
        </p:txBody>
      </p:sp>
      <p:sp>
        <p:nvSpPr>
          <p:cNvPr id="36" name="35 Rectángulo"/>
          <p:cNvSpPr/>
          <p:nvPr/>
        </p:nvSpPr>
        <p:spPr>
          <a:xfrm>
            <a:off x="5111952" y="1617442"/>
            <a:ext cx="400591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6,3%</a:t>
            </a:r>
          </a:p>
        </p:txBody>
      </p:sp>
      <p:sp>
        <p:nvSpPr>
          <p:cNvPr id="37" name="36 Rectángulo"/>
          <p:cNvSpPr/>
          <p:nvPr/>
        </p:nvSpPr>
        <p:spPr>
          <a:xfrm>
            <a:off x="5364146" y="1573446"/>
            <a:ext cx="400591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6,3%</a:t>
            </a:r>
          </a:p>
        </p:txBody>
      </p:sp>
      <p:sp>
        <p:nvSpPr>
          <p:cNvPr id="38" name="37 Rectángulo"/>
          <p:cNvSpPr/>
          <p:nvPr/>
        </p:nvSpPr>
        <p:spPr>
          <a:xfrm>
            <a:off x="4875866" y="1710691"/>
            <a:ext cx="400591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6,3%</a:t>
            </a:r>
          </a:p>
        </p:txBody>
      </p:sp>
      <p:sp>
        <p:nvSpPr>
          <p:cNvPr id="1025" name="1024 Llamada con línea 1 (borde y barra de énfasis)"/>
          <p:cNvSpPr/>
          <p:nvPr/>
        </p:nvSpPr>
        <p:spPr>
          <a:xfrm>
            <a:off x="4090195" y="3328497"/>
            <a:ext cx="1242694" cy="849709"/>
          </a:xfrm>
          <a:prstGeom prst="accentBorderCallout1">
            <a:avLst>
              <a:gd name="adj1" fmla="val 18750"/>
              <a:gd name="adj2" fmla="val -8333"/>
              <a:gd name="adj3" fmla="val 82642"/>
              <a:gd name="adj4" fmla="val -37480"/>
            </a:avLst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Aumento tos (50%), aumento de volumen del esputo (50%), fiebre (25%), malestar (18,8%), disnea (6,3%), esputos hemoptoicos (6,3%)</a:t>
            </a:r>
            <a:endParaRPr lang="es-ES" sz="1050" dirty="0"/>
          </a:p>
        </p:txBody>
      </p:sp>
      <p:sp>
        <p:nvSpPr>
          <p:cNvPr id="4" name="3 Rectángulo"/>
          <p:cNvSpPr/>
          <p:nvPr/>
        </p:nvSpPr>
        <p:spPr>
          <a:xfrm rot="2396876">
            <a:off x="1703307" y="3618910"/>
            <a:ext cx="622079" cy="2077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62,5% </a:t>
            </a:r>
          </a:p>
        </p:txBody>
      </p:sp>
      <p:sp>
        <p:nvSpPr>
          <p:cNvPr id="5" name="4 Rectángulo"/>
          <p:cNvSpPr/>
          <p:nvPr/>
        </p:nvSpPr>
        <p:spPr>
          <a:xfrm rot="19201679">
            <a:off x="1304717" y="3526978"/>
            <a:ext cx="528029" cy="207749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s-E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18,75%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163661" y="4262027"/>
            <a:ext cx="1969126" cy="16158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s-ES" sz="600" dirty="0" err="1">
                <a:latin typeface="Arial" panose="020B0604020202020204" pitchFamily="34" charset="0"/>
                <a:cs typeface="Arial" panose="020B0604020202020204" pitchFamily="34" charset="0"/>
              </a:rPr>
              <a:t>cystic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fibrosis </a:t>
            </a:r>
            <a:r>
              <a:rPr lang="es-ES" sz="600" dirty="0" err="1">
                <a:latin typeface="Arial" panose="020B0604020202020204" pitchFamily="34" charset="0"/>
                <a:cs typeface="Arial" panose="020B0604020202020204" pitchFamily="34" charset="0"/>
              </a:rPr>
              <a:t>transmembrane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 err="1">
                <a:latin typeface="Arial" panose="020B0604020202020204" pitchFamily="34" charset="0"/>
                <a:cs typeface="Arial" panose="020B0604020202020204" pitchFamily="34" charset="0"/>
              </a:rPr>
              <a:t>conductance</a:t>
            </a:r>
            <a:r>
              <a:rPr lang="es-ES" sz="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" dirty="0" err="1">
                <a:latin typeface="Arial" panose="020B0604020202020204" pitchFamily="34" charset="0"/>
                <a:cs typeface="Arial" panose="020B0604020202020204" pitchFamily="34" charset="0"/>
              </a:rPr>
              <a:t>regulator</a:t>
            </a:r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89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</TotalTime>
  <Words>473</Words>
  <Application>Microsoft Office PowerPoint</Application>
  <PresentationFormat>Presentación en pantalla (16:9)</PresentationFormat>
  <Paragraphs>105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carrashernan</dc:creator>
  <cp:lastModifiedBy>LUNA</cp:lastModifiedBy>
  <cp:revision>61</cp:revision>
  <dcterms:created xsi:type="dcterms:W3CDTF">2019-01-29T20:50:24Z</dcterms:created>
  <dcterms:modified xsi:type="dcterms:W3CDTF">2020-05-29T14:36:44Z</dcterms:modified>
</cp:coreProperties>
</file>