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Office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layout/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es-ES"/>
        </a:p>
      </c:txPr>
    </c:title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Total Steinert N= 67</c:v>
                </c:pt>
              </c:strCache>
            </c:strRef>
          </c:tx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000" dirty="0"/>
                      <a:t>36%</a:t>
                    </a:r>
                  </a:p>
                </c:rich>
              </c:tx>
              <c:showPercent val="1"/>
            </c:dLbl>
            <c:txPr>
              <a:bodyPr/>
              <a:lstStyle/>
              <a:p>
                <a:pPr>
                  <a:defRPr sz="10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s-ES"/>
              </a:p>
            </c:txPr>
            <c:showPercent val="1"/>
            <c:showLeaderLines val="1"/>
          </c:dLbls>
          <c:cat>
            <c:strRef>
              <c:f>Hoja1!$A$2:$A$3</c:f>
              <c:strCache>
                <c:ptCount val="2"/>
                <c:pt idx="0">
                  <c:v>No valorados</c:v>
                </c:pt>
                <c:pt idx="1">
                  <c:v>Valorados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64.2</c:v>
                </c:pt>
                <c:pt idx="1">
                  <c:v>35.800000000000011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/>
      <c:txPr>
        <a:bodyPr/>
        <a:lstStyle/>
        <a:p>
          <a:pPr>
            <a:defRPr sz="1100">
              <a:latin typeface="Arial" panose="020B0604020202020204" pitchFamily="34" charset="0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tx>
        <c:rich>
          <a:bodyPr/>
          <a:lstStyle/>
          <a:p>
            <a:pPr>
              <a:defRPr/>
            </a:pP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Comorbilidades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ORL (disfagia)</c:v>
                </c:pt>
              </c:strCache>
            </c:strRef>
          </c:tx>
          <c:cat>
            <c:strRef>
              <c:f>Hoja1!$A$2</c:f>
              <c:strCache>
                <c:ptCount val="1"/>
                <c:pt idx="0">
                  <c:v>Comorbilidades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58.4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Cataratas</c:v>
                </c:pt>
              </c:strCache>
            </c:strRef>
          </c:tx>
          <c:cat>
            <c:strRef>
              <c:f>Hoja1!$A$2</c:f>
              <c:strCache>
                <c:ptCount val="1"/>
                <c:pt idx="0">
                  <c:v>Comorbilidades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Cardiopatías</c:v>
                </c:pt>
              </c:strCache>
            </c:strRef>
          </c:tx>
          <c:cat>
            <c:strRef>
              <c:f>Hoja1!$A$2</c:f>
              <c:strCache>
                <c:ptCount val="1"/>
                <c:pt idx="0">
                  <c:v>Comorbilidades</c:v>
                </c:pt>
              </c:strCache>
            </c:strRef>
          </c:cat>
          <c:val>
            <c:numRef>
              <c:f>Hoja1!$D$2</c:f>
              <c:numCache>
                <c:formatCode>General</c:formatCode>
                <c:ptCount val="1"/>
                <c:pt idx="0">
                  <c:v>41.6</c:v>
                </c:pt>
              </c:numCache>
            </c:numRef>
          </c:val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DM</c:v>
                </c:pt>
              </c:strCache>
            </c:strRef>
          </c:tx>
          <c:cat>
            <c:strRef>
              <c:f>Hoja1!$A$2</c:f>
              <c:strCache>
                <c:ptCount val="1"/>
                <c:pt idx="0">
                  <c:v>Comorbilidades</c:v>
                </c:pt>
              </c:strCache>
            </c:strRef>
          </c:cat>
          <c:val>
            <c:numRef>
              <c:f>Hoja1!$E$2</c:f>
              <c:numCache>
                <c:formatCode>General</c:formatCode>
                <c:ptCount val="1"/>
                <c:pt idx="0">
                  <c:v>16.7</c:v>
                </c:pt>
              </c:numCache>
            </c:numRef>
          </c:val>
        </c:ser>
        <c:ser>
          <c:idx val="4"/>
          <c:order val="4"/>
          <c:tx>
            <c:strRef>
              <c:f>Hoja1!$F$1</c:f>
              <c:strCache>
                <c:ptCount val="1"/>
                <c:pt idx="0">
                  <c:v>Digestivo</c:v>
                </c:pt>
              </c:strCache>
            </c:strRef>
          </c:tx>
          <c:cat>
            <c:strRef>
              <c:f>Hoja1!$A$2</c:f>
              <c:strCache>
                <c:ptCount val="1"/>
                <c:pt idx="0">
                  <c:v>Comorbilidades</c:v>
                </c:pt>
              </c:strCache>
            </c:strRef>
          </c:cat>
          <c:val>
            <c:numRef>
              <c:f>Hoja1!$F$2</c:f>
              <c:numCache>
                <c:formatCode>General</c:formatCode>
                <c:ptCount val="1"/>
                <c:pt idx="0">
                  <c:v>16.7</c:v>
                </c:pt>
              </c:numCache>
            </c:numRef>
          </c:val>
        </c:ser>
        <c:ser>
          <c:idx val="5"/>
          <c:order val="5"/>
          <c:tx>
            <c:strRef>
              <c:f>Hoja1!$G$1</c:f>
              <c:strCache>
                <c:ptCount val="1"/>
                <c:pt idx="0">
                  <c:v>Hipotiroidismo</c:v>
                </c:pt>
              </c:strCache>
            </c:strRef>
          </c:tx>
          <c:cat>
            <c:strRef>
              <c:f>Hoja1!$A$2</c:f>
              <c:strCache>
                <c:ptCount val="1"/>
                <c:pt idx="0">
                  <c:v>Comorbilidades</c:v>
                </c:pt>
              </c:strCache>
            </c:strRef>
          </c:cat>
          <c:val>
            <c:numRef>
              <c:f>Hoja1!$G$2</c:f>
              <c:numCache>
                <c:formatCode>General</c:formatCode>
                <c:ptCount val="1"/>
                <c:pt idx="0">
                  <c:v>12.5</c:v>
                </c:pt>
              </c:numCache>
            </c:numRef>
          </c:val>
        </c:ser>
        <c:dLbls/>
        <c:axId val="102782848"/>
        <c:axId val="102784384"/>
      </c:barChart>
      <c:catAx>
        <c:axId val="102782848"/>
        <c:scaling>
          <c:orientation val="minMax"/>
        </c:scaling>
        <c:delete val="1"/>
        <c:axPos val="b"/>
        <c:majorTickMark val="none"/>
        <c:tickLblPos val="nextTo"/>
        <c:crossAx val="102784384"/>
        <c:crosses val="autoZero"/>
        <c:auto val="1"/>
        <c:lblAlgn val="ctr"/>
        <c:lblOffset val="100"/>
      </c:catAx>
      <c:valAx>
        <c:axId val="102784384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sz="9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es-ES"/>
          </a:p>
        </c:txPr>
        <c:crossAx val="10278284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900">
              <a:latin typeface="Arial" panose="020B0604020202020204" pitchFamily="34" charset="0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</c:chart>
  <c:txPr>
    <a:bodyPr/>
    <a:lstStyle/>
    <a:p>
      <a:pPr>
        <a:defRPr sz="1800"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layout>
        <c:manualLayout>
          <c:xMode val="edge"/>
          <c:yMode val="edge"/>
          <c:x val="0.23679698827154103"/>
          <c:y val="0.10625000000000001"/>
        </c:manualLayout>
      </c:layout>
      <c:txPr>
        <a:bodyPr/>
        <a:lstStyle/>
        <a:p>
          <a:pPr>
            <a:defRPr sz="1000">
              <a:latin typeface="Arial" panose="020B0604020202020204" pitchFamily="34" charset="0"/>
              <a:cs typeface="Arial" panose="020B0604020202020204" pitchFamily="34" charset="0"/>
            </a:defRPr>
          </a:pPr>
          <a:endParaRPr lang="es-ES"/>
        </a:p>
      </c:txPr>
    </c:title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Soporte ventilatorio</c:v>
                </c:pt>
              </c:strCache>
            </c:strRef>
          </c:tx>
          <c:dLbls>
            <c:dLbl>
              <c:idx val="0"/>
              <c:layout>
                <c:manualLayout>
                  <c:x val="-0.22522953668703399"/>
                  <c:y val="-0.14872883858267716"/>
                </c:manualLayout>
              </c:layout>
              <c:tx>
                <c:rich>
                  <a:bodyPr/>
                  <a:lstStyle/>
                  <a:p>
                    <a:r>
                      <a:rPr lang="en-US" sz="900" dirty="0"/>
                      <a:t>CPAP
62</a:t>
                    </a:r>
                    <a:r>
                      <a:rPr lang="en-US" sz="900" dirty="0" smtClean="0"/>
                      <a:t>%</a:t>
                    </a:r>
                  </a:p>
                  <a:p>
                    <a:r>
                      <a:rPr lang="en-US" sz="900" dirty="0" smtClean="0"/>
                      <a:t>+OCD:2</a:t>
                    </a:r>
                    <a:endParaRPr lang="en-US" dirty="0"/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0.22253852850559239"/>
                  <c:y val="-6.523474409448819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VMNI
17</a:t>
                    </a:r>
                    <a:r>
                      <a:rPr lang="en-US" smtClean="0"/>
                      <a:t>% +OCD:1</a:t>
                    </a:r>
                    <a:endParaRPr lang="en-US"/>
                  </a:p>
                </c:rich>
              </c:tx>
              <c:showCatName val="1"/>
              <c:showPercent val="1"/>
            </c:dLbl>
            <c:txPr>
              <a:bodyPr/>
              <a:lstStyle/>
              <a:p>
                <a:pPr>
                  <a:defRPr sz="9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s-ES"/>
              </a:p>
            </c:txPr>
            <c:showCatName val="1"/>
            <c:showPercent val="1"/>
            <c:showLeaderLines val="1"/>
          </c:dLbls>
          <c:cat>
            <c:strRef>
              <c:f>Hoja1!$A$2:$A$4</c:f>
              <c:strCache>
                <c:ptCount val="3"/>
                <c:pt idx="0">
                  <c:v>CPAP</c:v>
                </c:pt>
                <c:pt idx="1">
                  <c:v>VMNI</c:v>
                </c:pt>
                <c:pt idx="2">
                  <c:v>Nada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62.5</c:v>
                </c:pt>
                <c:pt idx="1">
                  <c:v>16.7</c:v>
                </c:pt>
                <c:pt idx="2">
                  <c:v>20.8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title>
      <c:layout>
        <c:manualLayout>
          <c:xMode val="edge"/>
          <c:yMode val="edge"/>
          <c:x val="0.29012330141990134"/>
          <c:y val="0.14870821389556374"/>
        </c:manualLayout>
      </c:layout>
      <c:txPr>
        <a:bodyPr/>
        <a:lstStyle/>
        <a:p>
          <a:pPr>
            <a:defRPr sz="1000">
              <a:latin typeface="Arial" panose="020B0604020202020204" pitchFamily="34" charset="0"/>
              <a:cs typeface="Arial" panose="020B0604020202020204" pitchFamily="34" charset="0"/>
            </a:defRPr>
          </a:pPr>
          <a:endParaRPr lang="es-ES"/>
        </a:p>
      </c:txPr>
    </c:title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Causas inicio VMNI</c:v>
                </c:pt>
              </c:strCache>
            </c:strRef>
          </c:tx>
          <c:dLbls>
            <c:dLbl>
              <c:idx val="2"/>
              <c:layout>
                <c:manualLayout>
                  <c:x val="-0.14764117996847465"/>
                  <c:y val="0.22201733204629057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9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s-ES"/>
              </a:p>
            </c:txPr>
            <c:showCatName val="1"/>
            <c:showPercent val="1"/>
            <c:showLeaderLines val="1"/>
          </c:dLbls>
          <c:cat>
            <c:strRef>
              <c:f>Hoja1!$A$2:$A$4</c:f>
              <c:strCache>
                <c:ptCount val="3"/>
                <c:pt idx="0">
                  <c:v>FVC&lt;50%</c:v>
                </c:pt>
                <c:pt idx="1">
                  <c:v>CT90% alto</c:v>
                </c:pt>
                <c:pt idx="2">
                  <c:v>Mala respuesta CPAP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es-E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0.66999</cdr:x>
      <cdr:y>0.71269</cdr:y>
    </cdr:from>
    <cdr:to>
      <cdr:x>1</cdr:x>
      <cdr:y>0.90855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656184" y="1448185"/>
          <a:ext cx="815752" cy="3979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ES" sz="1000" dirty="0" smtClean="0">
              <a:latin typeface="Arial" panose="020B0604020202020204" pitchFamily="34" charset="0"/>
              <a:cs typeface="Arial" panose="020B0604020202020204" pitchFamily="34" charset="0"/>
            </a:rPr>
            <a:t>RT4,2±2,8</a:t>
          </a:r>
          <a:endParaRPr lang="es-ES" sz="100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6C8DB-C6D6-4922-8E08-38A9A867506D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6F12-0355-4708-A5C6-E7E557BE25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483030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6C8DB-C6D6-4922-8E08-38A9A867506D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6F12-0355-4708-A5C6-E7E557BE25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23322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6C8DB-C6D6-4922-8E08-38A9A867506D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6F12-0355-4708-A5C6-E7E557BE25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05835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6C8DB-C6D6-4922-8E08-38A9A867506D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6F12-0355-4708-A5C6-E7E557BE25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83292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6C8DB-C6D6-4922-8E08-38A9A867506D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6F12-0355-4708-A5C6-E7E557BE25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760127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6C8DB-C6D6-4922-8E08-38A9A867506D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6F12-0355-4708-A5C6-E7E557BE25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27180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6C8DB-C6D6-4922-8E08-38A9A867506D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6F12-0355-4708-A5C6-E7E557BE25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285554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6C8DB-C6D6-4922-8E08-38A9A867506D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6F12-0355-4708-A5C6-E7E557BE25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81306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6C8DB-C6D6-4922-8E08-38A9A867506D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6F12-0355-4708-A5C6-E7E557BE25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26926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6C8DB-C6D6-4922-8E08-38A9A867506D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6F12-0355-4708-A5C6-E7E557BE25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97207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6C8DB-C6D6-4922-8E08-38A9A867506D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B6F12-0355-4708-A5C6-E7E557BE25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905940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6C8DB-C6D6-4922-8E08-38A9A867506D}" type="datetimeFigureOut">
              <a:rPr lang="es-ES" smtClean="0"/>
              <a:pPr/>
              <a:t>02/06/2020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B6F12-0355-4708-A5C6-E7E557BE25E8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15810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1152127"/>
          </a:xfr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Valoración respiratoria en pacientes con </a:t>
            </a:r>
            <a:r>
              <a:rPr lang="es-ES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Steinert</a:t>
            </a:r>
            <a: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: la apnea del sueño como socio habitual.</a:t>
            </a:r>
            <a:br>
              <a:rPr lang="es-ES" sz="2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José Antonio Delgado Torralbo</a:t>
            </a:r>
            <a:r>
              <a:rPr lang="es-ES" sz="13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, Rafael Perera Louvier</a:t>
            </a:r>
            <a:r>
              <a:rPr lang="es-ES" sz="13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, Jesús Segundo Gordillo Fuentes</a:t>
            </a:r>
            <a:r>
              <a:rPr lang="es-ES" sz="13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, José María Benítez Moya</a:t>
            </a:r>
            <a:r>
              <a:rPr lang="es-ES" sz="13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, Agustín S Valido Morales</a:t>
            </a:r>
            <a:r>
              <a:rPr lang="es-ES" sz="13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 . Servicio de Neumología. Hospital Universitario Virgen Macarena. Sevilla </a:t>
            </a:r>
            <a:endParaRPr lang="es-E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347614"/>
            <a:ext cx="8229600" cy="3538488"/>
          </a:xfrm>
        </p:spPr>
        <p:txBody>
          <a:bodyPr>
            <a:normAutofit/>
          </a:bodyPr>
          <a:lstStyle/>
          <a:p>
            <a:pPr algn="just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Introducción.</a:t>
            </a:r>
          </a:p>
          <a:p>
            <a:pPr marL="0" indent="0" algn="just">
              <a:buNone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La distrofia de </a:t>
            </a:r>
            <a:r>
              <a:rPr lang="es-E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Steinert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(DM1), afecta de forma lenta y progresiva a la musculatura respiratoria, por lo que según las últimas guías de consenso, seria necesaria su valoración periódica.</a:t>
            </a:r>
          </a:p>
          <a:p>
            <a:pPr marL="0" indent="0" algn="just">
              <a:buNone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Nuestro objetivo es describir dicha valoración en nuestros pacientes.</a:t>
            </a:r>
          </a:p>
          <a:p>
            <a:pPr marL="0" indent="0" algn="just">
              <a:buNone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Material y método.</a:t>
            </a:r>
          </a:p>
          <a:p>
            <a:pPr marL="0" indent="0" algn="just">
              <a:buNone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 descriptivo de serie de 24 casos consecutivos entre enero de 2018 y noviembre de 2019. Se recogieron datos epidemiológicos, antropométricos, clínicos y funcionales respiratorios con estudios de sueño y tratamiento y comorbilidades.</a:t>
            </a:r>
          </a:p>
          <a:p>
            <a:pPr marL="0" indent="0">
              <a:buNone/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3 Gráfico"/>
          <p:cNvGraphicFramePr/>
          <p:nvPr>
            <p:extLst>
              <p:ext uri="{D42A27DB-BD31-4B8C-83A1-F6EECF244321}">
                <p14:modId xmlns:p14="http://schemas.microsoft.com/office/powerpoint/2010/main" xmlns="" val="368579798"/>
              </p:ext>
            </p:extLst>
          </p:nvPr>
        </p:nvGraphicFramePr>
        <p:xfrm>
          <a:off x="179512" y="3631332"/>
          <a:ext cx="3096344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72366858"/>
              </p:ext>
            </p:extLst>
          </p:nvPr>
        </p:nvGraphicFramePr>
        <p:xfrm>
          <a:off x="3203848" y="3726425"/>
          <a:ext cx="3096344" cy="14170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0191"/>
                <a:gridCol w="1376153"/>
              </a:tblGrid>
              <a:tr h="283415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 </a:t>
                      </a:r>
                      <a:r>
                        <a:rPr lang="es-ES" sz="12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epidemio</a:t>
                      </a:r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-antropométricas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3415"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46,92</a:t>
                      </a:r>
                      <a:r>
                        <a:rPr lang="es-E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± 12,15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3415"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 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H:</a:t>
                      </a:r>
                      <a:r>
                        <a:rPr lang="es-E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66,7% (16)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3415"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28,33 ± 6,14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3415"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Nunca: 66,7% (16)</a:t>
                      </a:r>
                      <a:r>
                        <a:rPr lang="es-ES" sz="105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00525829"/>
              </p:ext>
            </p:extLst>
          </p:nvPr>
        </p:nvGraphicFramePr>
        <p:xfrm>
          <a:off x="6372200" y="3723878"/>
          <a:ext cx="2376264" cy="1419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8132"/>
                <a:gridCol w="1188132"/>
              </a:tblGrid>
              <a:tr h="283924">
                <a:tc gridSpan="2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 de enfermedad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83924"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 </a:t>
                      </a:r>
                      <a:r>
                        <a:rPr lang="es-ES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dgco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38,3 ± 10,26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3924">
                <a:tc>
                  <a:txBody>
                    <a:bodyPr/>
                    <a:lstStyle/>
                    <a:p>
                      <a:r>
                        <a:rPr lang="es-ES" sz="105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Dgco</a:t>
                      </a:r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genético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83,3% (20)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3924"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CPK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185,93 ± 96,64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83924"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A. familiares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No: 45,8% (11)</a:t>
                      </a:r>
                      <a:endParaRPr lang="es-E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7915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14044"/>
          </a:xfrm>
        </p:spPr>
        <p:txBody>
          <a:bodyPr anchor="b">
            <a:norm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Conclusiones:</a:t>
            </a:r>
            <a:b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Existe una proporción baja de pacientes de nuestra área con al menos, una valoración </a:t>
            </a:r>
            <a:r>
              <a:rPr lang="es-ES" sz="1200" smtClean="0">
                <a:latin typeface="Arial" panose="020B0604020202020204" pitchFamily="34" charset="0"/>
                <a:cs typeface="Arial" panose="020B0604020202020204" pitchFamily="34" charset="0"/>
              </a:rPr>
              <a:t>respiratoria.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La prevalencia de SAHS es elevada, que en nuestra muestra es moderado, con una CT90%  elevado y una escasa somnolencia diurna.</a:t>
            </a:r>
            <a:b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La mayoría presentan una restricción moderada</a:t>
            </a:r>
            <a:b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La tos asistida es poco usada a pesar de su indicación.</a:t>
            </a:r>
            <a:b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 El grado de cumplimiento especialmente CPAP, aunque suficiente, se sitúa en el límite bajo de la normalidad.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6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804656468"/>
              </p:ext>
            </p:extLst>
          </p:nvPr>
        </p:nvGraphicFramePr>
        <p:xfrm>
          <a:off x="6378268" y="627535"/>
          <a:ext cx="259228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7 CuadroTexto"/>
          <p:cNvSpPr txBox="1"/>
          <p:nvPr/>
        </p:nvSpPr>
        <p:spPr>
          <a:xfrm>
            <a:off x="6396690" y="786802"/>
            <a:ext cx="216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19014143"/>
              </p:ext>
            </p:extLst>
          </p:nvPr>
        </p:nvGraphicFramePr>
        <p:xfrm>
          <a:off x="179512" y="146640"/>
          <a:ext cx="3384376" cy="27851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317"/>
                <a:gridCol w="116840"/>
                <a:gridCol w="2582219"/>
              </a:tblGrid>
              <a:tr h="302387">
                <a:tc gridSpan="3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 respiratorias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1668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Síntoma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Disnea  </a:t>
                      </a:r>
                      <a:r>
                        <a:rPr lang="es-ES" sz="10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mMRC</a:t>
                      </a:r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1: 47,1% 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3574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PG/PSG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79,17%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(19)           Positivo: 89,5% (17)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57724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IAH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24,16 ± 13,58          Moderado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 41,17% (7)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89805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Ct90%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33,83 ± 31,34% 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20113"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ESS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6,9 ± 4,11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64728">
                <a:tc gridSpan="3">
                  <a:txBody>
                    <a:bodyPr/>
                    <a:lstStyle/>
                    <a:p>
                      <a:pPr algn="ctr"/>
                      <a:r>
                        <a:rPr lang="es-E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Función pulmonar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06432">
                <a:tc gridSpan="2"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Inicial: 70 ± 21,1%  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78616">
                <a:tc gridSpan="2"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PIM/PEM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42,21 ± 21,7 / 36,64 ± 18,14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210053">
                <a:tc gridSpan="2"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Pico tos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267,8 ± 82,6 l/min. 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Tosedor: 8,4% (2)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194992">
                <a:tc gridSpan="2"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GSA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pCO2: 42,45 ± 4,47 ; pO2:</a:t>
                      </a:r>
                      <a:r>
                        <a:rPr lang="es-E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76 ± 19,8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2 Flecha derecha"/>
          <p:cNvSpPr/>
          <p:nvPr/>
        </p:nvSpPr>
        <p:spPr>
          <a:xfrm>
            <a:off x="1719070" y="741443"/>
            <a:ext cx="21602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Flecha derecha"/>
          <p:cNvSpPr/>
          <p:nvPr/>
        </p:nvSpPr>
        <p:spPr>
          <a:xfrm>
            <a:off x="1807374" y="1017634"/>
            <a:ext cx="216024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xmlns="" val="4275812300"/>
              </p:ext>
            </p:extLst>
          </p:nvPr>
        </p:nvGraphicFramePr>
        <p:xfrm>
          <a:off x="3635896" y="0"/>
          <a:ext cx="2471936" cy="203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9 CuadroTexto"/>
          <p:cNvSpPr txBox="1"/>
          <p:nvPr/>
        </p:nvSpPr>
        <p:spPr>
          <a:xfrm>
            <a:off x="3541456" y="1347614"/>
            <a:ext cx="886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RT8,4±6,2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10 Gráfico"/>
          <p:cNvGraphicFramePr/>
          <p:nvPr>
            <p:extLst>
              <p:ext uri="{D42A27DB-BD31-4B8C-83A1-F6EECF244321}">
                <p14:modId xmlns:p14="http://schemas.microsoft.com/office/powerpoint/2010/main" xmlns="" val="2978066484"/>
              </p:ext>
            </p:extLst>
          </p:nvPr>
        </p:nvGraphicFramePr>
        <p:xfrm>
          <a:off x="3541456" y="1538164"/>
          <a:ext cx="2542712" cy="2044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83656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</TotalTime>
  <Words>268</Words>
  <Application>Microsoft Office PowerPoint</Application>
  <PresentationFormat>Presentación en pantalla (16:9)</PresentationFormat>
  <Paragraphs>60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Valoración respiratoria en pacientes con Steinert: la apnea del sueño como socio habitual. José Antonio Delgado Torralbo1, Rafael Perera Louvier1, Jesús Segundo Gordillo Fuentes1, José María Benítez Moya1, Agustín S Valido Morales1 . Servicio de Neumología. Hospital Universitario Virgen Macarena. Sevilla </vt:lpstr>
      <vt:lpstr>Conclusiones: - Existe una proporción baja de pacientes de nuestra área con al menos, una valoración respiratoria. - La prevalencia de SAHS es elevada, que en nuestra muestra es moderado, con una CT90%  elevado y una escasa somnolencia diurna. - La mayoría presentan una restricción moderada - La tos asistida es poco usada a pesar de su indicación. - El grado de cumplimiento especialmente CPAP, aunque suficiente, se sitúa en el límite bajo de la normalidad.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Valoración respiratoria en el paciente con Steinert: la apnea del sueño como socio frecuente. José Antonio Delgado Torralbo1, Rafael Perera Louvier</dc:title>
  <dc:creator>dell</dc:creator>
  <cp:lastModifiedBy>LUNA</cp:lastModifiedBy>
  <cp:revision>40</cp:revision>
  <dcterms:created xsi:type="dcterms:W3CDTF">2020-02-16T14:42:33Z</dcterms:created>
  <dcterms:modified xsi:type="dcterms:W3CDTF">2020-06-02T10:07:17Z</dcterms:modified>
</cp:coreProperties>
</file>