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5" autoAdjust="0"/>
    <p:restoredTop sz="94660"/>
  </p:normalViewPr>
  <p:slideViewPr>
    <p:cSldViewPr snapToGrid="0">
      <p:cViewPr varScale="1">
        <p:scale>
          <a:sx n="95" d="100"/>
          <a:sy n="95" d="100"/>
        </p:scale>
        <p:origin x="-384" y="-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2987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7402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0764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654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92678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0250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8597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69191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404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3245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8066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DC9D7-1E1C-419F-901E-247121561D4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BB207-4AF9-438A-BFE1-F86F95B45C5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1171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5954915"/>
              </p:ext>
            </p:extLst>
          </p:nvPr>
        </p:nvGraphicFramePr>
        <p:xfrm>
          <a:off x="484715" y="-85157"/>
          <a:ext cx="7798859" cy="982980"/>
        </p:xfrm>
        <a:graphic>
          <a:graphicData uri="http://schemas.openxmlformats.org/drawingml/2006/table">
            <a:tbl>
              <a:tblPr/>
              <a:tblGrid>
                <a:gridCol w="77988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82980">
                <a:tc>
                  <a:txBody>
                    <a:bodyPr/>
                    <a:lstStyle/>
                    <a:p>
                      <a:r>
                        <a:rPr lang="es-ES" sz="1500" dirty="0">
                          <a:effectLst/>
                        </a:rPr>
                        <a:t/>
                      </a:r>
                      <a:br>
                        <a:rPr lang="es-ES" sz="1500" dirty="0">
                          <a:effectLst/>
                        </a:rPr>
                      </a:br>
                      <a:endParaRPr lang="es-ES" sz="1500" dirty="0">
                        <a:effectLst/>
                      </a:endParaRPr>
                    </a:p>
                    <a:p>
                      <a:endParaRPr lang="es-ES" sz="1500" dirty="0">
                        <a:effectLst/>
                      </a:endParaRPr>
                    </a:p>
                    <a:p>
                      <a:endParaRPr lang="es-ES" sz="1500" dirty="0">
                        <a:effectLst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55460832"/>
              </p:ext>
            </p:extLst>
          </p:nvPr>
        </p:nvGraphicFramePr>
        <p:xfrm>
          <a:off x="1536193" y="716271"/>
          <a:ext cx="5698998" cy="484193"/>
        </p:xfrm>
        <a:graphic>
          <a:graphicData uri="http://schemas.openxmlformats.org/drawingml/2006/table">
            <a:tbl>
              <a:tblPr/>
              <a:tblGrid>
                <a:gridCol w="5698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4193">
                <a:tc>
                  <a:txBody>
                    <a:bodyPr/>
                    <a:lstStyle/>
                    <a:p>
                      <a:r>
                        <a:rPr lang="es-ES" sz="900" dirty="0">
                          <a:effectLst/>
                        </a:rPr>
                        <a:t/>
                      </a:r>
                      <a:br>
                        <a:rPr lang="es-ES" sz="900" dirty="0">
                          <a:effectLst/>
                        </a:rPr>
                      </a:br>
                      <a:r>
                        <a:rPr lang="es-ES" sz="900" dirty="0">
                          <a:effectLst/>
                        </a:rPr>
                        <a:t>     </a:t>
                      </a: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 Cabrero Rodríguez, P. Gámez Baeza, A. B. </a:t>
                      </a:r>
                      <a:r>
                        <a:rPr lang="es-ES" sz="9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Gámiz</a:t>
                      </a: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Molina, S.J. Sánchez Noguera, N.A. Barba </a:t>
                      </a:r>
                      <a:r>
                        <a:rPr lang="es-ES" sz="9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Gyengo</a:t>
                      </a: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s-ES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7935995"/>
              </p:ext>
            </p:extLst>
          </p:nvPr>
        </p:nvGraphicFramePr>
        <p:xfrm>
          <a:off x="1536192" y="1083733"/>
          <a:ext cx="5698998" cy="205740"/>
        </p:xfrm>
        <a:graphic>
          <a:graphicData uri="http://schemas.openxmlformats.org/drawingml/2006/table">
            <a:tbl>
              <a:tblPr/>
              <a:tblGrid>
                <a:gridCol w="5698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 de Neumología. Hospital Universitario San Cecilio. Granada.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2" name="Elipse 11"/>
          <p:cNvSpPr/>
          <p:nvPr/>
        </p:nvSpPr>
        <p:spPr>
          <a:xfrm>
            <a:off x="0" y="86606"/>
            <a:ext cx="9095793" cy="7552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397764" y="300632"/>
            <a:ext cx="87808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DE LOS PACIENTES CON TROMBOEMBOLISMO PULMONAR AGUDO (TEP) 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SALA DE HOSPITALIZACIÓN DEL HUSC </a:t>
            </a:r>
            <a:endParaRPr lang="es-E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484715" y="1417656"/>
            <a:ext cx="2588685" cy="364067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 y objetivos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84714" y="1752052"/>
            <a:ext cx="7984118" cy="49975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endParaRPr lang="es-E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Los ingresos y la incidencia de tromboembolismo pulmonar agudo (TEP) en España han aumentado en los últimos años, en parte gracias al avance en la utilización de pruebas diagnósticas de imagen.</a:t>
            </a:r>
          </a:p>
          <a:p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El objetivo de nuestro estudio es describir una serie de variables que se relacionan con frecuencia con el diagnóstico de TEP.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E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484715" y="2361727"/>
            <a:ext cx="2588685" cy="364067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15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17" name="Título 16"/>
          <p:cNvSpPr>
            <a:spLocks noGrp="1"/>
          </p:cNvSpPr>
          <p:nvPr>
            <p:ph type="ctrTitle"/>
          </p:nvPr>
        </p:nvSpPr>
        <p:spPr>
          <a:xfrm>
            <a:off x="484714" y="2700477"/>
            <a:ext cx="5906911" cy="93402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l"/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Estudio transversal de 218 pacientes con edades comprendidas entre los 19 y 95 años cuyo diagnóstico principal fue TEP y que fueron hospitalizados en el Servicio de Neumología del Hospital Universitario Clínico San Cecilio entre junio de 2018 y septiembre de 2019. </a:t>
            </a:r>
            <a:b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Se analizó el género, edad, factores de riesgo (obesidad, inmovilización, antecedentes familiares de ETV o trombofilia, neoplasia y cirugía reciente), la presencia o no de trombosis venosa profunda (TVP) y la localización del TEP. </a:t>
            </a: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Rectángulo redondeado 18"/>
          <p:cNvSpPr/>
          <p:nvPr/>
        </p:nvSpPr>
        <p:spPr>
          <a:xfrm>
            <a:off x="484715" y="3740680"/>
            <a:ext cx="2588685" cy="364067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0" name="Título 16"/>
          <p:cNvSpPr txBox="1">
            <a:spLocks/>
          </p:cNvSpPr>
          <p:nvPr/>
        </p:nvSpPr>
        <p:spPr>
          <a:xfrm>
            <a:off x="484715" y="4059767"/>
            <a:ext cx="5906911" cy="88937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588" indent="-128588" algn="l">
              <a:buFontTx/>
              <a:buChar char="-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218 pacientes, 118 mujeres y 100 hombres con una media de edad de 70 años y con una mediana de 76.</a:t>
            </a:r>
          </a:p>
          <a:p>
            <a:pPr marL="128588" indent="-128588" algn="l">
              <a:buFontTx/>
              <a:buChar char="-"/>
            </a:pPr>
            <a:endParaRPr lang="es-E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l">
              <a:buFontTx/>
              <a:buChar char="-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45% tenían signos directos o indirectos de sobrecarga derecha objetivada mediante </a:t>
            </a:r>
            <a:r>
              <a:rPr lang="es-ES" sz="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angioTC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NTproBNP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ecocardiograma (ETT). </a:t>
            </a:r>
          </a:p>
          <a:p>
            <a:pPr marL="128588" indent="-128588" algn="l">
              <a:buFontTx/>
              <a:buChar char="-"/>
            </a:pPr>
            <a:endParaRPr lang="es-E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l">
              <a:buFontTx/>
              <a:buChar char="-"/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cuanto a la localización, se encontró una distribución similar.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D4E53DDE-537E-4E1E-9EA3-08DC54043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566" y="2602271"/>
            <a:ext cx="2363237" cy="22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4914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/>
          <p:cNvSpPr/>
          <p:nvPr/>
        </p:nvSpPr>
        <p:spPr>
          <a:xfrm>
            <a:off x="495273" y="1458938"/>
            <a:ext cx="2588685" cy="364067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0" name="Título 16"/>
          <p:cNvSpPr txBox="1">
            <a:spLocks/>
          </p:cNvSpPr>
          <p:nvPr/>
        </p:nvSpPr>
        <p:spPr>
          <a:xfrm>
            <a:off x="479325" y="1803668"/>
            <a:ext cx="2992131" cy="125683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495273" y="3249302"/>
            <a:ext cx="2588685" cy="364067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2" name="Título 16"/>
          <p:cNvSpPr txBox="1">
            <a:spLocks/>
          </p:cNvSpPr>
          <p:nvPr/>
        </p:nvSpPr>
        <p:spPr>
          <a:xfrm>
            <a:off x="495273" y="3583777"/>
            <a:ext cx="7981534" cy="131574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95273" y="3574695"/>
            <a:ext cx="7981534" cy="13157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marL="128588" indent="-128588">
              <a:buFontTx/>
              <a:buChar char="-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Más de la mitad de los pacientes hospitalizados por TEP en nuestro centro presentaban afectación de arterias pulmonares principales o afectación masiva, es decir, un grado de afectación que justificaba su clínica, su ingreso y su tratamiento anticoagulante. </a:t>
            </a:r>
          </a:p>
          <a:p>
            <a:pPr marL="128588" indent="-128588">
              <a:buFontTx/>
              <a:buChar char="-"/>
            </a:pP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>
              <a:buFontTx/>
              <a:buChar char="-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Casi la mitad de los pacientes presentaban signos de sobrecarga de cavidades derechas, siendo más probable el desarrollo de insuficiencia cardiaca.</a:t>
            </a:r>
          </a:p>
          <a:p>
            <a:pPr marL="128588" indent="-128588">
              <a:buFontTx/>
              <a:buChar char="-"/>
            </a:pP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>
              <a:buFontTx/>
              <a:buChar char="-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Los factores de riesgo más frecuentes de desarrollo de TEP en nuestros pacientes fueron la inmovilización y la obesidad, características frecuentes en pacientes de edad avanzada, como podemos ver en la edad media de nuestra población estudiada. </a:t>
            </a:r>
          </a:p>
          <a:p>
            <a:pPr marL="128588" indent="-128588">
              <a:buFontTx/>
              <a:buChar char="-"/>
            </a:pP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>
              <a:buFontTx/>
              <a:buChar char="-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La presencia de TVP se considera un factor importante a descartar como causa de TEP, observándose en casi la mitad de nuestra muestra.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95273" y="1789156"/>
            <a:ext cx="2719681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28588" indent="-128588">
              <a:buFontTx/>
              <a:buChar char="-"/>
            </a:pP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- El factor de riesgo más frecuente fue la inmovilización previa (53).</a:t>
            </a:r>
          </a:p>
          <a:p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- Un 45% de pacientes presentaron TVP, destacando las femorales (37) y poplíteas (23).</a:t>
            </a: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xmlns="" id="{D077276D-03F2-4EB8-9D8F-B470441D0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844045"/>
              </p:ext>
            </p:extLst>
          </p:nvPr>
        </p:nvGraphicFramePr>
        <p:xfrm>
          <a:off x="484715" y="-85157"/>
          <a:ext cx="7798859" cy="982980"/>
        </p:xfrm>
        <a:graphic>
          <a:graphicData uri="http://schemas.openxmlformats.org/drawingml/2006/table">
            <a:tbl>
              <a:tblPr/>
              <a:tblGrid>
                <a:gridCol w="77988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82980">
                <a:tc>
                  <a:txBody>
                    <a:bodyPr/>
                    <a:lstStyle/>
                    <a:p>
                      <a:r>
                        <a:rPr lang="es-ES" sz="1500" dirty="0">
                          <a:effectLst/>
                        </a:rPr>
                        <a:t/>
                      </a:r>
                      <a:br>
                        <a:rPr lang="es-ES" sz="1500" dirty="0">
                          <a:effectLst/>
                        </a:rPr>
                      </a:br>
                      <a:endParaRPr lang="es-ES" sz="1500" dirty="0">
                        <a:effectLst/>
                      </a:endParaRPr>
                    </a:p>
                    <a:p>
                      <a:endParaRPr lang="es-ES" sz="1500" dirty="0">
                        <a:effectLst/>
                      </a:endParaRPr>
                    </a:p>
                    <a:p>
                      <a:endParaRPr lang="es-ES" sz="1500" dirty="0">
                        <a:effectLst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xmlns="" id="{A0D7646C-C062-4EC6-A33F-6E19D3A98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4609036"/>
              </p:ext>
            </p:extLst>
          </p:nvPr>
        </p:nvGraphicFramePr>
        <p:xfrm>
          <a:off x="1536193" y="716271"/>
          <a:ext cx="5698998" cy="484193"/>
        </p:xfrm>
        <a:graphic>
          <a:graphicData uri="http://schemas.openxmlformats.org/drawingml/2006/table">
            <a:tbl>
              <a:tblPr/>
              <a:tblGrid>
                <a:gridCol w="5698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4193">
                <a:tc>
                  <a:txBody>
                    <a:bodyPr/>
                    <a:lstStyle/>
                    <a:p>
                      <a:r>
                        <a:rPr lang="es-ES" sz="900" dirty="0">
                          <a:effectLst/>
                        </a:rPr>
                        <a:t/>
                      </a:r>
                      <a:br>
                        <a:rPr lang="es-ES" sz="900" dirty="0">
                          <a:effectLst/>
                        </a:rPr>
                      </a:br>
                      <a:r>
                        <a:rPr lang="es-ES" sz="900" dirty="0">
                          <a:effectLst/>
                        </a:rPr>
                        <a:t>     </a:t>
                      </a: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 Cabrero Rodríguez, P. Gámez Baeza, A. B. </a:t>
                      </a:r>
                      <a:r>
                        <a:rPr lang="es-ES" sz="9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Gámiz</a:t>
                      </a: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Molina, S.J. Sánchez Noguera, N.A. Barba </a:t>
                      </a:r>
                      <a:r>
                        <a:rPr lang="es-ES" sz="9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Gyengo</a:t>
                      </a: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s-ES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xmlns="" id="{00878ABE-FC26-4782-A9AC-D2B95AB3E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8522891"/>
              </p:ext>
            </p:extLst>
          </p:nvPr>
        </p:nvGraphicFramePr>
        <p:xfrm>
          <a:off x="1536192" y="1083733"/>
          <a:ext cx="5698998" cy="205740"/>
        </p:xfrm>
        <a:graphic>
          <a:graphicData uri="http://schemas.openxmlformats.org/drawingml/2006/table">
            <a:tbl>
              <a:tblPr/>
              <a:tblGrid>
                <a:gridCol w="5698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 de Neumología. Hospital Universitario San Cecilio. Granada.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5" name="Elipse 24">
            <a:extLst>
              <a:ext uri="{FF2B5EF4-FFF2-40B4-BE49-F238E27FC236}">
                <a16:creationId xmlns:a16="http://schemas.microsoft.com/office/drawing/2014/main" xmlns="" id="{EF9811C3-0B96-4BB2-A4DB-9DEE95984A4A}"/>
              </a:ext>
            </a:extLst>
          </p:cNvPr>
          <p:cNvSpPr/>
          <p:nvPr/>
        </p:nvSpPr>
        <p:spPr>
          <a:xfrm>
            <a:off x="0" y="86606"/>
            <a:ext cx="9095793" cy="75524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BCB72A60-5C92-40F7-B96C-DF28114C1088}"/>
              </a:ext>
            </a:extLst>
          </p:cNvPr>
          <p:cNvSpPr txBox="1"/>
          <p:nvPr/>
        </p:nvSpPr>
        <p:spPr>
          <a:xfrm>
            <a:off x="397764" y="300632"/>
            <a:ext cx="87808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DE LOS PACIENTES CON TROMBOEMBOLISMO PULMONAR AGUDO (TEP) 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SALA DE HOSPITALIZACIÓN DEL HUSC </a:t>
            </a:r>
            <a:endParaRPr lang="es-E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6443ED1-2720-4AE8-9CFE-EE4E79450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228" y="1353140"/>
            <a:ext cx="4048346" cy="20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4121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346</Words>
  <Application>Microsoft Office PowerPoint</Application>
  <PresentationFormat>Presentación en pantalla (16:9)</PresentationFormat>
  <Paragraphs>37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Office Theme</vt:lpstr>
      <vt:lpstr>   - Estudio transversal de 218 pacientes con edades comprendidas entre los 19 y 95 años cuyo diagnóstico principal fue TEP y que fueron hospitalizados en el Servicio de Neumología del Hospital Universitario Clínico San Cecilio entre junio de 2018 y septiembre de 2019.   - Se analizó el género, edad, factores de riesgo (obesidad, inmovilización, antecedentes familiares de ETV o trombofilia, neoplasia y cirugía reciente), la presencia o no de trombosis venosa profunda (TVP) y la localización del TEP.    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</dc:creator>
  <cp:lastModifiedBy>LUNA</cp:lastModifiedBy>
  <cp:revision>30</cp:revision>
  <dcterms:created xsi:type="dcterms:W3CDTF">2019-02-21T17:52:27Z</dcterms:created>
  <dcterms:modified xsi:type="dcterms:W3CDTF">2020-05-29T14:44:52Z</dcterms:modified>
</cp:coreProperties>
</file>