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10234613" cy="7102475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08"/>
    <p:restoredTop sz="94627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1.xlsx"/><Relationship Id="rId1" Type="http://schemas.openxmlformats.org/officeDocument/2006/relationships/image" Target="../media/image1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2.xlsx"/><Relationship Id="rId1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3.xlsx"/><Relationship Id="rId1" Type="http://schemas.openxmlformats.org/officeDocument/2006/relationships/image" Target="../media/image1.jpe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4.xlsx"/><Relationship Id="rId1" Type="http://schemas.openxmlformats.org/officeDocument/2006/relationships/image" Target="../media/image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view3D>
      <c:rotX val="10"/>
      <c:rotY val="0"/>
      <c:perspective val="30"/>
    </c:view3D>
    <c:side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%Mortalidad global</c:v>
                </c:pt>
              </c:strCache>
            </c:strRef>
          </c:tx>
          <c:spPr>
            <a:solidFill>
              <a:schemeClr val="accent1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Apache II</c:v>
                </c:pt>
                <c:pt idx="1">
                  <c:v>Real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47</c:v>
                </c:pt>
                <c:pt idx="1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E1-4B70-8369-B4989B423C9E}"/>
            </c:ext>
          </c:extLst>
        </c:ser>
        <c:dLbls>
          <c:showVal val="1"/>
        </c:dLbls>
        <c:gapWidth val="75"/>
        <c:shape val="box"/>
        <c:axId val="93258880"/>
        <c:axId val="93260416"/>
        <c:axId val="0"/>
      </c:bar3DChart>
      <c:catAx>
        <c:axId val="93258880"/>
        <c:scaling>
          <c:orientation val="minMax"/>
        </c:scaling>
        <c:axPos val="b"/>
        <c:numFmt formatCode="General" sourceLinked="0"/>
        <c:majorTickMark val="none"/>
        <c:tickLblPos val="nextTo"/>
        <c:crossAx val="93260416"/>
        <c:crossesAt val="0"/>
        <c:auto val="1"/>
        <c:lblAlgn val="ctr"/>
        <c:lblOffset val="100"/>
      </c:catAx>
      <c:valAx>
        <c:axId val="93260416"/>
        <c:scaling>
          <c:orientation val="minMax"/>
        </c:scaling>
        <c:axPos val="l"/>
        <c:numFmt formatCode="General" sourceLinked="1"/>
        <c:majorTickMark val="none"/>
        <c:tickLblPos val="nextTo"/>
        <c:crossAx val="93258880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view3D>
      <c:rotX val="10"/>
      <c:rotY val="0"/>
      <c:perspective val="30"/>
    </c:view3D>
    <c:side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%Mortalidad</c:v>
                </c:pt>
              </c:strCache>
            </c:strRef>
          </c:tx>
          <c:spPr>
            <a:solidFill>
              <a:schemeClr val="accent1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Nm</c:v>
                </c:pt>
                <c:pt idx="1">
                  <c:v>MI</c:v>
                </c:pt>
                <c:pt idx="2">
                  <c:v>OH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43</c:v>
                </c:pt>
                <c:pt idx="2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3F-46F9-A08E-66CEC984250F}"/>
            </c:ext>
          </c:extLst>
        </c:ser>
        <c:dLbls>
          <c:showVal val="1"/>
        </c:dLbls>
        <c:gapWidth val="75"/>
        <c:shape val="box"/>
        <c:axId val="97205248"/>
        <c:axId val="97243904"/>
        <c:axId val="0"/>
      </c:bar3DChart>
      <c:catAx>
        <c:axId val="97205248"/>
        <c:scaling>
          <c:orientation val="minMax"/>
        </c:scaling>
        <c:axPos val="b"/>
        <c:numFmt formatCode="General" sourceLinked="0"/>
        <c:majorTickMark val="none"/>
        <c:tickLblPos val="nextTo"/>
        <c:crossAx val="97243904"/>
        <c:crossesAt val="0"/>
        <c:auto val="1"/>
        <c:lblAlgn val="ctr"/>
        <c:lblOffset val="100"/>
      </c:catAx>
      <c:valAx>
        <c:axId val="97243904"/>
        <c:scaling>
          <c:orientation val="minMax"/>
        </c:scaling>
        <c:axPos val="l"/>
        <c:numFmt formatCode="General" sourceLinked="1"/>
        <c:majorTickMark val="none"/>
        <c:tickLblPos val="nextTo"/>
        <c:crossAx val="97205248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view3D>
      <c:rotX val="10"/>
      <c:rotY val="0"/>
      <c:perspective val="30"/>
    </c:view3D>
    <c:side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%Mortalidad</c:v>
                </c:pt>
              </c:strCache>
            </c:strRef>
          </c:tx>
          <c:spPr>
            <a:solidFill>
              <a:schemeClr val="accent1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No/Leve</c:v>
                </c:pt>
                <c:pt idx="1">
                  <c:v>Mod/Sev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13</c:v>
                </c:pt>
                <c:pt idx="1">
                  <c:v>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644-49C7-B832-B35CC9CF5D39}"/>
            </c:ext>
          </c:extLst>
        </c:ser>
        <c:dLbls>
          <c:showVal val="1"/>
        </c:dLbls>
        <c:gapWidth val="75"/>
        <c:shape val="box"/>
        <c:axId val="98616064"/>
        <c:axId val="98617600"/>
        <c:axId val="0"/>
      </c:bar3DChart>
      <c:catAx>
        <c:axId val="98616064"/>
        <c:scaling>
          <c:orientation val="minMax"/>
        </c:scaling>
        <c:axPos val="b"/>
        <c:numFmt formatCode="General" sourceLinked="0"/>
        <c:majorTickMark val="none"/>
        <c:tickLblPos val="nextTo"/>
        <c:crossAx val="98617600"/>
        <c:crossesAt val="0"/>
        <c:auto val="1"/>
        <c:lblAlgn val="ctr"/>
        <c:lblOffset val="100"/>
      </c:catAx>
      <c:valAx>
        <c:axId val="98617600"/>
        <c:scaling>
          <c:orientation val="minMax"/>
        </c:scaling>
        <c:axPos val="l"/>
        <c:numFmt formatCode="General" sourceLinked="1"/>
        <c:majorTickMark val="none"/>
        <c:tickLblPos val="nextTo"/>
        <c:crossAx val="98616064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view3D>
      <c:rotX val="10"/>
      <c:rotY val="0"/>
      <c:perspective val="30"/>
    </c:view3D>
    <c:side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%Mortalidad</c:v>
                </c:pt>
              </c:strCache>
            </c:strRef>
          </c:tx>
          <c:spPr>
            <a:solidFill>
              <a:schemeClr val="accent1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Otro</c:v>
                </c:pt>
                <c:pt idx="1">
                  <c:v>V60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18</c:v>
                </c:pt>
                <c:pt idx="1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54-45E1-BAF2-C81D3FB59C1B}"/>
            </c:ext>
          </c:extLst>
        </c:ser>
        <c:dLbls>
          <c:showVal val="1"/>
        </c:dLbls>
        <c:gapWidth val="75"/>
        <c:shape val="box"/>
        <c:axId val="98638080"/>
        <c:axId val="98656256"/>
        <c:axId val="0"/>
      </c:bar3DChart>
      <c:catAx>
        <c:axId val="98638080"/>
        <c:scaling>
          <c:orientation val="minMax"/>
        </c:scaling>
        <c:axPos val="b"/>
        <c:numFmt formatCode="General" sourceLinked="0"/>
        <c:majorTickMark val="none"/>
        <c:tickLblPos val="nextTo"/>
        <c:crossAx val="98656256"/>
        <c:crossesAt val="0"/>
        <c:auto val="1"/>
        <c:lblAlgn val="ctr"/>
        <c:lblOffset val="100"/>
      </c:catAx>
      <c:valAx>
        <c:axId val="98656256"/>
        <c:scaling>
          <c:orientation val="minMax"/>
        </c:scaling>
        <c:axPos val="l"/>
        <c:numFmt formatCode="General" sourceLinked="1"/>
        <c:majorTickMark val="none"/>
        <c:tickLblPos val="nextTo"/>
        <c:crossAx val="986380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2260436271512899E-2"/>
          <c:y val="0"/>
          <c:w val="0.77308606752258713"/>
          <c:h val="0.24109185297776403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895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30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13411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229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40188" cy="479822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8589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3723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39387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6001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01472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6307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4690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D21BA-718F-4E1B-BB26-D1D4B736E57E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287C4-DB18-4C4F-8DAD-4A4D05DA80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5962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40923929"/>
              </p:ext>
            </p:extLst>
          </p:nvPr>
        </p:nvGraphicFramePr>
        <p:xfrm>
          <a:off x="3329862" y="2576689"/>
          <a:ext cx="2184616" cy="122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1439652" y="1897754"/>
            <a:ext cx="6323956" cy="4847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s-ES" sz="900" dirty="0">
                <a:latin typeface="Arial" charset="0"/>
                <a:ea typeface="Arial" charset="0"/>
                <a:cs typeface="Arial" charset="0"/>
              </a:rPr>
              <a:t>MATERIAL Y MÉTODO</a:t>
            </a:r>
          </a:p>
          <a:p>
            <a:pPr algn="just"/>
            <a:r>
              <a:rPr lang="es-ES" sz="900" dirty="0">
                <a:latin typeface="Arial" charset="0"/>
                <a:ea typeface="Arial" charset="0"/>
                <a:cs typeface="Arial" charset="0"/>
              </a:rPr>
              <a:t>Estudio prospectivo de 260 pacientes que necesitaron VMNI durante el primer semestre 2019. Se recogieron datos  generales, clínicos, gasométricos, respirador,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I.Charlson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modificado y Apache II: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814867" y="2523244"/>
            <a:ext cx="1997494" cy="13157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s-ES" sz="900" dirty="0">
                <a:latin typeface="Arial" charset="0"/>
                <a:ea typeface="Arial" charset="0"/>
                <a:cs typeface="Arial" charset="0"/>
              </a:rPr>
              <a:t>No relación significativa con edad, sexo, nivel de conciencia, radiología, pH ni pCO2.</a:t>
            </a:r>
          </a:p>
          <a:p>
            <a:pPr algn="just"/>
            <a:endParaRPr lang="es-ES" sz="900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" sz="900" dirty="0">
                <a:latin typeface="Arial" charset="0"/>
                <a:ea typeface="Arial" charset="0"/>
                <a:cs typeface="Arial" charset="0"/>
              </a:rPr>
              <a:t>Sí con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I.Charlson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(m), Planta de hospitalización (tipo  de paciente), Necesidad V60 (FiO2&gt;40%) e Intensidad trabajo respiratorio, además del Apache II.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7781" y="4592722"/>
            <a:ext cx="3925201" cy="43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1439653" y="84970"/>
            <a:ext cx="6372707" cy="7617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ESTUDIO DE LA MORTALIDAD EN PACIENTES CON INSUFICIENCIA RESPIRATORIA AGUDA (IRA) O CRÓNICA AGUDIZADA (IRCA) TRATADOS CON VENTILACIÓN MECÁNICA NO INVASIVA (VMNI)</a:t>
            </a:r>
          </a:p>
          <a:p>
            <a:pPr algn="ctr"/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E.Salcedo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Lobera,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M.Ruano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Carretero,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J.Torres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Jiménez</a:t>
            </a:r>
          </a:p>
          <a:p>
            <a:pPr algn="ctr"/>
            <a:r>
              <a:rPr lang="es-ES" sz="900" dirty="0">
                <a:latin typeface="Arial" charset="0"/>
                <a:ea typeface="Arial" charset="0"/>
                <a:cs typeface="Arial" charset="0"/>
              </a:rPr>
              <a:t>Unidad de Gestión Médico Quirúrgica de Enfermedades Respiratorias</a:t>
            </a:r>
          </a:p>
          <a:p>
            <a:pPr algn="ctr"/>
            <a:r>
              <a:rPr lang="es-ES" sz="900" dirty="0">
                <a:latin typeface="Arial" charset="0"/>
                <a:ea typeface="Arial" charset="0"/>
                <a:cs typeface="Arial" charset="0"/>
              </a:rPr>
              <a:t>Hospital Regional Universitario de Málaga  </a:t>
            </a:r>
          </a:p>
        </p:txBody>
      </p:sp>
      <p:sp>
        <p:nvSpPr>
          <p:cNvPr id="5" name="Marco 4"/>
          <p:cNvSpPr/>
          <p:nvPr/>
        </p:nvSpPr>
        <p:spPr>
          <a:xfrm>
            <a:off x="1439652" y="2561293"/>
            <a:ext cx="1458163" cy="1333028"/>
          </a:xfrm>
          <a:prstGeom prst="frame">
            <a:avLst>
              <a:gd name="adj1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487668" y="2598223"/>
            <a:ext cx="1410146" cy="139268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RESULTADOS</a:t>
            </a:r>
          </a:p>
          <a:p>
            <a:pPr algn="just"/>
            <a:r>
              <a:rPr lang="es-ES" altLang="es-ES_tradnl" sz="900" dirty="0">
                <a:latin typeface="Arial" charset="0"/>
                <a:ea typeface="Arial" charset="0"/>
                <a:cs typeface="Arial" charset="0"/>
              </a:rPr>
              <a:t>El 55 % eran varones con una edad media de 69 años. La mortalidad media predicha por Apache II 47% mientras que la real global fue del 29%.</a:t>
            </a:r>
          </a:p>
          <a:p>
            <a:endParaRPr lang="es-ES_tradnl" dirty="0"/>
          </a:p>
        </p:txBody>
      </p:sp>
      <p:sp>
        <p:nvSpPr>
          <p:cNvPr id="10" name="Marco 9"/>
          <p:cNvSpPr/>
          <p:nvPr/>
        </p:nvSpPr>
        <p:spPr>
          <a:xfrm>
            <a:off x="2033718" y="4134006"/>
            <a:ext cx="5238582" cy="946539"/>
          </a:xfrm>
          <a:prstGeom prst="frame">
            <a:avLst>
              <a:gd name="adj1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112100" y="4279684"/>
            <a:ext cx="3402378" cy="4231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1.-Comorbilidad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I.Charlson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(m): 6.97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éxitus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vs 5.49 altas</a:t>
            </a:r>
          </a:p>
          <a:p>
            <a:endParaRPr lang="es-ES_tradnl" dirty="0"/>
          </a:p>
        </p:txBody>
      </p:sp>
      <p:sp>
        <p:nvSpPr>
          <p:cNvPr id="18" name="Marco 17"/>
          <p:cNvSpPr/>
          <p:nvPr/>
        </p:nvSpPr>
        <p:spPr>
          <a:xfrm>
            <a:off x="1439652" y="1005576"/>
            <a:ext cx="6323956" cy="702078"/>
          </a:xfrm>
          <a:prstGeom prst="frame">
            <a:avLst>
              <a:gd name="adj1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488403" y="1112250"/>
            <a:ext cx="6275204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_tradnl" altLang="es-ES_tradnl" sz="900" dirty="0">
                <a:latin typeface="Arial" charset="0"/>
              </a:rPr>
              <a:t>INTRODUCCI</a:t>
            </a:r>
            <a:r>
              <a:rPr lang="es-ES" altLang="es-ES_tradnl" sz="900" dirty="0">
                <a:latin typeface="Arial" charset="0"/>
              </a:rPr>
              <a:t>ÓN</a:t>
            </a:r>
            <a:endParaRPr lang="es-ES_tradnl" altLang="es-ES_tradnl" sz="900" dirty="0">
              <a:latin typeface="Arial" charset="0"/>
            </a:endParaRPr>
          </a:p>
          <a:p>
            <a:r>
              <a:rPr lang="es-ES_tradnl" altLang="es-ES_tradnl" sz="900" dirty="0">
                <a:latin typeface="Arial" charset="0"/>
              </a:rPr>
              <a:t>L</a:t>
            </a:r>
            <a:r>
              <a:rPr lang="es-ES" altLang="es-ES_tradnl" sz="900" dirty="0">
                <a:latin typeface="Arial" charset="0"/>
              </a:rPr>
              <a:t>a VMNI es una técnica fundamental para el manejo de la IRA/IRCA. Nuestro objetivo es analizar la mortalidad en los pacientes a los que hemos aplicado esta técnica.</a:t>
            </a:r>
            <a:endParaRPr lang="es-ES_tradnl" altLang="es-ES_tradnl" sz="900" dirty="0">
              <a:latin typeface="Arial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645526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6 Rectángulo"/>
          <p:cNvSpPr/>
          <p:nvPr/>
        </p:nvSpPr>
        <p:spPr>
          <a:xfrm>
            <a:off x="1331640" y="3327834"/>
            <a:ext cx="6480720" cy="17312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68580" tIns="34290" rIns="68580" bIns="34290">
            <a:spAutoFit/>
          </a:bodyPr>
          <a:lstStyle/>
          <a:p>
            <a:pPr algn="just"/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CONCLUSIONES</a:t>
            </a:r>
          </a:p>
          <a:p>
            <a:pPr algn="just"/>
            <a:endParaRPr lang="es-ES" sz="900" b="1" dirty="0"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1. La mortalidad global real fue considerable (29%) pero francamente menor a la esperada según el Apache II (47%), de forma significativa.</a:t>
            </a:r>
          </a:p>
          <a:p>
            <a:pPr algn="just"/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2.La mortalidad real no se correlaciona con la edad como dato aislado, pero sí con la mayor comorbilidad según el </a:t>
            </a:r>
            <a:r>
              <a:rPr lang="es-ES" sz="900" b="1" dirty="0" err="1">
                <a:latin typeface="Arial" charset="0"/>
                <a:ea typeface="Arial" charset="0"/>
                <a:cs typeface="Arial" charset="0"/>
              </a:rPr>
              <a:t>I.Charlson</a:t>
            </a:r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(m), así como con la necesidad de usar V60 por requerir FiO2&gt;40%, y con la intensidad del trabajo respiratorio, así como con la planta de hospitalización (tipo de paciente).</a:t>
            </a:r>
          </a:p>
          <a:p>
            <a:pPr algn="just"/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3. El Apache II, en nuestra muestra, ha proporcionado una probabilidad de muerte cercana a la real (54.8% vs 48.8%) en los casos ventilados con V60, (mayor hipoxemia), pero no en los casos que han requerido otro tipo de respirador (43.6% vs 18.0%), donde la ha sobreestimado de forma considerable.</a:t>
            </a:r>
          </a:p>
          <a:p>
            <a:pPr algn="just"/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4. Tras el análisis pormenorizado de nuestra mortalidad real, creemos que no ha habido ningún fallecimiento no esperable, a pesar de no contar con unidad específica para VMNI.</a:t>
            </a:r>
          </a:p>
        </p:txBody>
      </p:sp>
      <p:sp>
        <p:nvSpPr>
          <p:cNvPr id="3" name="13 CuadroTexto"/>
          <p:cNvSpPr txBox="1"/>
          <p:nvPr/>
        </p:nvSpPr>
        <p:spPr>
          <a:xfrm>
            <a:off x="1723184" y="2215917"/>
            <a:ext cx="5697633" cy="900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Apache &lt; 50%: 114 pacientes con Apache&lt;50% (32% de media): 20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éxitus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(17.5% de los 114 pacientes)</a:t>
            </a:r>
          </a:p>
          <a:p>
            <a:r>
              <a:rPr lang="es-ES" sz="900" b="1" dirty="0">
                <a:latin typeface="Arial" charset="0"/>
                <a:ea typeface="Arial" charset="0"/>
                <a:cs typeface="Arial" charset="0"/>
              </a:rPr>
              <a:t>	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.-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I.Charlson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(m) medio de 7.1</a:t>
            </a:r>
          </a:p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	     	 .-Había 3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éxitus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 con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I.Charlson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(m)&lt;6</a:t>
            </a:r>
          </a:p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			.-70 años, MI, EAP, UCI IOT</a:t>
            </a:r>
          </a:p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			.-70 años,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Neumo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, EPOC severo, Sedación</a:t>
            </a:r>
          </a:p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			.-46 años,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Onco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, Neo no </a:t>
            </a:r>
            <a:r>
              <a:rPr lang="es-ES" sz="900" dirty="0" err="1">
                <a:latin typeface="Arial" charset="0"/>
                <a:ea typeface="Arial" charset="0"/>
                <a:cs typeface="Arial" charset="0"/>
              </a:rPr>
              <a:t>resecable</a:t>
            </a:r>
            <a:r>
              <a:rPr lang="es-ES" sz="900" dirty="0">
                <a:latin typeface="Arial" charset="0"/>
                <a:ea typeface="Arial" charset="0"/>
                <a:cs typeface="Arial" charset="0"/>
              </a:rPr>
              <a:t>, Infección oportunista, Sedación</a:t>
            </a:r>
            <a:endParaRPr lang="es-ES" sz="9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11 Gráfico"/>
          <p:cNvGraphicFramePr/>
          <p:nvPr>
            <p:extLst>
              <p:ext uri="{D42A27DB-BD31-4B8C-83A1-F6EECF244321}">
                <p14:modId xmlns:p14="http://schemas.microsoft.com/office/powerpoint/2010/main" xmlns="" val="2071563497"/>
              </p:ext>
            </p:extLst>
          </p:nvPr>
        </p:nvGraphicFramePr>
        <p:xfrm>
          <a:off x="1440152" y="568518"/>
          <a:ext cx="1728192" cy="122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12 Gráfico"/>
          <p:cNvGraphicFramePr/>
          <p:nvPr>
            <p:extLst>
              <p:ext uri="{D42A27DB-BD31-4B8C-83A1-F6EECF244321}">
                <p14:modId xmlns:p14="http://schemas.microsoft.com/office/powerpoint/2010/main" xmlns="" val="23124185"/>
              </p:ext>
            </p:extLst>
          </p:nvPr>
        </p:nvGraphicFramePr>
        <p:xfrm>
          <a:off x="3500974" y="506316"/>
          <a:ext cx="1742504" cy="1248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14 Gráfico"/>
          <p:cNvGraphicFramePr/>
          <p:nvPr>
            <p:extLst>
              <p:ext uri="{D42A27DB-BD31-4B8C-83A1-F6EECF244321}">
                <p14:modId xmlns:p14="http://schemas.microsoft.com/office/powerpoint/2010/main" xmlns="" val="544550092"/>
              </p:ext>
            </p:extLst>
          </p:nvPr>
        </p:nvGraphicFramePr>
        <p:xfrm>
          <a:off x="6067886" y="584746"/>
          <a:ext cx="1539105" cy="122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Marco 10"/>
          <p:cNvSpPr/>
          <p:nvPr/>
        </p:nvSpPr>
        <p:spPr>
          <a:xfrm>
            <a:off x="3481836" y="178457"/>
            <a:ext cx="1930076" cy="1592455"/>
          </a:xfrm>
          <a:prstGeom prst="frame">
            <a:avLst>
              <a:gd name="adj1" fmla="val 4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334327" y="251806"/>
            <a:ext cx="167418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2.-Planta de Hospitalización</a:t>
            </a:r>
          </a:p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   (tipo de paciente)</a:t>
            </a:r>
          </a:p>
        </p:txBody>
      </p:sp>
      <p:sp>
        <p:nvSpPr>
          <p:cNvPr id="13" name="Marco 12"/>
          <p:cNvSpPr/>
          <p:nvPr/>
        </p:nvSpPr>
        <p:spPr>
          <a:xfrm>
            <a:off x="5692359" y="190237"/>
            <a:ext cx="2116921" cy="1563257"/>
          </a:xfrm>
          <a:prstGeom prst="frame">
            <a:avLst>
              <a:gd name="adj1" fmla="val 4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14" name="Marco 13"/>
          <p:cNvSpPr/>
          <p:nvPr/>
        </p:nvSpPr>
        <p:spPr>
          <a:xfrm>
            <a:off x="1278636" y="190235"/>
            <a:ext cx="2051227" cy="1571426"/>
          </a:xfrm>
          <a:prstGeom prst="frame">
            <a:avLst>
              <a:gd name="adj1" fmla="val 4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474378" y="252633"/>
            <a:ext cx="2391219" cy="4231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3.-Intensidad trabajo respiratorio</a:t>
            </a:r>
          </a:p>
          <a:p>
            <a:endParaRPr lang="es-ES_tradn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5743299" y="251805"/>
            <a:ext cx="1987986" cy="4231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charset="0"/>
                <a:ea typeface="Arial" charset="0"/>
                <a:cs typeface="Arial" charset="0"/>
              </a:rPr>
              <a:t>4.-Tipo respirador (FiO2&gt;40%: V60 vs Otro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17039246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434</Words>
  <Application>Microsoft Office PowerPoint</Application>
  <PresentationFormat>Presentación en pantalla (16:9)</PresentationFormat>
  <Paragraphs>30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</dc:creator>
  <cp:lastModifiedBy>LUNA</cp:lastModifiedBy>
  <cp:revision>52</cp:revision>
  <cp:lastPrinted>2020-02-02T12:47:13Z</cp:lastPrinted>
  <dcterms:created xsi:type="dcterms:W3CDTF">2020-02-01T19:08:17Z</dcterms:created>
  <dcterms:modified xsi:type="dcterms:W3CDTF">2020-06-02T09:54:11Z</dcterms:modified>
</cp:coreProperties>
</file>