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3" r:id="rId1"/>
  </p:sldMasterIdLst>
  <p:notesMasterIdLst>
    <p:notesMasterId r:id="rId4"/>
  </p:notesMasterIdLst>
  <p:sldIdLst>
    <p:sldId id="256" r:id="rId2"/>
    <p:sldId id="257" r:id="rId3"/>
  </p:sldIdLst>
  <p:sldSz cx="12192000" cy="6858000"/>
  <p:notesSz cx="6858000" cy="9144000"/>
  <p:defaultTextStyle>
    <a:defPPr>
      <a:defRPr lang="es-E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1324"/>
    <p:restoredTop sz="94651"/>
  </p:normalViewPr>
  <p:slideViewPr>
    <p:cSldViewPr snapToGrid="0" snapToObjects="1">
      <p:cViewPr varScale="1">
        <p:scale>
          <a:sx n="67" d="100"/>
          <a:sy n="67" d="100"/>
        </p:scale>
        <p:origin x="-400" y="-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177404A-4D53-4ED4-89D5-B75802023D2A}" type="datetimeFigureOut">
              <a:rPr lang="es-ES"/>
              <a:pPr>
                <a:defRPr/>
              </a:pPr>
              <a:t>10/06/2020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Haga clic para modificar los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F20F923B-C5B0-44EB-BF63-8D5DF6A5BCB5}" type="slidenum">
              <a:rPr lang="es-ES"/>
              <a:pPr/>
              <a:t>‹Nº›</a:t>
            </a:fld>
            <a:endParaRPr lang="es-E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4098" name="Marcador de notas 2"/>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4099" name="Marcador de número de diapositiva 3"/>
          <p:cNvSpPr>
            <a:spLocks noGrp="1" noChangeArrowheads="1"/>
          </p:cNvSpPr>
          <p:nvPr>
            <p:ph type="sldNum" sz="quarter" idx="5"/>
          </p:nvPr>
        </p:nvSpPr>
        <p:spPr bwMode="auto">
          <a:noFill/>
          <a:ln>
            <a:miter lim="800000"/>
            <a:headEnd/>
            <a:tailEnd/>
          </a:ln>
        </p:spPr>
        <p:txBody>
          <a:bodyPr/>
          <a:lstStyle/>
          <a:p>
            <a:fld id="{4579AA6A-74CB-4307-A6BF-C92C3ED5DD33}" type="slidenum">
              <a:rPr lang="es-ES"/>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Marcador de imagen de diapositiva 1"/>
          <p:cNvSpPr>
            <a:spLocks noGrp="1" noRot="1" noChangeAspect="1" noTextEdit="1"/>
          </p:cNvSpPr>
          <p:nvPr>
            <p:ph type="sldImg"/>
          </p:nvPr>
        </p:nvSpPr>
        <p:spPr bwMode="auto">
          <a:noFill/>
          <a:ln>
            <a:solidFill>
              <a:srgbClr val="000000"/>
            </a:solidFill>
            <a:miter lim="800000"/>
            <a:headEnd/>
            <a:tailEnd/>
          </a:ln>
        </p:spPr>
      </p:sp>
      <p:sp>
        <p:nvSpPr>
          <p:cNvPr id="6146" name="Marcador de notas 2"/>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s-ES" smtClean="0"/>
          </a:p>
        </p:txBody>
      </p:sp>
      <p:sp>
        <p:nvSpPr>
          <p:cNvPr id="6147" name="Marcador de número de diapositiva 3"/>
          <p:cNvSpPr>
            <a:spLocks noGrp="1" noChangeArrowheads="1"/>
          </p:cNvSpPr>
          <p:nvPr>
            <p:ph type="sldNum" sz="quarter" idx="5"/>
          </p:nvPr>
        </p:nvSpPr>
        <p:spPr bwMode="auto">
          <a:noFill/>
          <a:ln>
            <a:miter lim="800000"/>
            <a:headEnd/>
            <a:tailEnd/>
          </a:ln>
        </p:spPr>
        <p:txBody>
          <a:bodyPr/>
          <a:lstStyle/>
          <a:p>
            <a:fld id="{1E46628C-D2DB-45D3-B4C6-49B2144DD89E}" type="slidenum">
              <a:rPr lang="es-ES"/>
              <a:pPr/>
              <a:t>2</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lvl1pPr>
              <a:defRPr/>
            </a:lvl1pPr>
          </a:lstStyle>
          <a:p>
            <a:pPr>
              <a:defRPr/>
            </a:pPr>
            <a:fld id="{38451151-D780-4702-8778-01AE2C15EB3B}" type="datetimeFigureOut">
              <a:rPr lang="es-ES"/>
              <a:pPr>
                <a:defRPr/>
              </a:pPr>
              <a:t>10/06/2020</a:t>
            </a:fld>
            <a:endParaRPr 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fld id="{916E1519-8019-4A89-93D0-F5EC46476ED5}"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a:defRPr/>
            </a:pPr>
            <a:fld id="{C27D8575-8DE1-4C7D-A9FC-D5E8A35D6E3E}" type="datetimeFigureOut">
              <a:rPr lang="es-ES"/>
              <a:pPr>
                <a:defRPr/>
              </a:pPr>
              <a:t>10/06/2020</a:t>
            </a:fld>
            <a:endParaRPr 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fld id="{28713FF6-D4CB-4108-A6F6-D7B4AFCA1BDC}"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lvl1pPr>
              <a:defRPr/>
            </a:lvl1pPr>
          </a:lstStyle>
          <a:p>
            <a:pPr>
              <a:defRPr/>
            </a:pPr>
            <a:fld id="{84FF6DCB-2339-406F-B6F5-48110DFE6479}" type="datetimeFigureOut">
              <a:rPr lang="es-ES"/>
              <a:pPr>
                <a:defRPr/>
              </a:pPr>
              <a:t>10/06/2020</a:t>
            </a:fld>
            <a:endParaRPr 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fld id="{D49C8AE7-C0C4-4F8B-A6D8-E2591CDC22A5}"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3"/>
          <p:cNvSpPr>
            <a:spLocks noGrp="1"/>
          </p:cNvSpPr>
          <p:nvPr>
            <p:ph type="dt" sz="half" idx="10"/>
          </p:nvPr>
        </p:nvSpPr>
        <p:spPr/>
        <p:txBody>
          <a:bodyPr/>
          <a:lstStyle>
            <a:lvl1pPr>
              <a:defRPr/>
            </a:lvl1pPr>
          </a:lstStyle>
          <a:p>
            <a:pPr>
              <a:defRPr/>
            </a:pPr>
            <a:fld id="{4EE95A8B-C9B9-44FB-B282-F7BE6A6ECA82}" type="datetimeFigureOut">
              <a:rPr lang="es-ES"/>
              <a:pPr>
                <a:defRPr/>
              </a:pPr>
              <a:t>10/06/2020</a:t>
            </a:fld>
            <a:endParaRPr lang="es-ES"/>
          </a:p>
        </p:txBody>
      </p:sp>
      <p:sp>
        <p:nvSpPr>
          <p:cNvPr id="6" name="Marcador de pie de página 4"/>
          <p:cNvSpPr>
            <a:spLocks noGrp="1"/>
          </p:cNvSpPr>
          <p:nvPr>
            <p:ph type="ftr" sz="quarter" idx="11"/>
          </p:nvPr>
        </p:nvSpPr>
        <p:spPr/>
        <p:txBody>
          <a:bodyPr/>
          <a:lstStyle>
            <a:lvl1pPr>
              <a:defRPr/>
            </a:lvl1pPr>
          </a:lstStyle>
          <a:p>
            <a:pPr>
              <a:defRPr/>
            </a:pPr>
            <a:endParaRPr lang="es-ES"/>
          </a:p>
        </p:txBody>
      </p:sp>
      <p:sp>
        <p:nvSpPr>
          <p:cNvPr id="7" name="Marcador de número de diapositiva 5"/>
          <p:cNvSpPr>
            <a:spLocks noGrp="1"/>
          </p:cNvSpPr>
          <p:nvPr>
            <p:ph type="sldNum" sz="quarter" idx="12"/>
          </p:nvPr>
        </p:nvSpPr>
        <p:spPr/>
        <p:txBody>
          <a:bodyPr/>
          <a:lstStyle>
            <a:lvl1pPr>
              <a:defRPr/>
            </a:lvl1pPr>
          </a:lstStyle>
          <a:p>
            <a:fld id="{6287B680-FDFD-4819-A63C-EA52C0FB0F9E}"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3"/>
          <p:cNvSpPr>
            <a:spLocks noGrp="1"/>
          </p:cNvSpPr>
          <p:nvPr>
            <p:ph type="dt" sz="half" idx="10"/>
          </p:nvPr>
        </p:nvSpPr>
        <p:spPr/>
        <p:txBody>
          <a:bodyPr/>
          <a:lstStyle>
            <a:lvl1pPr>
              <a:defRPr/>
            </a:lvl1pPr>
          </a:lstStyle>
          <a:p>
            <a:pPr>
              <a:defRPr/>
            </a:pPr>
            <a:fld id="{C46E2421-D2F4-4591-9C2C-CE42C4A68DAF}" type="datetimeFigureOut">
              <a:rPr lang="es-ES"/>
              <a:pPr>
                <a:defRPr/>
              </a:pPr>
              <a:t>10/06/2020</a:t>
            </a:fld>
            <a:endParaRPr lang="es-ES"/>
          </a:p>
        </p:txBody>
      </p:sp>
      <p:sp>
        <p:nvSpPr>
          <p:cNvPr id="8" name="Marcador de pie de página 4"/>
          <p:cNvSpPr>
            <a:spLocks noGrp="1"/>
          </p:cNvSpPr>
          <p:nvPr>
            <p:ph type="ftr" sz="quarter" idx="11"/>
          </p:nvPr>
        </p:nvSpPr>
        <p:spPr/>
        <p:txBody>
          <a:bodyPr/>
          <a:lstStyle>
            <a:lvl1pPr>
              <a:defRPr/>
            </a:lvl1pPr>
          </a:lstStyle>
          <a:p>
            <a:pPr>
              <a:defRPr/>
            </a:pPr>
            <a:endParaRPr lang="es-ES"/>
          </a:p>
        </p:txBody>
      </p:sp>
      <p:sp>
        <p:nvSpPr>
          <p:cNvPr id="9" name="Marcador de número de diapositiva 5"/>
          <p:cNvSpPr>
            <a:spLocks noGrp="1"/>
          </p:cNvSpPr>
          <p:nvPr>
            <p:ph type="sldNum" sz="quarter" idx="12"/>
          </p:nvPr>
        </p:nvSpPr>
        <p:spPr/>
        <p:txBody>
          <a:bodyPr/>
          <a:lstStyle>
            <a:lvl1pPr>
              <a:defRPr/>
            </a:lvl1pPr>
          </a:lstStyle>
          <a:p>
            <a:fld id="{88242D6D-4E0B-4FB1-8BCE-7878C88D36D5}"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3"/>
          <p:cNvSpPr>
            <a:spLocks noGrp="1"/>
          </p:cNvSpPr>
          <p:nvPr>
            <p:ph type="dt" sz="half" idx="10"/>
          </p:nvPr>
        </p:nvSpPr>
        <p:spPr/>
        <p:txBody>
          <a:bodyPr/>
          <a:lstStyle>
            <a:lvl1pPr>
              <a:defRPr/>
            </a:lvl1pPr>
          </a:lstStyle>
          <a:p>
            <a:pPr>
              <a:defRPr/>
            </a:pPr>
            <a:fld id="{6243D9F4-2841-4DD5-B32F-23500B0FFB08}" type="datetimeFigureOut">
              <a:rPr lang="es-ES"/>
              <a:pPr>
                <a:defRPr/>
              </a:pPr>
              <a:t>10/06/2020</a:t>
            </a:fld>
            <a:endParaRPr lang="es-ES"/>
          </a:p>
        </p:txBody>
      </p:sp>
      <p:sp>
        <p:nvSpPr>
          <p:cNvPr id="4" name="Marcador de pie de página 4"/>
          <p:cNvSpPr>
            <a:spLocks noGrp="1"/>
          </p:cNvSpPr>
          <p:nvPr>
            <p:ph type="ftr" sz="quarter" idx="11"/>
          </p:nvPr>
        </p:nvSpPr>
        <p:spPr/>
        <p:txBody>
          <a:bodyPr/>
          <a:lstStyle>
            <a:lvl1pPr>
              <a:defRPr/>
            </a:lvl1pPr>
          </a:lstStyle>
          <a:p>
            <a:pPr>
              <a:defRPr/>
            </a:pPr>
            <a:endParaRPr lang="es-ES"/>
          </a:p>
        </p:txBody>
      </p:sp>
      <p:sp>
        <p:nvSpPr>
          <p:cNvPr id="5" name="Marcador de número de diapositiva 5"/>
          <p:cNvSpPr>
            <a:spLocks noGrp="1"/>
          </p:cNvSpPr>
          <p:nvPr>
            <p:ph type="sldNum" sz="quarter" idx="12"/>
          </p:nvPr>
        </p:nvSpPr>
        <p:spPr/>
        <p:txBody>
          <a:bodyPr/>
          <a:lstStyle>
            <a:lvl1pPr>
              <a:defRPr/>
            </a:lvl1pPr>
          </a:lstStyle>
          <a:p>
            <a:fld id="{C9EC787D-F1D3-49B6-BB67-AA0AA41C9B01}"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B2BF3562-2D7E-4CF7-914F-31E3332416A0}" type="datetimeFigureOut">
              <a:rPr lang="es-ES"/>
              <a:pPr>
                <a:defRPr/>
              </a:pPr>
              <a:t>10/06/2020</a:t>
            </a:fld>
            <a:endParaRPr lang="es-ES"/>
          </a:p>
        </p:txBody>
      </p:sp>
      <p:sp>
        <p:nvSpPr>
          <p:cNvPr id="3" name="Marcador de pie de página 4"/>
          <p:cNvSpPr>
            <a:spLocks noGrp="1"/>
          </p:cNvSpPr>
          <p:nvPr>
            <p:ph type="ftr" sz="quarter" idx="11"/>
          </p:nvPr>
        </p:nvSpPr>
        <p:spPr/>
        <p:txBody>
          <a:bodyPr/>
          <a:lstStyle>
            <a:lvl1pPr>
              <a:defRPr/>
            </a:lvl1pPr>
          </a:lstStyle>
          <a:p>
            <a:pPr>
              <a:defRPr/>
            </a:pPr>
            <a:endParaRPr lang="es-ES"/>
          </a:p>
        </p:txBody>
      </p:sp>
      <p:sp>
        <p:nvSpPr>
          <p:cNvPr id="4" name="Marcador de número de diapositiva 5"/>
          <p:cNvSpPr>
            <a:spLocks noGrp="1"/>
          </p:cNvSpPr>
          <p:nvPr>
            <p:ph type="sldNum" sz="quarter" idx="12"/>
          </p:nvPr>
        </p:nvSpPr>
        <p:spPr/>
        <p:txBody>
          <a:bodyPr/>
          <a:lstStyle>
            <a:lvl1pPr>
              <a:defRPr/>
            </a:lvl1pPr>
          </a:lstStyle>
          <a:p>
            <a:fld id="{A7D7BF71-B9C4-4D9E-B170-9E70FF0987DF}"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3"/>
          <p:cNvSpPr>
            <a:spLocks noGrp="1"/>
          </p:cNvSpPr>
          <p:nvPr>
            <p:ph type="dt" sz="half" idx="10"/>
          </p:nvPr>
        </p:nvSpPr>
        <p:spPr/>
        <p:txBody>
          <a:bodyPr/>
          <a:lstStyle>
            <a:lvl1pPr>
              <a:defRPr/>
            </a:lvl1pPr>
          </a:lstStyle>
          <a:p>
            <a:pPr>
              <a:defRPr/>
            </a:pPr>
            <a:fld id="{2A0F6C0B-C1EA-4862-AF98-E2B9ABFF9A14}" type="datetimeFigureOut">
              <a:rPr lang="es-ES"/>
              <a:pPr>
                <a:defRPr/>
              </a:pPr>
              <a:t>10/06/2020</a:t>
            </a:fld>
            <a:endParaRPr lang="es-ES"/>
          </a:p>
        </p:txBody>
      </p:sp>
      <p:sp>
        <p:nvSpPr>
          <p:cNvPr id="6" name="Marcador de pie de página 4"/>
          <p:cNvSpPr>
            <a:spLocks noGrp="1"/>
          </p:cNvSpPr>
          <p:nvPr>
            <p:ph type="ftr" sz="quarter" idx="11"/>
          </p:nvPr>
        </p:nvSpPr>
        <p:spPr/>
        <p:txBody>
          <a:bodyPr/>
          <a:lstStyle>
            <a:lvl1pPr>
              <a:defRPr/>
            </a:lvl1pPr>
          </a:lstStyle>
          <a:p>
            <a:pPr>
              <a:defRPr/>
            </a:pPr>
            <a:endParaRPr lang="es-ES"/>
          </a:p>
        </p:txBody>
      </p:sp>
      <p:sp>
        <p:nvSpPr>
          <p:cNvPr id="7" name="Marcador de número de diapositiva 5"/>
          <p:cNvSpPr>
            <a:spLocks noGrp="1"/>
          </p:cNvSpPr>
          <p:nvPr>
            <p:ph type="sldNum" sz="quarter" idx="12"/>
          </p:nvPr>
        </p:nvSpPr>
        <p:spPr/>
        <p:txBody>
          <a:bodyPr/>
          <a:lstStyle>
            <a:lvl1pPr>
              <a:defRPr/>
            </a:lvl1pPr>
          </a:lstStyle>
          <a:p>
            <a:fld id="{D9A0C421-793C-493C-9585-53613FB40FA5}"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3"/>
          <p:cNvSpPr>
            <a:spLocks noGrp="1"/>
          </p:cNvSpPr>
          <p:nvPr>
            <p:ph type="dt" sz="half" idx="10"/>
          </p:nvPr>
        </p:nvSpPr>
        <p:spPr/>
        <p:txBody>
          <a:bodyPr/>
          <a:lstStyle>
            <a:lvl1pPr>
              <a:defRPr/>
            </a:lvl1pPr>
          </a:lstStyle>
          <a:p>
            <a:pPr>
              <a:defRPr/>
            </a:pPr>
            <a:fld id="{F89DFAF7-D5F5-443B-9B8B-449CA4C33CEE}" type="datetimeFigureOut">
              <a:rPr lang="es-ES"/>
              <a:pPr>
                <a:defRPr/>
              </a:pPr>
              <a:t>10/06/2020</a:t>
            </a:fld>
            <a:endParaRPr lang="es-ES"/>
          </a:p>
        </p:txBody>
      </p:sp>
      <p:sp>
        <p:nvSpPr>
          <p:cNvPr id="6" name="Marcador de pie de página 4"/>
          <p:cNvSpPr>
            <a:spLocks noGrp="1"/>
          </p:cNvSpPr>
          <p:nvPr>
            <p:ph type="ftr" sz="quarter" idx="11"/>
          </p:nvPr>
        </p:nvSpPr>
        <p:spPr/>
        <p:txBody>
          <a:bodyPr/>
          <a:lstStyle>
            <a:lvl1pPr>
              <a:defRPr/>
            </a:lvl1pPr>
          </a:lstStyle>
          <a:p>
            <a:pPr>
              <a:defRPr/>
            </a:pPr>
            <a:endParaRPr lang="es-ES"/>
          </a:p>
        </p:txBody>
      </p:sp>
      <p:sp>
        <p:nvSpPr>
          <p:cNvPr id="7" name="Marcador de número de diapositiva 5"/>
          <p:cNvSpPr>
            <a:spLocks noGrp="1"/>
          </p:cNvSpPr>
          <p:nvPr>
            <p:ph type="sldNum" sz="quarter" idx="12"/>
          </p:nvPr>
        </p:nvSpPr>
        <p:spPr/>
        <p:txBody>
          <a:bodyPr/>
          <a:lstStyle>
            <a:lvl1pPr>
              <a:defRPr/>
            </a:lvl1pPr>
          </a:lstStyle>
          <a:p>
            <a:fld id="{5A19563E-828C-4650-91CA-5FE33854EF01}"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a:defRPr/>
            </a:pPr>
            <a:fld id="{41E6A683-B12C-47F7-B820-21068F14DAA4}" type="datetimeFigureOut">
              <a:rPr lang="es-ES"/>
              <a:pPr>
                <a:defRPr/>
              </a:pPr>
              <a:t>10/06/2020</a:t>
            </a:fld>
            <a:endParaRPr 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fld id="{21CEAAC1-3A55-4DE8-91F1-0D5AEAE9E1CD}"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lvl1pPr>
              <a:defRPr/>
            </a:lvl1pPr>
          </a:lstStyle>
          <a:p>
            <a:pPr>
              <a:defRPr/>
            </a:pPr>
            <a:fld id="{50B336CA-D058-40BF-A57E-2B061A325B98}" type="datetimeFigureOut">
              <a:rPr lang="es-ES"/>
              <a:pPr>
                <a:defRPr/>
              </a:pPr>
              <a:t>10/06/2020</a:t>
            </a:fld>
            <a:endParaRPr lang="es-ES"/>
          </a:p>
        </p:txBody>
      </p:sp>
      <p:sp>
        <p:nvSpPr>
          <p:cNvPr id="5" name="Marcador de pie de página 4"/>
          <p:cNvSpPr>
            <a:spLocks noGrp="1"/>
          </p:cNvSpPr>
          <p:nvPr>
            <p:ph type="ftr" sz="quarter" idx="11"/>
          </p:nvPr>
        </p:nvSpPr>
        <p:spPr/>
        <p:txBody>
          <a:bodyPr/>
          <a:lstStyle>
            <a:lvl1pPr>
              <a:defRPr/>
            </a:lvl1pPr>
          </a:lstStyle>
          <a:p>
            <a:pPr>
              <a:defRPr/>
            </a:pPr>
            <a:endParaRPr lang="es-ES"/>
          </a:p>
        </p:txBody>
      </p:sp>
      <p:sp>
        <p:nvSpPr>
          <p:cNvPr id="6" name="Marcador de número de diapositiva 5"/>
          <p:cNvSpPr>
            <a:spLocks noGrp="1"/>
          </p:cNvSpPr>
          <p:nvPr>
            <p:ph type="sldNum" sz="quarter" idx="12"/>
          </p:nvPr>
        </p:nvSpPr>
        <p:spPr/>
        <p:txBody>
          <a:bodyPr/>
          <a:lstStyle>
            <a:lvl1pPr>
              <a:defRPr/>
            </a:lvl1pPr>
          </a:lstStyle>
          <a:p>
            <a:fld id="{F1C1A5C2-1A89-4D18-B852-60AA92B2D41A}" type="slidenum">
              <a:rPr lang="es-ES"/>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Marcador de título 1"/>
          <p:cNvSpPr>
            <a:spLocks noGrp="1" noChangeArrowheads="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Marcador de texto 2"/>
          <p:cNvSpPr>
            <a:spLocks noGrp="1" noChangeArrowheads="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los estilos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72C6A8FE-9C73-45B7-95F2-A4C243D7E736}" type="datetimeFigureOut">
              <a:rPr lang="es-ES"/>
              <a:pPr>
                <a:defRPr/>
              </a:pPr>
              <a:t>10/06/2020</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5F8B5458-FD30-4884-9FF0-83A210F44585}"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Gr_fico_de_Microsoft_Office_Excel1.xls"/></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oleObject" Target="../embeddings/Gr_fico_de_Microsoft_Office_Excel2.xls"/></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ítulo 1"/>
          <p:cNvSpPr txBox="1">
            <a:spLocks noChangeArrowheads="1"/>
          </p:cNvSpPr>
          <p:nvPr/>
        </p:nvSpPr>
        <p:spPr bwMode="auto">
          <a:xfrm>
            <a:off x="0" y="0"/>
            <a:ext cx="12192000" cy="1743075"/>
          </a:xfrm>
          <a:prstGeom prst="rect">
            <a:avLst/>
          </a:prstGeom>
          <a:solidFill>
            <a:srgbClr val="22905B"/>
          </a:solidFill>
          <a:ln w="9525">
            <a:noFill/>
            <a:miter lim="800000"/>
            <a:headEnd/>
            <a:tailEnd/>
          </a:ln>
        </p:spPr>
        <p:txBody>
          <a:bodyPr/>
          <a:lstStyle/>
          <a:p>
            <a:pPr algn="ctr" eaLnBrk="1" hangingPunct="1">
              <a:lnSpc>
                <a:spcPct val="90000"/>
              </a:lnSpc>
            </a:pPr>
            <a:r>
              <a:rPr lang="es-ES_tradnl" sz="3200" b="1">
                <a:solidFill>
                  <a:schemeClr val="bg1"/>
                </a:solidFill>
                <a:latin typeface="Calibri Light" pitchFamily="34" charset="0"/>
                <a:ea typeface="Verdana" pitchFamily="34" charset="0"/>
                <a:cs typeface="Verdana" pitchFamily="34" charset="0"/>
              </a:rPr>
              <a:t>SUPERVIVENCIA EN PACIENTES CON ENFERMEDAD DE MOTONEURONA Y VENTILACIÓN MECANICA NO INVASIVA EN EL ÁREA SUR DE SEVILLA.</a:t>
            </a:r>
            <a:r>
              <a:rPr lang="es-ES_tradnl" sz="2000">
                <a:solidFill>
                  <a:schemeClr val="bg1"/>
                </a:solidFill>
                <a:latin typeface="Calibri Light" pitchFamily="34" charset="0"/>
                <a:ea typeface="Verdana" pitchFamily="34" charset="0"/>
                <a:cs typeface="Verdana" pitchFamily="34" charset="0"/>
              </a:rPr>
              <a:t/>
            </a:r>
            <a:br>
              <a:rPr lang="es-ES_tradnl" sz="2000">
                <a:solidFill>
                  <a:schemeClr val="bg1"/>
                </a:solidFill>
                <a:latin typeface="Calibri Light" pitchFamily="34" charset="0"/>
                <a:ea typeface="Verdana" pitchFamily="34" charset="0"/>
                <a:cs typeface="Verdana" pitchFamily="34" charset="0"/>
              </a:rPr>
            </a:br>
            <a:r>
              <a:rPr lang="es-ES_tradnl" sz="1600">
                <a:solidFill>
                  <a:schemeClr val="bg1"/>
                </a:solidFill>
                <a:latin typeface="Calibri Light" pitchFamily="34" charset="0"/>
                <a:ea typeface="Verdana" pitchFamily="34" charset="0"/>
                <a:cs typeface="Verdana" pitchFamily="34" charset="0"/>
              </a:rPr>
              <a:t>J. Díez Sierra</a:t>
            </a:r>
            <a:r>
              <a:rPr lang="es-ES_tradnl" sz="1600" baseline="30000">
                <a:solidFill>
                  <a:schemeClr val="bg1"/>
                </a:solidFill>
                <a:latin typeface="Calibri Light" pitchFamily="34" charset="0"/>
                <a:ea typeface="Verdana" pitchFamily="34" charset="0"/>
                <a:cs typeface="Verdana" pitchFamily="34" charset="0"/>
              </a:rPr>
              <a:t>1</a:t>
            </a:r>
            <a:r>
              <a:rPr lang="es-ES_tradnl" sz="1600">
                <a:solidFill>
                  <a:schemeClr val="bg1"/>
                </a:solidFill>
                <a:latin typeface="Calibri Light" pitchFamily="34" charset="0"/>
                <a:ea typeface="Verdana" pitchFamily="34" charset="0"/>
                <a:cs typeface="Verdana" pitchFamily="34" charset="0"/>
              </a:rPr>
              <a:t>, C. M. Carrasco Carrasco</a:t>
            </a:r>
            <a:r>
              <a:rPr lang="es-ES_tradnl" sz="1600" baseline="30000">
                <a:solidFill>
                  <a:schemeClr val="bg1"/>
                </a:solidFill>
                <a:latin typeface="Calibri Light" pitchFamily="34" charset="0"/>
                <a:ea typeface="Verdana" pitchFamily="34" charset="0"/>
                <a:cs typeface="Verdana" pitchFamily="34" charset="0"/>
              </a:rPr>
              <a:t>1</a:t>
            </a:r>
            <a:r>
              <a:rPr lang="es-ES_tradnl" sz="1600">
                <a:solidFill>
                  <a:schemeClr val="bg1"/>
                </a:solidFill>
                <a:latin typeface="Calibri Light" pitchFamily="34" charset="0"/>
                <a:ea typeface="Verdana" pitchFamily="34" charset="0"/>
                <a:cs typeface="Verdana" pitchFamily="34" charset="0"/>
              </a:rPr>
              <a:t>, Á. C. Reina González</a:t>
            </a:r>
            <a:r>
              <a:rPr lang="es-ES_tradnl" sz="1600" baseline="30000">
                <a:solidFill>
                  <a:schemeClr val="bg1"/>
                </a:solidFill>
                <a:latin typeface="Calibri Light" pitchFamily="34" charset="0"/>
                <a:ea typeface="Verdana" pitchFamily="34" charset="0"/>
                <a:cs typeface="Verdana" pitchFamily="34" charset="0"/>
              </a:rPr>
              <a:t>1</a:t>
            </a:r>
            <a:r>
              <a:rPr lang="es-ES_tradnl" sz="1600">
                <a:solidFill>
                  <a:schemeClr val="bg1"/>
                </a:solidFill>
                <a:latin typeface="Calibri Light" pitchFamily="34" charset="0"/>
                <a:ea typeface="Verdana" pitchFamily="34" charset="0"/>
                <a:cs typeface="Verdana" pitchFamily="34" charset="0"/>
              </a:rPr>
              <a:t>, C. Almeida González</a:t>
            </a:r>
            <a:r>
              <a:rPr lang="es-ES_tradnl" sz="1600" baseline="30000">
                <a:solidFill>
                  <a:schemeClr val="bg1"/>
                </a:solidFill>
                <a:latin typeface="Calibri Light" pitchFamily="34" charset="0"/>
                <a:ea typeface="Verdana" pitchFamily="34" charset="0"/>
                <a:cs typeface="Verdana" pitchFamily="34" charset="0"/>
              </a:rPr>
              <a:t>2</a:t>
            </a:r>
            <a:r>
              <a:rPr lang="es-ES_tradnl" sz="1600">
                <a:solidFill>
                  <a:schemeClr val="bg1"/>
                </a:solidFill>
                <a:latin typeface="Calibri Light" pitchFamily="34" charset="0"/>
                <a:ea typeface="Verdana" pitchFamily="34" charset="0"/>
                <a:cs typeface="Verdana" pitchFamily="34" charset="0"/>
              </a:rPr>
              <a:t>, N. Reyes Nuñez</a:t>
            </a:r>
            <a:r>
              <a:rPr lang="es-ES_tradnl" sz="1600" baseline="30000">
                <a:solidFill>
                  <a:schemeClr val="bg1"/>
                </a:solidFill>
                <a:latin typeface="Calibri Light" pitchFamily="34" charset="0"/>
                <a:ea typeface="Verdana" pitchFamily="34" charset="0"/>
                <a:cs typeface="Verdana" pitchFamily="34" charset="0"/>
              </a:rPr>
              <a:t>1</a:t>
            </a:r>
            <a:r>
              <a:rPr lang="es-ES_tradnl" sz="1600">
                <a:solidFill>
                  <a:schemeClr val="bg1"/>
                </a:solidFill>
                <a:latin typeface="Calibri Light" pitchFamily="34" charset="0"/>
                <a:ea typeface="Verdana" pitchFamily="34" charset="0"/>
                <a:cs typeface="Verdana" pitchFamily="34" charset="0"/>
              </a:rPr>
              <a:t>.</a:t>
            </a:r>
            <a:br>
              <a:rPr lang="es-ES_tradnl" sz="1600">
                <a:solidFill>
                  <a:schemeClr val="bg1"/>
                </a:solidFill>
                <a:latin typeface="Calibri Light" pitchFamily="34" charset="0"/>
                <a:ea typeface="Verdana" pitchFamily="34" charset="0"/>
                <a:cs typeface="Verdana" pitchFamily="34" charset="0"/>
              </a:rPr>
            </a:br>
            <a:r>
              <a:rPr lang="es-ES_tradnl" sz="1600">
                <a:solidFill>
                  <a:schemeClr val="bg1"/>
                </a:solidFill>
                <a:latin typeface="Calibri Light" pitchFamily="34" charset="0"/>
                <a:ea typeface="Verdana" pitchFamily="34" charset="0"/>
                <a:cs typeface="Verdana" pitchFamily="34" charset="0"/>
              </a:rPr>
              <a:t>1. Servicio de Neumología. Hospital Universitario Virgen de Valme. Sevilla. </a:t>
            </a:r>
          </a:p>
          <a:p>
            <a:pPr algn="ctr" eaLnBrk="1" hangingPunct="1">
              <a:lnSpc>
                <a:spcPct val="90000"/>
              </a:lnSpc>
            </a:pPr>
            <a:r>
              <a:rPr lang="es-ES_tradnl" sz="1600">
                <a:solidFill>
                  <a:schemeClr val="bg1"/>
                </a:solidFill>
                <a:latin typeface="Calibri Light" pitchFamily="34" charset="0"/>
                <a:ea typeface="Verdana" pitchFamily="34" charset="0"/>
                <a:cs typeface="Verdana" pitchFamily="34" charset="0"/>
              </a:rPr>
              <a:t>2. Servicio de Estadística y Metodología de la investigación. Hospital Universitario Virgen de Valme.</a:t>
            </a:r>
            <a:endParaRPr lang="es-ES_tradnl">
              <a:solidFill>
                <a:schemeClr val="bg1"/>
              </a:solidFill>
              <a:latin typeface="Calibri Light" pitchFamily="34" charset="0"/>
            </a:endParaRPr>
          </a:p>
          <a:p>
            <a:pPr algn="ctr" eaLnBrk="1" hangingPunct="1">
              <a:lnSpc>
                <a:spcPct val="90000"/>
              </a:lnSpc>
            </a:pPr>
            <a:endParaRPr lang="es-ES_tradnl" sz="4400">
              <a:solidFill>
                <a:schemeClr val="bg1"/>
              </a:solidFill>
              <a:latin typeface="Calibri Light" pitchFamily="34" charset="0"/>
            </a:endParaRPr>
          </a:p>
        </p:txBody>
      </p:sp>
      <p:sp>
        <p:nvSpPr>
          <p:cNvPr id="3075" name="CuadroTexto 4"/>
          <p:cNvSpPr txBox="1">
            <a:spLocks noChangeArrowheads="1"/>
          </p:cNvSpPr>
          <p:nvPr/>
        </p:nvSpPr>
        <p:spPr bwMode="auto">
          <a:xfrm>
            <a:off x="155575" y="1865313"/>
            <a:ext cx="1511300" cy="338137"/>
          </a:xfrm>
          <a:prstGeom prst="rect">
            <a:avLst/>
          </a:prstGeom>
          <a:solidFill>
            <a:schemeClr val="tx2"/>
          </a:solidFill>
          <a:ln w="9525">
            <a:noFill/>
            <a:miter lim="800000"/>
            <a:headEnd/>
            <a:tailEnd/>
          </a:ln>
        </p:spPr>
        <p:txBody>
          <a:bodyPr wrap="none">
            <a:spAutoFit/>
          </a:bodyPr>
          <a:lstStyle/>
          <a:p>
            <a:pPr eaLnBrk="1" hangingPunct="1"/>
            <a:r>
              <a:rPr lang="es-ES_tradnl" sz="1600">
                <a:solidFill>
                  <a:schemeClr val="bg1"/>
                </a:solidFill>
              </a:rPr>
              <a:t>INTRODUCCION</a:t>
            </a:r>
          </a:p>
        </p:txBody>
      </p:sp>
      <p:sp>
        <p:nvSpPr>
          <p:cNvPr id="3076" name="CuadroTexto 5"/>
          <p:cNvSpPr txBox="1">
            <a:spLocks noChangeArrowheads="1"/>
          </p:cNvSpPr>
          <p:nvPr/>
        </p:nvSpPr>
        <p:spPr bwMode="auto">
          <a:xfrm>
            <a:off x="157163" y="5356225"/>
            <a:ext cx="1008062" cy="338138"/>
          </a:xfrm>
          <a:prstGeom prst="rect">
            <a:avLst/>
          </a:prstGeom>
          <a:solidFill>
            <a:schemeClr val="tx2"/>
          </a:solidFill>
          <a:ln w="9525">
            <a:noFill/>
            <a:miter lim="800000"/>
            <a:headEnd/>
            <a:tailEnd/>
          </a:ln>
        </p:spPr>
        <p:txBody>
          <a:bodyPr>
            <a:spAutoFit/>
          </a:bodyPr>
          <a:lstStyle/>
          <a:p>
            <a:pPr eaLnBrk="1" hangingPunct="1"/>
            <a:r>
              <a:rPr lang="es-ES_tradnl" sz="1600">
                <a:solidFill>
                  <a:schemeClr val="bg1"/>
                </a:solidFill>
              </a:rPr>
              <a:t>OBJETIVO</a:t>
            </a:r>
          </a:p>
        </p:txBody>
      </p:sp>
      <p:sp>
        <p:nvSpPr>
          <p:cNvPr id="3077" name="CuadroTexto 6"/>
          <p:cNvSpPr txBox="1">
            <a:spLocks noChangeArrowheads="1"/>
          </p:cNvSpPr>
          <p:nvPr/>
        </p:nvSpPr>
        <p:spPr bwMode="auto">
          <a:xfrm>
            <a:off x="155575" y="3324225"/>
            <a:ext cx="2087563" cy="338138"/>
          </a:xfrm>
          <a:prstGeom prst="rect">
            <a:avLst/>
          </a:prstGeom>
          <a:solidFill>
            <a:schemeClr val="tx2"/>
          </a:solidFill>
          <a:ln w="9525">
            <a:noFill/>
            <a:miter lim="800000"/>
            <a:headEnd/>
            <a:tailEnd/>
          </a:ln>
        </p:spPr>
        <p:txBody>
          <a:bodyPr wrap="none">
            <a:spAutoFit/>
          </a:bodyPr>
          <a:lstStyle/>
          <a:p>
            <a:pPr eaLnBrk="1" hangingPunct="1"/>
            <a:r>
              <a:rPr lang="es-ES_tradnl" sz="1600">
                <a:solidFill>
                  <a:schemeClr val="bg1"/>
                </a:solidFill>
              </a:rPr>
              <a:t>MATERIAL Y MÉTODOS</a:t>
            </a:r>
          </a:p>
        </p:txBody>
      </p:sp>
      <p:sp>
        <p:nvSpPr>
          <p:cNvPr id="3078" name="CuadroTexto 8"/>
          <p:cNvSpPr txBox="1">
            <a:spLocks noChangeArrowheads="1"/>
          </p:cNvSpPr>
          <p:nvPr/>
        </p:nvSpPr>
        <p:spPr bwMode="auto">
          <a:xfrm>
            <a:off x="5332413" y="1806575"/>
            <a:ext cx="1252537" cy="338138"/>
          </a:xfrm>
          <a:prstGeom prst="rect">
            <a:avLst/>
          </a:prstGeom>
          <a:solidFill>
            <a:schemeClr val="tx2"/>
          </a:solidFill>
          <a:ln w="9525">
            <a:noFill/>
            <a:miter lim="800000"/>
            <a:headEnd/>
            <a:tailEnd/>
          </a:ln>
        </p:spPr>
        <p:txBody>
          <a:bodyPr wrap="none">
            <a:spAutoFit/>
          </a:bodyPr>
          <a:lstStyle/>
          <a:p>
            <a:pPr eaLnBrk="1" hangingPunct="1"/>
            <a:r>
              <a:rPr lang="es-ES_tradnl" sz="1600">
                <a:solidFill>
                  <a:schemeClr val="bg1"/>
                </a:solidFill>
              </a:rPr>
              <a:t>RESULTADOS</a:t>
            </a:r>
          </a:p>
        </p:txBody>
      </p:sp>
      <p:sp>
        <p:nvSpPr>
          <p:cNvPr id="3079" name="CuadroTexto 9"/>
          <p:cNvSpPr txBox="1">
            <a:spLocks noChangeArrowheads="1"/>
          </p:cNvSpPr>
          <p:nvPr/>
        </p:nvSpPr>
        <p:spPr bwMode="auto">
          <a:xfrm>
            <a:off x="155575" y="2203450"/>
            <a:ext cx="4983163" cy="1077913"/>
          </a:xfrm>
          <a:prstGeom prst="rect">
            <a:avLst/>
          </a:prstGeom>
          <a:noFill/>
          <a:ln w="9525">
            <a:noFill/>
            <a:miter lim="800000"/>
            <a:headEnd/>
            <a:tailEnd/>
          </a:ln>
        </p:spPr>
        <p:txBody>
          <a:bodyPr>
            <a:spAutoFit/>
          </a:bodyPr>
          <a:lstStyle/>
          <a:p>
            <a:pPr algn="just" eaLnBrk="1" hangingPunct="1"/>
            <a:r>
              <a:rPr lang="es-ES" sz="1600"/>
              <a:t>La enfermedad de motoneurona es una patología degenerativa de curso progresivo, evoluciona a insuficiencia respiratoria, precisa de ventilación mecánica no invasiva (VMNI) y tiene una elevada mortalidad. </a:t>
            </a:r>
          </a:p>
        </p:txBody>
      </p:sp>
      <p:sp>
        <p:nvSpPr>
          <p:cNvPr id="3080" name="CuadroTexto 10"/>
          <p:cNvSpPr txBox="1">
            <a:spLocks noChangeArrowheads="1"/>
          </p:cNvSpPr>
          <p:nvPr/>
        </p:nvSpPr>
        <p:spPr bwMode="auto">
          <a:xfrm>
            <a:off x="155575" y="5694363"/>
            <a:ext cx="4983163" cy="831850"/>
          </a:xfrm>
          <a:prstGeom prst="rect">
            <a:avLst/>
          </a:prstGeom>
          <a:noFill/>
          <a:ln w="9525">
            <a:noFill/>
            <a:miter lim="800000"/>
            <a:headEnd/>
            <a:tailEnd/>
          </a:ln>
        </p:spPr>
        <p:txBody>
          <a:bodyPr>
            <a:spAutoFit/>
          </a:bodyPr>
          <a:lstStyle/>
          <a:p>
            <a:pPr algn="just" eaLnBrk="1" hangingPunct="1"/>
            <a:r>
              <a:rPr lang="es-ES" sz="1600"/>
              <a:t>Analizar la necesidad de VMNI y la supervivencia en pacientes con enfermedad de motoneurona en nuestra área hospitalaria.</a:t>
            </a:r>
          </a:p>
        </p:txBody>
      </p:sp>
      <p:sp>
        <p:nvSpPr>
          <p:cNvPr id="3081" name="CuadroTexto 11"/>
          <p:cNvSpPr txBox="1">
            <a:spLocks noChangeArrowheads="1"/>
          </p:cNvSpPr>
          <p:nvPr/>
        </p:nvSpPr>
        <p:spPr bwMode="auto">
          <a:xfrm>
            <a:off x="155575" y="3662363"/>
            <a:ext cx="4983163" cy="1570037"/>
          </a:xfrm>
          <a:prstGeom prst="rect">
            <a:avLst/>
          </a:prstGeom>
          <a:noFill/>
          <a:ln w="9525">
            <a:noFill/>
            <a:miter lim="800000"/>
            <a:headEnd/>
            <a:tailEnd/>
          </a:ln>
        </p:spPr>
        <p:txBody>
          <a:bodyPr>
            <a:spAutoFit/>
          </a:bodyPr>
          <a:lstStyle/>
          <a:p>
            <a:pPr algn="just" eaLnBrk="1" hangingPunct="1"/>
            <a:r>
              <a:rPr lang="es-ES" sz="1600"/>
              <a:t>Estudio observacional retrospectivo de una cohorte de 58 pacientes diagnosticados de enfermedad de motoneurona seguidos en una consulta monográfica de VMNI en el Área Sur de Sevilla entre enero de 2008 y noviembre de 2019. Se analiza mediante análisis de Kaplan Meier la necesidad de VMNI y la supervivencia.</a:t>
            </a:r>
          </a:p>
        </p:txBody>
      </p:sp>
      <p:graphicFrame>
        <p:nvGraphicFramePr>
          <p:cNvPr id="17" name="Tabla 16"/>
          <p:cNvGraphicFramePr>
            <a:graphicFrameLocks noGrp="1"/>
          </p:cNvGraphicFramePr>
          <p:nvPr/>
        </p:nvGraphicFramePr>
        <p:xfrm>
          <a:off x="5332413" y="2254250"/>
          <a:ext cx="3463586" cy="4006055"/>
        </p:xfrm>
        <a:graphic>
          <a:graphicData uri="http://schemas.openxmlformats.org/drawingml/2006/table">
            <a:tbl>
              <a:tblPr firstRow="1" bandRow="1">
                <a:tableStyleId>{5C22544A-7EE6-4342-B048-85BDC9FD1C3A}</a:tableStyleId>
              </a:tblPr>
              <a:tblGrid>
                <a:gridCol w="1852499"/>
                <a:gridCol w="1611087"/>
              </a:tblGrid>
              <a:tr h="311000">
                <a:tc gridSpan="2">
                  <a:txBody>
                    <a:bodyPr/>
                    <a:lstStyle/>
                    <a:p>
                      <a:pPr algn="ctr"/>
                      <a:r>
                        <a:rPr lang="es-ES" sz="1600" i="0" dirty="0"/>
                        <a:t>CARACTERÍSTICAS BASALES</a:t>
                      </a:r>
                    </a:p>
                  </a:txBody>
                  <a:tcPr>
                    <a:solidFill>
                      <a:srgbClr val="22905B"/>
                    </a:solidFill>
                  </a:tcPr>
                </a:tc>
                <a:tc hMerge="1">
                  <a:txBody>
                    <a:bodyPr/>
                    <a:lstStyle/>
                    <a:p>
                      <a:endParaRPr lang="es-ES" dirty="0"/>
                    </a:p>
                  </a:txBody>
                  <a:tcPr>
                    <a:solidFill>
                      <a:schemeClr val="tx2"/>
                    </a:solidFill>
                  </a:tcPr>
                </a:tc>
              </a:tr>
              <a:tr h="387044">
                <a:tc>
                  <a:txBody>
                    <a:bodyPr/>
                    <a:lstStyle/>
                    <a:p>
                      <a:r>
                        <a:rPr lang="es-ES" sz="1600" dirty="0"/>
                        <a:t>Sexo masculino</a:t>
                      </a:r>
                    </a:p>
                  </a:txBody>
                  <a:tcPr/>
                </a:tc>
                <a:tc>
                  <a:txBody>
                    <a:bodyPr/>
                    <a:lstStyle/>
                    <a:p>
                      <a:r>
                        <a:rPr lang="es-ES" sz="1600" dirty="0"/>
                        <a:t>34 (58%)</a:t>
                      </a:r>
                    </a:p>
                  </a:txBody>
                  <a:tcPr/>
                </a:tc>
              </a:tr>
              <a:tr h="387044">
                <a:tc>
                  <a:txBody>
                    <a:bodyPr/>
                    <a:lstStyle/>
                    <a:p>
                      <a:r>
                        <a:rPr lang="es-ES" sz="1600" dirty="0"/>
                        <a:t>Edad</a:t>
                      </a:r>
                    </a:p>
                  </a:txBody>
                  <a:tcPr/>
                </a:tc>
                <a:tc>
                  <a:txBody>
                    <a:bodyPr/>
                    <a:lstStyle/>
                    <a:p>
                      <a:r>
                        <a:rPr lang="es-ES" sz="1600" dirty="0"/>
                        <a:t>66 (55-74)</a:t>
                      </a:r>
                    </a:p>
                  </a:txBody>
                  <a:tcPr/>
                </a:tc>
              </a:tr>
              <a:tr h="387044">
                <a:tc>
                  <a:txBody>
                    <a:bodyPr/>
                    <a:lstStyle/>
                    <a:p>
                      <a:r>
                        <a:rPr lang="es-ES" sz="1600" dirty="0"/>
                        <a:t>SAHS asociado</a:t>
                      </a:r>
                    </a:p>
                  </a:txBody>
                  <a:tcPr/>
                </a:tc>
                <a:tc>
                  <a:txBody>
                    <a:bodyPr/>
                    <a:lstStyle/>
                    <a:p>
                      <a:r>
                        <a:rPr lang="es-ES" sz="1600" dirty="0"/>
                        <a:t>21 (36%)</a:t>
                      </a:r>
                    </a:p>
                  </a:txBody>
                  <a:tcPr/>
                </a:tc>
              </a:tr>
              <a:tr h="387044">
                <a:tc>
                  <a:txBody>
                    <a:bodyPr/>
                    <a:lstStyle/>
                    <a:p>
                      <a:r>
                        <a:rPr lang="es-ES" sz="1600" dirty="0"/>
                        <a:t>Gastrostomía</a:t>
                      </a:r>
                    </a:p>
                  </a:txBody>
                  <a:tcPr/>
                </a:tc>
                <a:tc>
                  <a:txBody>
                    <a:bodyPr/>
                    <a:lstStyle/>
                    <a:p>
                      <a:r>
                        <a:rPr lang="es-ES" sz="1600" dirty="0"/>
                        <a:t>35 (61%)</a:t>
                      </a:r>
                    </a:p>
                  </a:txBody>
                  <a:tcPr/>
                </a:tc>
              </a:tr>
              <a:tr h="585560">
                <a:tc>
                  <a:txBody>
                    <a:bodyPr/>
                    <a:lstStyle/>
                    <a:p>
                      <a:r>
                        <a:rPr lang="es-ES" sz="1600" dirty="0"/>
                        <a:t>Seguimiento desde </a:t>
                      </a:r>
                      <a:r>
                        <a:rPr lang="es-ES" sz="1600" dirty="0" err="1"/>
                        <a:t>dco</a:t>
                      </a:r>
                      <a:r>
                        <a:rPr lang="es-ES" sz="1600" dirty="0"/>
                        <a:t> (meses)</a:t>
                      </a:r>
                    </a:p>
                  </a:txBody>
                  <a:tcPr/>
                </a:tc>
                <a:tc>
                  <a:txBody>
                    <a:bodyPr/>
                    <a:lstStyle/>
                    <a:p>
                      <a:r>
                        <a:rPr lang="es-ES" sz="1600" dirty="0"/>
                        <a:t>37 (15-73)</a:t>
                      </a:r>
                    </a:p>
                  </a:txBody>
                  <a:tcPr/>
                </a:tc>
              </a:tr>
              <a:tr h="398461">
                <a:tc>
                  <a:txBody>
                    <a:bodyPr/>
                    <a:lstStyle/>
                    <a:p>
                      <a:r>
                        <a:rPr lang="es-ES" sz="1600" dirty="0"/>
                        <a:t>Inicio VMNI (meses)</a:t>
                      </a:r>
                    </a:p>
                  </a:txBody>
                  <a:tcPr/>
                </a:tc>
                <a:tc>
                  <a:txBody>
                    <a:bodyPr/>
                    <a:lstStyle/>
                    <a:p>
                      <a:r>
                        <a:rPr lang="es-ES" sz="1600" dirty="0"/>
                        <a:t>18 (4-36)</a:t>
                      </a:r>
                    </a:p>
                  </a:txBody>
                  <a:tcPr/>
                </a:tc>
              </a:tr>
              <a:tr h="339125">
                <a:tc>
                  <a:txBody>
                    <a:bodyPr/>
                    <a:lstStyle/>
                    <a:p>
                      <a:r>
                        <a:rPr lang="es-ES" sz="1600" dirty="0"/>
                        <a:t>FVC al inicio VMNI </a:t>
                      </a:r>
                    </a:p>
                  </a:txBody>
                  <a:tcPr/>
                </a:tc>
                <a:tc>
                  <a:txBody>
                    <a:bodyPr/>
                    <a:lstStyle/>
                    <a:p>
                      <a:r>
                        <a:rPr lang="es-ES" sz="1600" dirty="0"/>
                        <a:t>51% (43%-65%)</a:t>
                      </a:r>
                    </a:p>
                  </a:txBody>
                  <a:tcPr/>
                </a:tc>
              </a:tr>
              <a:tr h="387044">
                <a:tc>
                  <a:txBody>
                    <a:bodyPr/>
                    <a:lstStyle/>
                    <a:p>
                      <a:r>
                        <a:rPr lang="es-ES" sz="1600" dirty="0"/>
                        <a:t>IPAP </a:t>
                      </a:r>
                    </a:p>
                  </a:txBody>
                  <a:tcPr/>
                </a:tc>
                <a:tc>
                  <a:txBody>
                    <a:bodyPr/>
                    <a:lstStyle/>
                    <a:p>
                      <a:r>
                        <a:rPr lang="es-ES" sz="1600" dirty="0"/>
                        <a:t>17 (16-19)</a:t>
                      </a:r>
                    </a:p>
                  </a:txBody>
                  <a:tcPr/>
                </a:tc>
              </a:tr>
              <a:tr h="412409">
                <a:tc>
                  <a:txBody>
                    <a:bodyPr/>
                    <a:lstStyle/>
                    <a:p>
                      <a:r>
                        <a:rPr lang="es-ES" sz="1600" dirty="0"/>
                        <a:t>EPAP </a:t>
                      </a:r>
                    </a:p>
                  </a:txBody>
                  <a:tcPr/>
                </a:tc>
                <a:tc>
                  <a:txBody>
                    <a:bodyPr/>
                    <a:lstStyle/>
                    <a:p>
                      <a:r>
                        <a:rPr lang="es-ES" sz="1600" dirty="0"/>
                        <a:t>5 (4-6)</a:t>
                      </a:r>
                    </a:p>
                  </a:txBody>
                  <a:tcPr/>
                </a:tc>
              </a:tr>
            </a:tbl>
          </a:graphicData>
        </a:graphic>
      </p:graphicFrame>
      <p:graphicFrame>
        <p:nvGraphicFramePr>
          <p:cNvPr id="3116" name="Gráfico 17"/>
          <p:cNvGraphicFramePr>
            <a:graphicFrameLocks/>
          </p:cNvGraphicFramePr>
          <p:nvPr/>
        </p:nvGraphicFramePr>
        <p:xfrm>
          <a:off x="8753475" y="1692275"/>
          <a:ext cx="3489325" cy="5216525"/>
        </p:xfrm>
        <a:graphic>
          <a:graphicData uri="http://schemas.openxmlformats.org/presentationml/2006/ole">
            <p:oleObj spid="_x0000_s3116" name="Gráfico" r:id="rId4" imgW="3486624" imgH="5217745" progId="Excel.Chart.8">
              <p:embed followColorScheme="full"/>
            </p:oleObj>
          </a:graphicData>
        </a:graphic>
      </p:graphicFrame>
      <p:sp>
        <p:nvSpPr>
          <p:cNvPr id="3117" name="CuadroTexto 1"/>
          <p:cNvSpPr txBox="1">
            <a:spLocks noChangeArrowheads="1"/>
          </p:cNvSpPr>
          <p:nvPr/>
        </p:nvSpPr>
        <p:spPr bwMode="auto">
          <a:xfrm>
            <a:off x="5332413" y="6369050"/>
            <a:ext cx="660400" cy="276225"/>
          </a:xfrm>
          <a:prstGeom prst="rect">
            <a:avLst/>
          </a:prstGeom>
          <a:noFill/>
          <a:ln w="9525">
            <a:noFill/>
            <a:miter lim="800000"/>
            <a:headEnd/>
            <a:tailEnd/>
          </a:ln>
        </p:spPr>
        <p:txBody>
          <a:bodyPr wrap="none">
            <a:spAutoFit/>
          </a:bodyPr>
          <a:lstStyle/>
          <a:p>
            <a:pPr eaLnBrk="1" hangingPunct="1"/>
            <a:r>
              <a:rPr lang="es-ES" sz="1200"/>
              <a:t>P 25-75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CuadroTexto 1"/>
          <p:cNvSpPr txBox="1">
            <a:spLocks noChangeArrowheads="1"/>
          </p:cNvSpPr>
          <p:nvPr/>
        </p:nvSpPr>
        <p:spPr bwMode="auto">
          <a:xfrm>
            <a:off x="5318125" y="4498975"/>
            <a:ext cx="1651000" cy="369888"/>
          </a:xfrm>
          <a:prstGeom prst="rect">
            <a:avLst/>
          </a:prstGeom>
          <a:solidFill>
            <a:schemeClr val="tx2"/>
          </a:solidFill>
          <a:ln w="9525">
            <a:noFill/>
            <a:miter lim="800000"/>
            <a:headEnd/>
            <a:tailEnd/>
          </a:ln>
        </p:spPr>
        <p:txBody>
          <a:bodyPr wrap="none">
            <a:spAutoFit/>
          </a:bodyPr>
          <a:lstStyle/>
          <a:p>
            <a:pPr eaLnBrk="1" hangingPunct="1"/>
            <a:r>
              <a:rPr lang="es-ES_tradnl">
                <a:solidFill>
                  <a:schemeClr val="bg1"/>
                </a:solidFill>
              </a:rPr>
              <a:t>CONCLUSIONES</a:t>
            </a:r>
          </a:p>
        </p:txBody>
      </p:sp>
      <p:sp>
        <p:nvSpPr>
          <p:cNvPr id="5123" name="CuadroTexto 2"/>
          <p:cNvSpPr txBox="1">
            <a:spLocks noChangeArrowheads="1"/>
          </p:cNvSpPr>
          <p:nvPr/>
        </p:nvSpPr>
        <p:spPr bwMode="auto">
          <a:xfrm>
            <a:off x="5318125" y="4916488"/>
            <a:ext cx="6684963" cy="1662112"/>
          </a:xfrm>
          <a:prstGeom prst="rect">
            <a:avLst/>
          </a:prstGeom>
          <a:noFill/>
          <a:ln w="38100">
            <a:solidFill>
              <a:schemeClr val="tx2"/>
            </a:solidFill>
            <a:miter lim="800000"/>
            <a:headEnd/>
            <a:tailEnd/>
          </a:ln>
        </p:spPr>
        <p:txBody>
          <a:bodyPr>
            <a:spAutoFit/>
          </a:bodyPr>
          <a:lstStyle/>
          <a:p>
            <a:pPr marL="285750" indent="-285750" algn="just" eaLnBrk="1" hangingPunct="1">
              <a:buFont typeface="Arial" charset="0"/>
              <a:buChar char="•"/>
            </a:pPr>
            <a:r>
              <a:rPr lang="es-ES" sz="1700"/>
              <a:t>Más de la mitad de nuestros pacientes precisaron VMNI durante el seguimiento, la mayoría durante los dos primeros años tras el diagnóstico, por lo que es necesaria una vigilancia estrecha durante este periodo. </a:t>
            </a:r>
          </a:p>
          <a:p>
            <a:pPr marL="285750" indent="-285750" algn="just" eaLnBrk="1" hangingPunct="1">
              <a:buFont typeface="Arial" charset="0"/>
              <a:buChar char="•"/>
            </a:pPr>
            <a:r>
              <a:rPr lang="es-ES" sz="1700"/>
              <a:t>La supervivencia en nuestra muestra es similar a la descrita en la literatura.</a:t>
            </a:r>
          </a:p>
        </p:txBody>
      </p:sp>
      <p:graphicFrame>
        <p:nvGraphicFramePr>
          <p:cNvPr id="5124" name="Gráfico 3"/>
          <p:cNvGraphicFramePr>
            <a:graphicFrameLocks/>
          </p:cNvGraphicFramePr>
          <p:nvPr/>
        </p:nvGraphicFramePr>
        <p:xfrm>
          <a:off x="400050" y="4043363"/>
          <a:ext cx="4625975" cy="2865437"/>
        </p:xfrm>
        <a:graphic>
          <a:graphicData uri="http://schemas.openxmlformats.org/presentationml/2006/ole">
            <p:oleObj spid="_x0000_s5124" name="Gráfico" r:id="rId4" imgW="4632577" imgH="2864883" progId="Excel.Chart.8">
              <p:embed followColorScheme="full"/>
            </p:oleObj>
          </a:graphicData>
        </a:graphic>
      </p:graphicFrame>
      <p:pic>
        <p:nvPicPr>
          <p:cNvPr id="5125" name="Imagen 7"/>
          <p:cNvPicPr>
            <a:picLocks noChangeAspect="1" noChangeArrowheads="1"/>
          </p:cNvPicPr>
          <p:nvPr/>
        </p:nvPicPr>
        <p:blipFill>
          <a:blip r:embed="rId5"/>
          <a:srcRect/>
          <a:stretch>
            <a:fillRect/>
          </a:stretch>
        </p:blipFill>
        <p:spPr bwMode="auto">
          <a:xfrm>
            <a:off x="109538" y="47625"/>
            <a:ext cx="3357562" cy="3806825"/>
          </a:xfrm>
          <a:prstGeom prst="rect">
            <a:avLst/>
          </a:prstGeom>
          <a:noFill/>
          <a:ln w="9525">
            <a:noFill/>
            <a:miter lim="800000"/>
            <a:headEnd/>
            <a:tailEnd/>
          </a:ln>
        </p:spPr>
      </p:pic>
      <p:pic>
        <p:nvPicPr>
          <p:cNvPr id="5126" name="Imagen 8"/>
          <p:cNvPicPr>
            <a:picLocks noChangeAspect="1" noChangeArrowheads="1"/>
          </p:cNvPicPr>
          <p:nvPr/>
        </p:nvPicPr>
        <p:blipFill>
          <a:blip r:embed="rId6"/>
          <a:srcRect/>
          <a:stretch>
            <a:fillRect/>
          </a:stretch>
        </p:blipFill>
        <p:spPr bwMode="auto">
          <a:xfrm>
            <a:off x="3570288" y="47625"/>
            <a:ext cx="3357562" cy="3830638"/>
          </a:xfrm>
          <a:prstGeom prst="rect">
            <a:avLst/>
          </a:prstGeom>
          <a:noFill/>
          <a:ln w="9525">
            <a:noFill/>
            <a:miter lim="800000"/>
            <a:headEnd/>
            <a:tailEnd/>
          </a:ln>
        </p:spPr>
      </p:pic>
      <p:pic>
        <p:nvPicPr>
          <p:cNvPr id="5127" name="Imagen 9"/>
          <p:cNvPicPr>
            <a:picLocks noChangeAspect="1" noChangeArrowheads="1"/>
          </p:cNvPicPr>
          <p:nvPr/>
        </p:nvPicPr>
        <p:blipFill>
          <a:blip r:embed="rId7"/>
          <a:srcRect/>
          <a:stretch>
            <a:fillRect/>
          </a:stretch>
        </p:blipFill>
        <p:spPr bwMode="auto">
          <a:xfrm>
            <a:off x="7031038" y="47625"/>
            <a:ext cx="5160962" cy="3609975"/>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345</TotalTime>
  <Words>246</Words>
  <Application>Microsoft Macintosh PowerPoint</Application>
  <PresentationFormat>Personalizado</PresentationFormat>
  <Paragraphs>34</Paragraphs>
  <Slides>2</Slides>
  <Notes>2</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2</vt:i4>
      </vt:variant>
    </vt:vector>
  </HeadingPairs>
  <TitlesOfParts>
    <vt:vector size="8" baseType="lpstr">
      <vt:lpstr>Calibri</vt:lpstr>
      <vt:lpstr>Arial</vt:lpstr>
      <vt:lpstr>Calibri Light</vt:lpstr>
      <vt:lpstr>Verdana</vt:lpstr>
      <vt:lpstr>Tema de Office</vt:lpstr>
      <vt:lpstr>Gráfico de Microsoft Excel</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LUNA</cp:lastModifiedBy>
  <cp:revision>57</cp:revision>
  <dcterms:created xsi:type="dcterms:W3CDTF">2020-02-17T16:02:52Z</dcterms:created>
  <dcterms:modified xsi:type="dcterms:W3CDTF">2020-06-10T08:38:24Z</dcterms:modified>
</cp:coreProperties>
</file>