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9144000" cy="5143500" type="screen16x9"/>
  <p:notesSz cx="9144000" cy="6858000"/>
  <p:defaultTextStyle>
    <a:defPPr>
      <a:defRPr lang="en-US"/>
    </a:defPPr>
    <a:lvl1pPr marL="0" algn="l" defTabSz="45701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17" algn="l" defTabSz="45701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034" algn="l" defTabSz="45701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051" algn="l" defTabSz="45701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068" algn="l" defTabSz="45701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086" algn="l" defTabSz="45701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103" algn="l" defTabSz="45701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120" algn="l" defTabSz="45701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137" algn="l" defTabSz="45701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1361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89" d="100"/>
          <a:sy n="89" d="100"/>
        </p:scale>
        <p:origin x="-616" y="-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avier%20de%20Francisco\Varios%20windows\Desktop\Copia%20de%20DIA%20MUNDIAL%20SIN%20TABACO%202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Libro1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Lourdes\Dia%20mundial%20sin%20tabaco\DIA%20MUNDIAL%20SIN%20TABACO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urdes\Dia%20mundial%20sin%20tabaco\DIA%20MUNDIAL%20SIN%20TABACO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ourdes\Dia%20mundial%20sin%20tabaco\DIA%20MUNDIAL%20SIN%20TABACO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view3D>
      <c:rotX val="30"/>
      <c:perspective val="30"/>
    </c:view3D>
    <c:plotArea>
      <c:layout>
        <c:manualLayout>
          <c:layoutTarget val="inner"/>
          <c:xMode val="edge"/>
          <c:yMode val="edge"/>
          <c:x val="0"/>
          <c:y val="4.1666666666666671E-2"/>
          <c:w val="0.78875459317585317"/>
          <c:h val="0.95833333333333348"/>
        </c:manualLayout>
      </c:layout>
      <c:pie3DChart>
        <c:varyColors val="1"/>
        <c:ser>
          <c:idx val="0"/>
          <c:order val="0"/>
          <c:dPt>
            <c:idx val="0"/>
            <c:spPr>
              <a:solidFill>
                <a:srgbClr val="0070C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6BA-4850-8852-A83E8D536E9D}"/>
              </c:ext>
            </c:extLst>
          </c:dPt>
          <c:dPt>
            <c:idx val="1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6BA-4850-8852-A83E8D536E9D}"/>
              </c:ext>
            </c:extLst>
          </c:dPt>
          <c:dLbls>
            <c:dLbl>
              <c:idx val="0"/>
              <c:layout/>
              <c:numFmt formatCode="0.0%" sourceLinked="0"/>
              <c:spPr/>
              <c:txPr>
                <a:bodyPr/>
                <a:lstStyle/>
                <a:p>
                  <a:pPr>
                    <a:defRPr sz="1000" b="1">
                      <a:solidFill>
                        <a:schemeClr val="bg1"/>
                      </a:solidFill>
                    </a:defRPr>
                  </a:pPr>
                  <a:endParaRPr lang="es-ES"/>
                </a:p>
              </c:txPr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6BA-4850-8852-A83E8D536E9D}"/>
                </c:ext>
              </c:extLst>
            </c:dLbl>
            <c:dLbl>
              <c:idx val="1"/>
              <c:layout/>
              <c:numFmt formatCode="0.0%" sourceLinked="0"/>
              <c:spPr/>
              <c:txPr>
                <a:bodyPr/>
                <a:lstStyle/>
                <a:p>
                  <a:pPr>
                    <a:defRPr sz="1000" b="1">
                      <a:solidFill>
                        <a:schemeClr val="bg1"/>
                      </a:solidFill>
                    </a:defRPr>
                  </a:pPr>
                  <a:endParaRPr lang="es-ES"/>
                </a:p>
              </c:txPr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6BA-4850-8852-A83E8D536E9D}"/>
                </c:ext>
              </c:extLst>
            </c:dLbl>
            <c:delete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Hoja1!$A$1:$B$1</c:f>
              <c:strCache>
                <c:ptCount val="2"/>
                <c:pt idx="0">
                  <c:v>Varones</c:v>
                </c:pt>
                <c:pt idx="1">
                  <c:v>Mujeres</c:v>
                </c:pt>
              </c:strCache>
            </c:strRef>
          </c:cat>
          <c:val>
            <c:numRef>
              <c:f>Hoja1!$A$2:$B$2</c:f>
              <c:numCache>
                <c:formatCode>0.00%</c:formatCode>
                <c:ptCount val="2"/>
                <c:pt idx="0">
                  <c:v>0.31400000000000006</c:v>
                </c:pt>
                <c:pt idx="1">
                  <c:v>0.68600000000000017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6BA-4850-8852-A83E8D536E9D}"/>
            </c:ext>
          </c:extLst>
        </c:ser>
        <c:dLbls/>
      </c:pie3DChart>
      <c:spPr>
        <a:solidFill>
          <a:schemeClr val="accent1">
            <a:lumMod val="20000"/>
            <a:lumOff val="80000"/>
          </a:schemeClr>
        </a:solidFill>
      </c:spPr>
    </c:plotArea>
    <c:legend>
      <c:legendPos val="r"/>
      <c:layout>
        <c:manualLayout>
          <c:xMode val="edge"/>
          <c:yMode val="edge"/>
          <c:x val="0.7846397637795276"/>
          <c:y val="0.38850503062117231"/>
          <c:w val="0.20937500919914259"/>
          <c:h val="0.21397171889055805"/>
        </c:manualLayout>
      </c:layout>
      <c:txPr>
        <a:bodyPr/>
        <a:lstStyle/>
        <a:p>
          <a:pPr>
            <a:defRPr sz="800" b="1">
              <a:solidFill>
                <a:schemeClr val="tx1"/>
              </a:solidFill>
            </a:defRPr>
          </a:pPr>
          <a:endParaRPr lang="es-ES"/>
        </a:p>
      </c:txPr>
    </c:legend>
    <c:plotVisOnly val="1"/>
    <c:dispBlanksAs val="zero"/>
  </c:chart>
  <c:spPr>
    <a:solidFill>
      <a:schemeClr val="accent1">
        <a:lumMod val="20000"/>
        <a:lumOff val="80000"/>
      </a:schemeClr>
    </a:solidFill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view3D>
      <c:rAngAx val="1"/>
    </c:view3D>
    <c:plotArea>
      <c:layout>
        <c:manualLayout>
          <c:layoutTarget val="inner"/>
          <c:xMode val="edge"/>
          <c:yMode val="edge"/>
          <c:x val="0.11182679982533489"/>
          <c:y val="9.3067220764071173E-2"/>
          <c:w val="0.80891999586947727"/>
          <c:h val="0.68956286261784128"/>
        </c:manualLayout>
      </c:layout>
      <c:bar3DChart>
        <c:barDir val="col"/>
        <c:grouping val="clustered"/>
        <c:ser>
          <c:idx val="0"/>
          <c:order val="0"/>
          <c:dPt>
            <c:idx val="0"/>
            <c:spPr>
              <a:solidFill>
                <a:srgbClr val="00FF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08B-4609-8FEC-2255F02B78CE}"/>
              </c:ext>
            </c:extLst>
          </c:dPt>
          <c:dPt>
            <c:idx val="1"/>
            <c:spPr>
              <a:solidFill>
                <a:srgbClr val="7030A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08B-4609-8FEC-2255F02B78CE}"/>
              </c:ext>
            </c:extLst>
          </c:dPt>
          <c:dPt>
            <c:idx val="2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08B-4609-8FEC-2255F02B78CE}"/>
              </c:ext>
            </c:extLst>
          </c:dPt>
          <c:dLbls>
            <c:dLbl>
              <c:idx val="0"/>
              <c:numFmt formatCode="0.0%" sourceLinked="0"/>
              <c:spPr>
                <a:noFill/>
              </c:spPr>
              <c:txPr>
                <a:bodyPr/>
                <a:lstStyle/>
                <a:p>
                  <a:pPr>
                    <a:defRPr sz="1000" b="1"/>
                  </a:pPr>
                  <a:endParaRPr lang="es-ES"/>
                </a:p>
              </c:txPr>
            </c:dLbl>
            <c:dLbl>
              <c:idx val="1"/>
              <c:numFmt formatCode="0.0%" sourceLinked="0"/>
              <c:spPr>
                <a:noFill/>
              </c:spPr>
              <c:txPr>
                <a:bodyPr/>
                <a:lstStyle/>
                <a:p>
                  <a:pPr>
                    <a:defRPr sz="1000" b="1"/>
                  </a:pPr>
                  <a:endParaRPr lang="es-ES"/>
                </a:p>
              </c:txPr>
            </c:dLbl>
            <c:dLbl>
              <c:idx val="2"/>
              <c:numFmt formatCode="0.0%" sourceLinked="0"/>
              <c:spPr>
                <a:noFill/>
              </c:spPr>
              <c:txPr>
                <a:bodyPr/>
                <a:lstStyle/>
                <a:p>
                  <a:pPr>
                    <a:defRPr sz="1000" b="1"/>
                  </a:pPr>
                  <a:endParaRPr lang="es-ES"/>
                </a:p>
              </c:txPr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/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Hoja1!$C$24:$E$24</c:f>
              <c:strCache>
                <c:ptCount val="3"/>
                <c:pt idx="0">
                  <c:v>F = 0-3</c:v>
                </c:pt>
                <c:pt idx="1">
                  <c:v>F= 4-7</c:v>
                </c:pt>
                <c:pt idx="2">
                  <c:v>F&gt; 7</c:v>
                </c:pt>
              </c:strCache>
            </c:strRef>
          </c:cat>
          <c:val>
            <c:numRef>
              <c:f>Hoja1!$C$25:$E$25</c:f>
              <c:numCache>
                <c:formatCode>0.00%</c:formatCode>
                <c:ptCount val="3"/>
                <c:pt idx="0">
                  <c:v>0.31400000000000006</c:v>
                </c:pt>
                <c:pt idx="1">
                  <c:v>0.6080000000000001</c:v>
                </c:pt>
                <c:pt idx="2">
                  <c:v>7.8000000000000014E-2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908B-4609-8FEC-2255F02B78CE}"/>
            </c:ext>
          </c:extLst>
        </c:ser>
        <c:dLbls/>
        <c:shape val="box"/>
        <c:axId val="56918400"/>
        <c:axId val="56919936"/>
        <c:axId val="0"/>
      </c:bar3DChart>
      <c:catAx>
        <c:axId val="56918400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1100" b="1"/>
            </a:pPr>
            <a:endParaRPr lang="es-ES"/>
          </a:p>
        </c:txPr>
        <c:crossAx val="56919936"/>
        <c:crosses val="autoZero"/>
        <c:auto val="1"/>
        <c:lblAlgn val="ctr"/>
        <c:lblOffset val="100"/>
      </c:catAx>
      <c:valAx>
        <c:axId val="56919936"/>
        <c:scaling>
          <c:orientation val="minMax"/>
        </c:scaling>
        <c:axPos val="l"/>
        <c:majorGridlines/>
        <c:numFmt formatCode="0%" sourceLinked="0"/>
        <c:tickLblPos val="nextTo"/>
        <c:txPr>
          <a:bodyPr/>
          <a:lstStyle/>
          <a:p>
            <a:pPr>
              <a:defRPr sz="800" b="1"/>
            </a:pPr>
            <a:endParaRPr lang="es-ES"/>
          </a:p>
        </c:txPr>
        <c:crossAx val="56918400"/>
        <c:crosses val="autoZero"/>
        <c:crossBetween val="between"/>
      </c:valAx>
      <c:spPr>
        <a:gradFill>
          <a:gsLst>
            <a:gs pos="0">
              <a:srgbClr val="CBCBCB"/>
            </a:gs>
            <a:gs pos="13000">
              <a:srgbClr val="5F5F5F"/>
            </a:gs>
            <a:gs pos="21001">
              <a:srgbClr val="5F5F5F"/>
            </a:gs>
            <a:gs pos="63000">
              <a:srgbClr val="FFFFFF"/>
            </a:gs>
            <a:gs pos="67000">
              <a:srgbClr val="B2B2B2"/>
            </a:gs>
            <a:gs pos="69000">
              <a:srgbClr val="292929"/>
            </a:gs>
            <a:gs pos="82001">
              <a:srgbClr val="777777"/>
            </a:gs>
            <a:gs pos="100000">
              <a:srgbClr val="EAEAEA"/>
            </a:gs>
          </a:gsLst>
          <a:lin ang="5400000" scaled="0"/>
        </a:gradFill>
      </c:spPr>
    </c:plotArea>
    <c:legend>
      <c:legendPos val="r"/>
      <c:layout>
        <c:manualLayout>
          <c:xMode val="edge"/>
          <c:yMode val="edge"/>
          <c:x val="0.74757851923189444"/>
          <c:y val="0.19074770646252198"/>
          <c:w val="0.22229628329387804"/>
          <c:h val="0.38021012688405614"/>
        </c:manualLayout>
      </c:layout>
      <c:txPr>
        <a:bodyPr/>
        <a:lstStyle/>
        <a:p>
          <a:pPr>
            <a:defRPr sz="1000" b="1"/>
          </a:pPr>
          <a:endParaRPr lang="es-ES"/>
        </a:p>
      </c:txPr>
    </c:legend>
    <c:plotVisOnly val="1"/>
    <c:dispBlanksAs val="gap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view3D>
      <c:rAngAx val="1"/>
    </c:view3D>
    <c:plotArea>
      <c:layout>
        <c:manualLayout>
          <c:layoutTarget val="inner"/>
          <c:xMode val="edge"/>
          <c:yMode val="edge"/>
          <c:x val="0.14193186882869141"/>
          <c:y val="3.5293225063838835E-2"/>
          <c:w val="0.80973299102516139"/>
          <c:h val="0.68840669559826406"/>
        </c:manualLayout>
      </c:layout>
      <c:bar3DChart>
        <c:barDir val="col"/>
        <c:grouping val="clustered"/>
        <c:ser>
          <c:idx val="0"/>
          <c:order val="0"/>
          <c:dPt>
            <c:idx val="0"/>
            <c:spPr>
              <a:solidFill>
                <a:srgbClr val="00FF99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B6A-4D8A-A8CF-5D4494038C28}"/>
              </c:ext>
            </c:extLst>
          </c:dPt>
          <c:dPt>
            <c:idx val="1"/>
            <c:spPr>
              <a:solidFill>
                <a:srgbClr val="FF99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B6A-4D8A-A8CF-5D4494038C28}"/>
              </c:ext>
            </c:extLst>
          </c:dPt>
          <c:dPt>
            <c:idx val="2"/>
            <c:spPr>
              <a:solidFill>
                <a:srgbClr val="990099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B6A-4D8A-A8CF-5D4494038C28}"/>
              </c:ext>
            </c:extLst>
          </c:dPt>
          <c:dPt>
            <c:idx val="3"/>
            <c:spPr>
              <a:solidFill>
                <a:srgbClr val="00B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B6A-4D8A-A8CF-5D4494038C28}"/>
              </c:ext>
            </c:extLst>
          </c:dPt>
          <c:dLbls>
            <c:dLbl>
              <c:idx val="0"/>
              <c:layout/>
              <c:numFmt formatCode="0.0%" sourceLinked="0"/>
              <c:spPr>
                <a:noFill/>
              </c:spPr>
              <c:txPr>
                <a:bodyPr/>
                <a:lstStyle/>
                <a:p>
                  <a:pPr>
                    <a:defRPr sz="1000" b="1"/>
                  </a:pPr>
                  <a:endParaRPr lang="es-ES"/>
                </a:p>
              </c:txPr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B6A-4D8A-A8CF-5D4494038C28}"/>
                </c:ext>
              </c:extLst>
            </c:dLbl>
            <c:dLbl>
              <c:idx val="1"/>
              <c:layout/>
              <c:numFmt formatCode="0.0%" sourceLinked="0"/>
              <c:spPr>
                <a:noFill/>
              </c:spPr>
              <c:txPr>
                <a:bodyPr/>
                <a:lstStyle/>
                <a:p>
                  <a:pPr>
                    <a:defRPr sz="1000" b="1"/>
                  </a:pPr>
                  <a:endParaRPr lang="es-ES"/>
                </a:p>
              </c:txPr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B6A-4D8A-A8CF-5D4494038C28}"/>
                </c:ext>
              </c:extLst>
            </c:dLbl>
            <c:dLbl>
              <c:idx val="2"/>
              <c:layout/>
              <c:numFmt formatCode="0.0%" sourceLinked="0"/>
              <c:spPr>
                <a:noFill/>
              </c:spPr>
              <c:txPr>
                <a:bodyPr/>
                <a:lstStyle/>
                <a:p>
                  <a:pPr>
                    <a:defRPr sz="1000" b="1"/>
                  </a:pPr>
                  <a:endParaRPr lang="es-ES"/>
                </a:p>
              </c:txPr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B6A-4D8A-A8CF-5D4494038C28}"/>
                </c:ext>
              </c:extLst>
            </c:dLbl>
            <c:dLbl>
              <c:idx val="3"/>
              <c:layout/>
              <c:numFmt formatCode="0.0%" sourceLinked="0"/>
              <c:spPr>
                <a:noFill/>
              </c:spPr>
              <c:txPr>
                <a:bodyPr/>
                <a:lstStyle/>
                <a:p>
                  <a:pPr>
                    <a:defRPr sz="1000" b="1"/>
                  </a:pPr>
                  <a:endParaRPr lang="es-ES"/>
                </a:p>
              </c:txPr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B6A-4D8A-A8CF-5D4494038C28}"/>
                </c:ext>
              </c:extLst>
            </c:dLbl>
            <c:delete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Hoja1!$C$39:$F$39</c:f>
              <c:strCache>
                <c:ptCount val="4"/>
                <c:pt idx="0">
                  <c:v>C= 0-6</c:v>
                </c:pt>
                <c:pt idx="1">
                  <c:v>C= 7-10</c:v>
                </c:pt>
                <c:pt idx="2">
                  <c:v>C=11-20</c:v>
                </c:pt>
                <c:pt idx="3">
                  <c:v>C&gt;20</c:v>
                </c:pt>
              </c:strCache>
            </c:strRef>
          </c:cat>
          <c:val>
            <c:numRef>
              <c:f>Hoja1!$C$40:$F$40</c:f>
              <c:numCache>
                <c:formatCode>0.00%</c:formatCode>
                <c:ptCount val="4"/>
                <c:pt idx="0">
                  <c:v>0.15100000000000002</c:v>
                </c:pt>
                <c:pt idx="1">
                  <c:v>9.8000000000000018E-2</c:v>
                </c:pt>
                <c:pt idx="2">
                  <c:v>0.37300000000000005</c:v>
                </c:pt>
                <c:pt idx="3">
                  <c:v>0.37300000000000005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CB6A-4D8A-A8CF-5D4494038C28}"/>
            </c:ext>
          </c:extLst>
        </c:ser>
        <c:dLbls/>
        <c:shape val="box"/>
        <c:axId val="55167232"/>
        <c:axId val="55169024"/>
        <c:axId val="0"/>
      </c:bar3DChart>
      <c:catAx>
        <c:axId val="55167232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1050" b="1"/>
            </a:pPr>
            <a:endParaRPr lang="es-ES"/>
          </a:p>
        </c:txPr>
        <c:crossAx val="55169024"/>
        <c:crosses val="autoZero"/>
        <c:auto val="1"/>
        <c:lblAlgn val="ctr"/>
        <c:lblOffset val="100"/>
      </c:catAx>
      <c:valAx>
        <c:axId val="55169024"/>
        <c:scaling>
          <c:orientation val="minMax"/>
        </c:scaling>
        <c:axPos val="l"/>
        <c:majorGridlines/>
        <c:numFmt formatCode="0%" sourceLinked="0"/>
        <c:tickLblPos val="nextTo"/>
        <c:txPr>
          <a:bodyPr/>
          <a:lstStyle/>
          <a:p>
            <a:pPr>
              <a:defRPr sz="1050" b="1"/>
            </a:pPr>
            <a:endParaRPr lang="es-ES"/>
          </a:p>
        </c:txPr>
        <c:crossAx val="55167232"/>
        <c:crosses val="autoZero"/>
        <c:crossBetween val="between"/>
      </c:valAx>
      <c:spPr>
        <a:gradFill>
          <a:gsLst>
            <a:gs pos="0">
              <a:srgbClr val="CBCBCB"/>
            </a:gs>
            <a:gs pos="13000">
              <a:srgbClr val="5F5F5F"/>
            </a:gs>
            <a:gs pos="21001">
              <a:srgbClr val="5F5F5F"/>
            </a:gs>
            <a:gs pos="63000">
              <a:srgbClr val="FFFFFF"/>
            </a:gs>
            <a:gs pos="67000">
              <a:srgbClr val="B2B2B2"/>
            </a:gs>
            <a:gs pos="69000">
              <a:srgbClr val="292929"/>
            </a:gs>
            <a:gs pos="82001">
              <a:srgbClr val="777777"/>
            </a:gs>
            <a:gs pos="100000">
              <a:srgbClr val="EAEAEA"/>
            </a:gs>
          </a:gsLst>
          <a:lin ang="5400000" scaled="0"/>
        </a:gradFill>
      </c:spPr>
    </c:plotArea>
    <c:plotVisOnly val="1"/>
    <c:dispBlanksAs val="gap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spPr>
            <a:solidFill>
              <a:srgbClr val="FF0000"/>
            </a:solidFill>
          </c:spPr>
          <c:dPt>
            <c:idx val="0"/>
            <c:spPr>
              <a:solidFill>
                <a:srgbClr val="7030A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3F9-48A3-B8E7-70A6D013C33D}"/>
              </c:ext>
            </c:extLst>
          </c:dPt>
          <c:dPt>
            <c:idx val="1"/>
            <c:spPr>
              <a:solidFill>
                <a:srgbClr val="00B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3F9-48A3-B8E7-70A6D013C33D}"/>
              </c:ext>
            </c:extLst>
          </c:dPt>
          <c:dPt>
            <c:idx val="2"/>
            <c:spPr>
              <a:solidFill>
                <a:srgbClr val="FFFF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3F9-48A3-B8E7-70A6D013C33D}"/>
              </c:ext>
            </c:extLst>
          </c:dPt>
          <c:dLbls>
            <c:dLbl>
              <c:idx val="0"/>
              <c:numFmt formatCode="0.0%" sourceLinked="0"/>
              <c:spPr>
                <a:noFill/>
              </c:spPr>
              <c:txPr>
                <a:bodyPr/>
                <a:lstStyle/>
                <a:p>
                  <a:pPr>
                    <a:defRPr sz="1000" b="1">
                      <a:solidFill>
                        <a:schemeClr val="tx1"/>
                      </a:solidFill>
                    </a:defRPr>
                  </a:pPr>
                  <a:endParaRPr lang="es-ES"/>
                </a:p>
              </c:txPr>
            </c:dLbl>
            <c:dLbl>
              <c:idx val="1"/>
              <c:numFmt formatCode="0.0%" sourceLinked="0"/>
              <c:spPr>
                <a:noFill/>
              </c:spPr>
              <c:txPr>
                <a:bodyPr/>
                <a:lstStyle/>
                <a:p>
                  <a:pPr>
                    <a:defRPr sz="1000" b="1">
                      <a:solidFill>
                        <a:schemeClr val="tx1"/>
                      </a:solidFill>
                    </a:defRPr>
                  </a:pPr>
                  <a:endParaRPr lang="es-ES"/>
                </a:p>
              </c:txPr>
            </c:dLbl>
            <c:dLbl>
              <c:idx val="2"/>
              <c:layout>
                <c:manualLayout>
                  <c:x val="8.8383838383838398E-3"/>
                  <c:y val="-3.8662018867353175E-2"/>
                </c:manualLayout>
              </c:layout>
              <c:numFmt formatCode="0.0%" sourceLinked="0"/>
              <c:spPr>
                <a:noFill/>
              </c:spPr>
              <c:txPr>
                <a:bodyPr/>
                <a:lstStyle/>
                <a:p>
                  <a:pPr>
                    <a:defRPr sz="1000" b="1">
                      <a:solidFill>
                        <a:schemeClr val="tx1"/>
                      </a:solidFill>
                    </a:defRPr>
                  </a:pPr>
                  <a:endParaRPr lang="es-ES"/>
                </a:p>
              </c:txPr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3F9-48A3-B8E7-70A6D013C33D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>
                    <a:solidFill>
                      <a:schemeClr val="tx1"/>
                    </a:solidFill>
                  </a:defRPr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Hoja1!$M$2:$O$2</c:f>
              <c:strCache>
                <c:ptCount val="3"/>
                <c:pt idx="0">
                  <c:v>Precontemplación</c:v>
                </c:pt>
                <c:pt idx="1">
                  <c:v>Contemplación</c:v>
                </c:pt>
                <c:pt idx="2">
                  <c:v>Acción</c:v>
                </c:pt>
              </c:strCache>
            </c:strRef>
          </c:cat>
          <c:val>
            <c:numRef>
              <c:f>Hoja1!$M$3:$O$3</c:f>
              <c:numCache>
                <c:formatCode>0.00%</c:formatCode>
                <c:ptCount val="3"/>
                <c:pt idx="0">
                  <c:v>0.33300000000000007</c:v>
                </c:pt>
                <c:pt idx="1">
                  <c:v>0.62700000000000011</c:v>
                </c:pt>
                <c:pt idx="2">
                  <c:v>3.9000000000000007E-2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E3F9-48A3-B8E7-70A6D013C33D}"/>
            </c:ext>
          </c:extLst>
        </c:ser>
        <c:dLbls/>
        <c:shape val="box"/>
        <c:axId val="77211520"/>
        <c:axId val="77213056"/>
        <c:axId val="0"/>
      </c:bar3DChart>
      <c:catAx>
        <c:axId val="77211520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700" b="1"/>
            </a:pPr>
            <a:endParaRPr lang="es-ES"/>
          </a:p>
        </c:txPr>
        <c:crossAx val="77213056"/>
        <c:crosses val="autoZero"/>
        <c:auto val="1"/>
        <c:lblAlgn val="ctr"/>
        <c:lblOffset val="100"/>
      </c:catAx>
      <c:valAx>
        <c:axId val="77213056"/>
        <c:scaling>
          <c:orientation val="minMax"/>
        </c:scaling>
        <c:axPos val="l"/>
        <c:majorGridlines/>
        <c:numFmt formatCode="0%" sourceLinked="0"/>
        <c:tickLblPos val="nextTo"/>
        <c:txPr>
          <a:bodyPr/>
          <a:lstStyle/>
          <a:p>
            <a:pPr>
              <a:defRPr sz="1050" b="1">
                <a:solidFill>
                  <a:sysClr val="windowText" lastClr="000000"/>
                </a:solidFill>
              </a:defRPr>
            </a:pPr>
            <a:endParaRPr lang="es-ES"/>
          </a:p>
        </c:txPr>
        <c:crossAx val="772115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57616002662195409"/>
          <c:y val="0.26115994097172562"/>
          <c:w val="0.42383986032149151"/>
          <c:h val="0.4729994294719741"/>
        </c:manualLayout>
      </c:layout>
      <c:txPr>
        <a:bodyPr/>
        <a:lstStyle/>
        <a:p>
          <a:pPr>
            <a:defRPr sz="1050" b="1"/>
          </a:pPr>
          <a:endParaRPr lang="es-ES"/>
        </a:p>
      </c:txPr>
    </c:legend>
    <c:plotVisOnly val="1"/>
    <c:dispBlanksAs val="gap"/>
  </c:chart>
  <c:spPr>
    <a:solidFill>
      <a:schemeClr val="accent5">
        <a:lumMod val="40000"/>
        <a:lumOff val="60000"/>
      </a:schemeClr>
    </a:solidFill>
  </c:spPr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view3D>
      <c:rotX val="30"/>
      <c:perspective val="30"/>
    </c:view3D>
    <c:plotArea>
      <c:layout/>
      <c:pie3DChart>
        <c:varyColors val="1"/>
        <c:ser>
          <c:idx val="0"/>
          <c:order val="0"/>
          <c:dPt>
            <c:idx val="0"/>
            <c:spPr>
              <a:solidFill>
                <a:srgbClr val="00FF99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353-4C92-97FB-E0CAC276718E}"/>
              </c:ext>
            </c:extLst>
          </c:dPt>
          <c:dPt>
            <c:idx val="1"/>
            <c:spPr>
              <a:solidFill>
                <a:srgbClr val="990099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353-4C92-97FB-E0CAC276718E}"/>
              </c:ext>
            </c:extLst>
          </c:dPt>
          <c:dPt>
            <c:idx val="2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353-4C92-97FB-E0CAC276718E}"/>
              </c:ext>
            </c:extLst>
          </c:dPt>
          <c:dPt>
            <c:idx val="3"/>
            <c:spPr>
              <a:solidFill>
                <a:srgbClr val="00B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353-4C92-97FB-E0CAC276718E}"/>
              </c:ext>
            </c:extLst>
          </c:dPt>
          <c:dPt>
            <c:idx val="4"/>
            <c:spPr>
              <a:solidFill>
                <a:srgbClr val="FF99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E353-4C92-97FB-E0CAC276718E}"/>
              </c:ext>
            </c:extLst>
          </c:dPt>
          <c:dPt>
            <c:idx val="5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E353-4C92-97FB-E0CAC276718E}"/>
              </c:ext>
            </c:extLst>
          </c:dPt>
          <c:dPt>
            <c:idx val="6"/>
            <c:spPr>
              <a:solidFill>
                <a:srgbClr val="0000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E353-4C92-97FB-E0CAC276718E}"/>
              </c:ext>
            </c:extLst>
          </c:dPt>
          <c:dLbls>
            <c:dLbl>
              <c:idx val="1"/>
              <c:spPr>
                <a:solidFill>
                  <a:schemeClr val="bg2"/>
                </a:solidFill>
              </c:spPr>
              <c:txPr>
                <a:bodyPr/>
                <a:lstStyle/>
                <a:p>
                  <a:pPr>
                    <a:defRPr sz="1050" b="1">
                      <a:solidFill>
                        <a:schemeClr val="tx1"/>
                      </a:solidFill>
                    </a:defRPr>
                  </a:pPr>
                  <a:endParaRPr lang="es-ES"/>
                </a:p>
              </c:txPr>
            </c:dLbl>
            <c:dLbl>
              <c:idx val="2"/>
              <c:spPr/>
              <c:txPr>
                <a:bodyPr/>
                <a:lstStyle/>
                <a:p>
                  <a:pPr>
                    <a:defRPr sz="1050" b="1">
                      <a:solidFill>
                        <a:schemeClr val="tx1"/>
                      </a:solidFill>
                    </a:defRPr>
                  </a:pPr>
                  <a:endParaRPr lang="es-ES"/>
                </a:p>
              </c:txPr>
            </c:dLbl>
            <c:dLbl>
              <c:idx val="6"/>
              <c:spPr>
                <a:solidFill>
                  <a:schemeClr val="bg2"/>
                </a:solidFill>
              </c:spPr>
              <c:txPr>
                <a:bodyPr/>
                <a:lstStyle/>
                <a:p>
                  <a:pPr>
                    <a:defRPr sz="1050" b="1">
                      <a:solidFill>
                        <a:schemeClr val="tx1"/>
                      </a:solidFill>
                    </a:defRPr>
                  </a:pPr>
                  <a:endParaRPr lang="es-ES"/>
                </a:p>
              </c:txPr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 b="1">
                    <a:solidFill>
                      <a:schemeClr val="tx1"/>
                    </a:solidFill>
                  </a:defRPr>
                </a:pPr>
                <a:endParaRPr lang="es-ES"/>
              </a:p>
            </c:txPr>
            <c:showVal val="1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Hoja1!$D$68:$J$68</c:f>
              <c:strCache>
                <c:ptCount val="7"/>
                <c:pt idx="0">
                  <c:v>S. Abstinencia</c:v>
                </c:pt>
                <c:pt idx="1">
                  <c:v>Ansiedad</c:v>
                </c:pt>
                <c:pt idx="2">
                  <c:v>Estrés</c:v>
                </c:pt>
                <c:pt idx="3">
                  <c:v>Gusta fumar</c:v>
                </c:pt>
                <c:pt idx="4">
                  <c:v>Mala cumplimentacion</c:v>
                </c:pt>
                <c:pt idx="5">
                  <c:v>P familiares</c:v>
                </c:pt>
                <c:pt idx="6">
                  <c:v>Social</c:v>
                </c:pt>
              </c:strCache>
            </c:strRef>
          </c:cat>
          <c:val>
            <c:numRef>
              <c:f>Hoja1!$D$69:$J$69</c:f>
              <c:numCache>
                <c:formatCode>0.00%</c:formatCode>
                <c:ptCount val="7"/>
                <c:pt idx="0">
                  <c:v>4.7000000000000007E-2</c:v>
                </c:pt>
                <c:pt idx="1">
                  <c:v>0.4880000000000001</c:v>
                </c:pt>
                <c:pt idx="2" formatCode="0%">
                  <c:v>0.14000000000000001</c:v>
                </c:pt>
                <c:pt idx="3">
                  <c:v>2.3E-2</c:v>
                </c:pt>
                <c:pt idx="4">
                  <c:v>2.3E-2</c:v>
                </c:pt>
                <c:pt idx="5">
                  <c:v>4.7000000000000007E-2</c:v>
                </c:pt>
                <c:pt idx="6" formatCode="0%">
                  <c:v>0.23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E353-4C92-97FB-E0CAC276718E}"/>
            </c:ext>
          </c:extLst>
        </c:ser>
        <c:dLbls/>
      </c:pie3DChart>
    </c:plotArea>
    <c:plotVisOnly val="1"/>
    <c:dispBlanksAs val="zero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view3D>
      <c:rAngAx val="1"/>
    </c:view3D>
    <c:plotArea>
      <c:layout>
        <c:manualLayout>
          <c:layoutTarget val="inner"/>
          <c:xMode val="edge"/>
          <c:yMode val="edge"/>
          <c:x val="0.12188337580546604"/>
          <c:y val="2.7114372845858388E-2"/>
          <c:w val="0.75661797557426247"/>
          <c:h val="0.74802677119231586"/>
        </c:manualLayout>
      </c:layout>
      <c:bar3DChart>
        <c:barDir val="col"/>
        <c:grouping val="clustered"/>
        <c:ser>
          <c:idx val="0"/>
          <c:order val="0"/>
          <c:spPr>
            <a:solidFill>
              <a:srgbClr val="FFC000"/>
            </a:solidFill>
          </c:spPr>
          <c:dPt>
            <c:idx val="1"/>
            <c:spPr>
              <a:solidFill>
                <a:srgbClr val="00B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B37-4FAE-B870-17E7CE2FDE8B}"/>
              </c:ext>
            </c:extLst>
          </c:dPt>
          <c:dPt>
            <c:idx val="2"/>
            <c:spPr>
              <a:solidFill>
                <a:srgbClr val="00B0F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B37-4FAE-B870-17E7CE2FDE8B}"/>
              </c:ext>
            </c:extLst>
          </c:dPt>
          <c:dPt>
            <c:idx val="3"/>
            <c:spPr>
              <a:solidFill>
                <a:srgbClr val="7030A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B37-4FAE-B870-17E7CE2FDE8B}"/>
              </c:ext>
            </c:extLst>
          </c:dPt>
          <c:dLbls>
            <c:dLbl>
              <c:idx val="0"/>
              <c:numFmt formatCode="0.0%" sourceLinked="0"/>
              <c:spPr>
                <a:noFill/>
              </c:spPr>
              <c:txPr>
                <a:bodyPr/>
                <a:lstStyle/>
                <a:p>
                  <a:pPr>
                    <a:defRPr sz="1000" b="1"/>
                  </a:pPr>
                  <a:endParaRPr lang="es-ES"/>
                </a:p>
              </c:txPr>
            </c:dLbl>
            <c:dLbl>
              <c:idx val="1"/>
              <c:numFmt formatCode="0.0%" sourceLinked="0"/>
              <c:spPr>
                <a:noFill/>
              </c:spPr>
              <c:txPr>
                <a:bodyPr/>
                <a:lstStyle/>
                <a:p>
                  <a:pPr>
                    <a:defRPr sz="1000" b="1"/>
                  </a:pPr>
                  <a:endParaRPr lang="es-ES"/>
                </a:p>
              </c:txPr>
            </c:dLbl>
            <c:dLbl>
              <c:idx val="2"/>
              <c:numFmt formatCode="0.0%" sourceLinked="0"/>
              <c:spPr>
                <a:noFill/>
              </c:spPr>
              <c:txPr>
                <a:bodyPr/>
                <a:lstStyle/>
                <a:p>
                  <a:pPr>
                    <a:defRPr sz="1000" b="1"/>
                  </a:pPr>
                  <a:endParaRPr lang="es-ES"/>
                </a:p>
              </c:txPr>
            </c:dLbl>
            <c:dLbl>
              <c:idx val="3"/>
              <c:numFmt formatCode="0.0%" sourceLinked="0"/>
              <c:spPr>
                <a:noFill/>
              </c:spPr>
              <c:txPr>
                <a:bodyPr/>
                <a:lstStyle/>
                <a:p>
                  <a:pPr>
                    <a:defRPr sz="1000" b="1"/>
                  </a:pPr>
                  <a:endParaRPr lang="es-ES"/>
                </a:p>
              </c:txPr>
            </c:dLbl>
            <c:spPr>
              <a:noFill/>
            </c:spPr>
            <c:txPr>
              <a:bodyPr/>
              <a:lstStyle/>
              <a:p>
                <a:pPr>
                  <a:defRPr sz="1000" b="1"/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Hoja1!$D$52:$G$52</c:f>
              <c:strCache>
                <c:ptCount val="4"/>
                <c:pt idx="0">
                  <c:v>Bupropion</c:v>
                </c:pt>
                <c:pt idx="1">
                  <c:v>Vareniclina</c:v>
                </c:pt>
                <c:pt idx="2">
                  <c:v>TSN</c:v>
                </c:pt>
                <c:pt idx="3">
                  <c:v>Otros</c:v>
                </c:pt>
              </c:strCache>
            </c:strRef>
          </c:cat>
          <c:val>
            <c:numRef>
              <c:f>Hoja1!$D$53:$G$53</c:f>
              <c:numCache>
                <c:formatCode>0.00%</c:formatCode>
                <c:ptCount val="4"/>
                <c:pt idx="0">
                  <c:v>3.9000000000000007E-2</c:v>
                </c:pt>
                <c:pt idx="1">
                  <c:v>7.8000000000000014E-2</c:v>
                </c:pt>
                <c:pt idx="2">
                  <c:v>0.13700000000000001</c:v>
                </c:pt>
                <c:pt idx="3">
                  <c:v>0.13700000000000001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2B37-4FAE-B870-17E7CE2FDE8B}"/>
            </c:ext>
          </c:extLst>
        </c:ser>
        <c:dLbls/>
        <c:shape val="box"/>
        <c:axId val="77348864"/>
        <c:axId val="77350400"/>
        <c:axId val="0"/>
      </c:bar3DChart>
      <c:catAx>
        <c:axId val="77348864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1000" b="1"/>
            </a:pPr>
            <a:endParaRPr lang="es-ES"/>
          </a:p>
        </c:txPr>
        <c:crossAx val="77350400"/>
        <c:crosses val="autoZero"/>
        <c:auto val="1"/>
        <c:lblAlgn val="ctr"/>
        <c:lblOffset val="100"/>
      </c:catAx>
      <c:valAx>
        <c:axId val="77350400"/>
        <c:scaling>
          <c:orientation val="minMax"/>
        </c:scaling>
        <c:axPos val="l"/>
        <c:majorGridlines/>
        <c:numFmt formatCode="0%" sourceLinked="0"/>
        <c:tickLblPos val="nextTo"/>
        <c:txPr>
          <a:bodyPr/>
          <a:lstStyle/>
          <a:p>
            <a:pPr>
              <a:defRPr sz="1050" b="1"/>
            </a:pPr>
            <a:endParaRPr lang="es-ES"/>
          </a:p>
        </c:txPr>
        <c:crossAx val="77348864"/>
        <c:crosses val="autoZero"/>
        <c:crossBetween val="between"/>
      </c:valAx>
      <c:spPr>
        <a:gradFill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5400000" scaled="0"/>
        </a:gradFill>
      </c:spPr>
    </c:plotArea>
    <c:plotVisOnly val="1"/>
    <c:dispBlanksAs val="gap"/>
  </c:chart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0.49582</cdr:x>
      <cdr:y>0.05329</cdr:y>
    </cdr:from>
    <cdr:to>
      <cdr:x>0.98112</cdr:x>
      <cdr:y>0.22227</cdr:y>
    </cdr:to>
    <cdr:sp macro="" textlink="">
      <cdr:nvSpPr>
        <cdr:cNvPr id="2" name="3 Rectángulo redondeado"/>
        <cdr:cNvSpPr/>
      </cdr:nvSpPr>
      <cdr:spPr>
        <a:xfrm xmlns:a="http://schemas.openxmlformats.org/drawingml/2006/main">
          <a:off x="1403468" y="143041"/>
          <a:ext cx="1373694" cy="453541"/>
        </a:xfrm>
        <a:prstGeom xmlns:a="http://schemas.openxmlformats.org/drawingml/2006/main" prst="roundRect">
          <a:avLst/>
        </a:prstGeom>
        <a:solidFill xmlns:a="http://schemas.openxmlformats.org/drawingml/2006/main">
          <a:srgbClr val="000099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ES" sz="1100" dirty="0"/>
            <a:t>86,3% querían dejar de fumar</a:t>
          </a:r>
        </a:p>
      </cdr:txBody>
    </cdr:sp>
  </cdr:relSizeAnchor>
  <cdr:relSizeAnchor xmlns:cdr="http://schemas.openxmlformats.org/drawingml/2006/chartDrawing">
    <cdr:from>
      <cdr:x>0.09561</cdr:x>
      <cdr:y>0.9054</cdr:y>
    </cdr:from>
    <cdr:to>
      <cdr:x>0.89195</cdr:x>
      <cdr:y>1</cdr:y>
    </cdr:to>
    <cdr:sp macro="" textlink="">
      <cdr:nvSpPr>
        <cdr:cNvPr id="3" name="19 CuadroTexto"/>
        <cdr:cNvSpPr txBox="1"/>
      </cdr:nvSpPr>
      <cdr:spPr>
        <a:xfrm xmlns:a="http://schemas.openxmlformats.org/drawingml/2006/main">
          <a:off x="270620" y="2430098"/>
          <a:ext cx="2254143" cy="25391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sz="1050" dirty="0"/>
            <a:t>Fig. 7 – Fases de abandono del tabaco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1" y="841773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1" y="2701531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54" indent="0" algn="ctr">
              <a:buNone/>
              <a:defRPr sz="1500"/>
            </a:lvl2pPr>
            <a:lvl3pPr marL="685709" indent="0" algn="ctr">
              <a:buNone/>
              <a:defRPr sz="1300"/>
            </a:lvl3pPr>
            <a:lvl4pPr marL="1028562" indent="0" algn="ctr">
              <a:buNone/>
              <a:defRPr sz="1200"/>
            </a:lvl4pPr>
            <a:lvl5pPr marL="1371417" indent="0" algn="ctr">
              <a:buNone/>
              <a:defRPr sz="1200"/>
            </a:lvl5pPr>
            <a:lvl6pPr marL="1714271" indent="0" algn="ctr">
              <a:buNone/>
              <a:defRPr sz="1200"/>
            </a:lvl6pPr>
            <a:lvl7pPr marL="2057126" indent="0" algn="ctr">
              <a:buNone/>
              <a:defRPr sz="1200"/>
            </a:lvl7pPr>
            <a:lvl8pPr marL="2399980" indent="0" algn="ctr">
              <a:buNone/>
              <a:defRPr sz="1200"/>
            </a:lvl8pPr>
            <a:lvl9pPr marL="2742834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8B06E-F27A-404D-A35E-42A3736D0A6A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CD0AB-BA47-4233-9AE9-17CF98BDE66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611184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8B06E-F27A-404D-A35E-42A3736D0A6A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CD0AB-BA47-4233-9AE9-17CF98BDE66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7053930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282307"/>
            <a:ext cx="7886700" cy="213955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7" y="3442097"/>
            <a:ext cx="7886700" cy="1125141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5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09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3pPr>
            <a:lvl4pPr marL="102856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41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27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12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39998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283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8B06E-F27A-404D-A35E-42A3736D0A6A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CD0AB-BA47-4233-9AE9-17CF98BDE66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909011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1" y="1369222"/>
            <a:ext cx="3886201" cy="326350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1369222"/>
            <a:ext cx="3886201" cy="326350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8B06E-F27A-404D-A35E-42A3736D0A6A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CD0AB-BA47-4233-9AE9-17CF98BDE66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620790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2" y="273847"/>
            <a:ext cx="7886700" cy="99417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4" y="1260874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54" indent="0">
              <a:buNone/>
              <a:defRPr sz="1500" b="1"/>
            </a:lvl2pPr>
            <a:lvl3pPr marL="685709" indent="0">
              <a:buNone/>
              <a:defRPr sz="1300" b="1"/>
            </a:lvl3pPr>
            <a:lvl4pPr marL="1028562" indent="0">
              <a:buNone/>
              <a:defRPr sz="1200" b="1"/>
            </a:lvl4pPr>
            <a:lvl5pPr marL="1371417" indent="0">
              <a:buNone/>
              <a:defRPr sz="1200" b="1"/>
            </a:lvl5pPr>
            <a:lvl6pPr marL="1714271" indent="0">
              <a:buNone/>
              <a:defRPr sz="1200" b="1"/>
            </a:lvl6pPr>
            <a:lvl7pPr marL="2057126" indent="0">
              <a:buNone/>
              <a:defRPr sz="1200" b="1"/>
            </a:lvl7pPr>
            <a:lvl8pPr marL="2399980" indent="0">
              <a:buNone/>
              <a:defRPr sz="1200" b="1"/>
            </a:lvl8pPr>
            <a:lvl9pPr marL="2742834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4" y="1878806"/>
            <a:ext cx="3868340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4"/>
            <a:ext cx="3887392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54" indent="0">
              <a:buNone/>
              <a:defRPr sz="1500" b="1"/>
            </a:lvl2pPr>
            <a:lvl3pPr marL="685709" indent="0">
              <a:buNone/>
              <a:defRPr sz="1300" b="1"/>
            </a:lvl3pPr>
            <a:lvl4pPr marL="1028562" indent="0">
              <a:buNone/>
              <a:defRPr sz="1200" b="1"/>
            </a:lvl4pPr>
            <a:lvl5pPr marL="1371417" indent="0">
              <a:buNone/>
              <a:defRPr sz="1200" b="1"/>
            </a:lvl5pPr>
            <a:lvl6pPr marL="1714271" indent="0">
              <a:buNone/>
              <a:defRPr sz="1200" b="1"/>
            </a:lvl6pPr>
            <a:lvl7pPr marL="2057126" indent="0">
              <a:buNone/>
              <a:defRPr sz="1200" b="1"/>
            </a:lvl7pPr>
            <a:lvl8pPr marL="2399980" indent="0">
              <a:buNone/>
              <a:defRPr sz="1200" b="1"/>
            </a:lvl8pPr>
            <a:lvl9pPr marL="2742834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2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8B06E-F27A-404D-A35E-42A3736D0A6A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CD0AB-BA47-4233-9AE9-17CF98BDE66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563236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8B06E-F27A-404D-A35E-42A3736D0A6A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CD0AB-BA47-4233-9AE9-17CF98BDE66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70062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8B06E-F27A-404D-A35E-42A3736D0A6A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CD0AB-BA47-4233-9AE9-17CF98BDE66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288776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2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3" y="740572"/>
            <a:ext cx="4629150" cy="3655218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54" indent="0">
              <a:buNone/>
              <a:defRPr sz="1000"/>
            </a:lvl2pPr>
            <a:lvl3pPr marL="685709" indent="0">
              <a:buNone/>
              <a:defRPr sz="900"/>
            </a:lvl3pPr>
            <a:lvl4pPr marL="1028562" indent="0">
              <a:buNone/>
              <a:defRPr sz="700"/>
            </a:lvl4pPr>
            <a:lvl5pPr marL="1371417" indent="0">
              <a:buNone/>
              <a:defRPr sz="700"/>
            </a:lvl5pPr>
            <a:lvl6pPr marL="1714271" indent="0">
              <a:buNone/>
              <a:defRPr sz="700"/>
            </a:lvl6pPr>
            <a:lvl7pPr marL="2057126" indent="0">
              <a:buNone/>
              <a:defRPr sz="700"/>
            </a:lvl7pPr>
            <a:lvl8pPr marL="2399980" indent="0">
              <a:buNone/>
              <a:defRPr sz="700"/>
            </a:lvl8pPr>
            <a:lvl9pPr marL="2742834" indent="0">
              <a:buNone/>
              <a:defRPr sz="7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8B06E-F27A-404D-A35E-42A3736D0A6A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CD0AB-BA47-4233-9AE9-17CF98BDE66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096285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2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3" y="740572"/>
            <a:ext cx="4629150" cy="3655218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854" indent="0">
              <a:buNone/>
              <a:defRPr sz="2100"/>
            </a:lvl2pPr>
            <a:lvl3pPr marL="685709" indent="0">
              <a:buNone/>
              <a:defRPr sz="1800"/>
            </a:lvl3pPr>
            <a:lvl4pPr marL="1028562" indent="0">
              <a:buNone/>
              <a:defRPr sz="1500"/>
            </a:lvl4pPr>
            <a:lvl5pPr marL="1371417" indent="0">
              <a:buNone/>
              <a:defRPr sz="1500"/>
            </a:lvl5pPr>
            <a:lvl6pPr marL="1714271" indent="0">
              <a:buNone/>
              <a:defRPr sz="1500"/>
            </a:lvl6pPr>
            <a:lvl7pPr marL="2057126" indent="0">
              <a:buNone/>
              <a:defRPr sz="1500"/>
            </a:lvl7pPr>
            <a:lvl8pPr marL="2399980" indent="0">
              <a:buNone/>
              <a:defRPr sz="1500"/>
            </a:lvl8pPr>
            <a:lvl9pPr marL="2742834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54" indent="0">
              <a:buNone/>
              <a:defRPr sz="1000"/>
            </a:lvl2pPr>
            <a:lvl3pPr marL="685709" indent="0">
              <a:buNone/>
              <a:defRPr sz="900"/>
            </a:lvl3pPr>
            <a:lvl4pPr marL="1028562" indent="0">
              <a:buNone/>
              <a:defRPr sz="700"/>
            </a:lvl4pPr>
            <a:lvl5pPr marL="1371417" indent="0">
              <a:buNone/>
              <a:defRPr sz="700"/>
            </a:lvl5pPr>
            <a:lvl6pPr marL="1714271" indent="0">
              <a:buNone/>
              <a:defRPr sz="700"/>
            </a:lvl6pPr>
            <a:lvl7pPr marL="2057126" indent="0">
              <a:buNone/>
              <a:defRPr sz="700"/>
            </a:lvl7pPr>
            <a:lvl8pPr marL="2399980" indent="0">
              <a:buNone/>
              <a:defRPr sz="700"/>
            </a:lvl8pPr>
            <a:lvl9pPr marL="2742834" indent="0">
              <a:buNone/>
              <a:defRPr sz="7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8B06E-F27A-404D-A35E-42A3736D0A6A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CD0AB-BA47-4233-9AE9-17CF98BDE66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067789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8B06E-F27A-404D-A35E-42A3736D0A6A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CD0AB-BA47-4233-9AE9-17CF98BDE66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3486627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273844"/>
            <a:ext cx="1971675" cy="435887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273844"/>
            <a:ext cx="5800725" cy="435887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8B06E-F27A-404D-A35E-42A3736D0A6A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CD0AB-BA47-4233-9AE9-17CF98BDE66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889740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19000">
              <a:schemeClr val="accent1">
                <a:lumMod val="45000"/>
                <a:lumOff val="55000"/>
              </a:schemeClr>
            </a:gs>
            <a:gs pos="26000">
              <a:schemeClr val="accent1">
                <a:lumMod val="45000"/>
                <a:lumOff val="55000"/>
              </a:schemeClr>
            </a:gs>
            <a:gs pos="39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7"/>
            <a:ext cx="7886700" cy="994172"/>
          </a:xfrm>
          <a:prstGeom prst="rect">
            <a:avLst/>
          </a:prstGeom>
        </p:spPr>
        <p:txBody>
          <a:bodyPr vert="horz" lIns="91403" tIns="45702" rIns="91403" bIns="45702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22"/>
            <a:ext cx="7886700" cy="3263503"/>
          </a:xfrm>
          <a:prstGeom prst="rect">
            <a:avLst/>
          </a:prstGeom>
        </p:spPr>
        <p:txBody>
          <a:bodyPr vert="horz" lIns="91403" tIns="45702" rIns="91403" bIns="45702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3"/>
          </a:xfrm>
          <a:prstGeom prst="rect">
            <a:avLst/>
          </a:prstGeom>
        </p:spPr>
        <p:txBody>
          <a:bodyPr vert="horz" lIns="91403" tIns="45702" rIns="91403" bIns="45702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98B06E-F27A-404D-A35E-42A3736D0A6A}" type="datetimeFigureOut">
              <a:rPr lang="es-ES" smtClean="0"/>
              <a:pPr/>
              <a:t>27/05/2020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1" y="4767263"/>
            <a:ext cx="3086100" cy="273843"/>
          </a:xfrm>
          <a:prstGeom prst="rect">
            <a:avLst/>
          </a:prstGeom>
        </p:spPr>
        <p:txBody>
          <a:bodyPr vert="horz" lIns="91403" tIns="45702" rIns="91403" bIns="45702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4767263"/>
            <a:ext cx="2057400" cy="273843"/>
          </a:xfrm>
          <a:prstGeom prst="rect">
            <a:avLst/>
          </a:prstGeom>
        </p:spPr>
        <p:txBody>
          <a:bodyPr vert="horz" lIns="91403" tIns="45702" rIns="91403" bIns="45702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ECD0AB-BA47-4233-9AE9-17CF98BDE66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715623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709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27" indent="-171427" algn="l" defTabSz="685709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281" indent="-171427" algn="l" defTabSz="68570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136" indent="-171427" algn="l" defTabSz="68570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99990" indent="-171427" algn="l" defTabSz="68570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844" indent="-171427" algn="l" defTabSz="68570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698" indent="-171427" algn="l" defTabSz="68570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552" indent="-171427" algn="l" defTabSz="68570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407" indent="-171427" algn="l" defTabSz="68570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261" indent="-171427" algn="l" defTabSz="68570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0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54" algn="l" defTabSz="68570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09" algn="l" defTabSz="68570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62" algn="l" defTabSz="68570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17" algn="l" defTabSz="68570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271" algn="l" defTabSz="68570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126" algn="l" defTabSz="68570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99980" algn="l" defTabSz="68570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742834" algn="l" defTabSz="685709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chart" Target="../charts/chart3.xml"/><Relationship Id="rId7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ECC2410-7F9E-42FF-A0C1-A32C6AD5F6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87" y="-21233"/>
            <a:ext cx="9140826" cy="1049534"/>
          </a:xfrm>
          <a:solidFill>
            <a:schemeClr val="accent1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s-ES_tradnl" sz="2400" b="1" dirty="0">
                <a:solidFill>
                  <a:schemeClr val="bg1"/>
                </a:solidFill>
              </a:rPr>
              <a:t> </a:t>
            </a:r>
            <a:r>
              <a:rPr lang="es-ES_tradnl" sz="2300" b="1" dirty="0">
                <a:solidFill>
                  <a:schemeClr val="bg1"/>
                </a:solidFill>
              </a:rPr>
              <a:t>ACTIVIDAD DE SENSIBILIZACIÓN EN UN GRUPO DE FUMADORES</a:t>
            </a:r>
            <a:br>
              <a:rPr lang="es-ES_tradnl" sz="2300" b="1" dirty="0">
                <a:solidFill>
                  <a:schemeClr val="bg1"/>
                </a:solidFill>
              </a:rPr>
            </a:br>
            <a:r>
              <a:rPr lang="es-ES_tradnl" sz="2300" b="1" dirty="0">
                <a:solidFill>
                  <a:schemeClr val="bg1"/>
                </a:solidFill>
              </a:rPr>
              <a:t> DURANTE EL DÍA MUNDIAL SIN TABACO</a:t>
            </a:r>
            <a:r>
              <a:rPr lang="es-ES" sz="1200" b="1" dirty="0"/>
              <a:t/>
            </a:r>
            <a:br>
              <a:rPr lang="es-ES" sz="1200" b="1" dirty="0"/>
            </a:br>
            <a:endParaRPr lang="es-ES" sz="12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A17D096D-5AF7-44A7-BDF2-F456B86803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" y="1056084"/>
            <a:ext cx="9142413" cy="770120"/>
          </a:xfrm>
        </p:spPr>
        <p:txBody>
          <a:bodyPr>
            <a:noAutofit/>
          </a:bodyPr>
          <a:lstStyle/>
          <a:p>
            <a:r>
              <a:rPr lang="es-ES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S. Hernández Gómez</a:t>
            </a:r>
            <a:r>
              <a:rPr lang="es-ES" sz="9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L. Cañón Barroso</a:t>
            </a:r>
            <a:r>
              <a:rPr lang="es-ES" sz="9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K. El </a:t>
            </a:r>
            <a:r>
              <a:rPr lang="es-ES" sz="9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Boutaibi</a:t>
            </a:r>
            <a:r>
              <a:rPr lang="es-ES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Faiz</a:t>
            </a:r>
            <a:r>
              <a:rPr lang="es-ES" sz="9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L. M. Sierra Murillo</a:t>
            </a:r>
            <a:r>
              <a:rPr lang="es-ES" sz="9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M. López Arza</a:t>
            </a:r>
            <a:r>
              <a:rPr lang="es-ES" sz="9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s-ES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P. Iñigo Naranjo</a:t>
            </a:r>
            <a:r>
              <a:rPr lang="es-ES" sz="9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M.T. Gómez Vizcaíno</a:t>
            </a:r>
            <a:r>
              <a:rPr lang="es-ES" sz="9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J. Hernández Borge</a:t>
            </a:r>
            <a:r>
              <a:rPr lang="es-ES" sz="9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</a:p>
          <a:p>
            <a:r>
              <a:rPr lang="es-ES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A. Castañar Jover</a:t>
            </a:r>
            <a:r>
              <a:rPr lang="es-ES" sz="9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F. L. Márquez Pérez</a:t>
            </a:r>
            <a:r>
              <a:rPr lang="es-ES" sz="9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endParaRPr lang="es-ES" sz="300" baseline="30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</a:pPr>
            <a:r>
              <a:rPr lang="es-ES_tradnl" sz="700" b="1" i="1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ES_tradnl" sz="7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Servicio de Neumología. Hospital Universitario de Badajoz, Badajoz, España</a:t>
            </a:r>
            <a:endParaRPr lang="es-ES" sz="7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</a:pPr>
            <a:r>
              <a:rPr lang="es-ES_tradnl" sz="700" b="1" i="1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s-ES_tradnl" sz="7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Centro de Salud </a:t>
            </a:r>
            <a:r>
              <a:rPr lang="es-ES_tradnl" sz="700" b="1" i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Valdepasillas</a:t>
            </a:r>
            <a:r>
              <a:rPr lang="es-ES_tradnl" sz="700" b="1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Badajoz, España</a:t>
            </a:r>
            <a:endParaRPr lang="es-ES" sz="7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Imagen 4" descr="Imagen que contiene edificio, exterior, firmar, frente&#10;&#10;Descripción generada automáticamente">
            <a:extLst>
              <a:ext uri="{FF2B5EF4-FFF2-40B4-BE49-F238E27FC236}">
                <a16:creationId xmlns:a16="http://schemas.microsoft.com/office/drawing/2014/main" xmlns="" id="{399A7287-A58B-4A7D-BA49-CED4F4D050C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748" r="26677" b="20154"/>
          <a:stretch/>
        </p:blipFill>
        <p:spPr>
          <a:xfrm>
            <a:off x="8419280" y="-21233"/>
            <a:ext cx="723133" cy="10495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xmlns="" id="{149512F8-6898-4902-8B39-CADF27B78B37}"/>
              </a:ext>
            </a:extLst>
          </p:cNvPr>
          <p:cNvSpPr/>
          <p:nvPr/>
        </p:nvSpPr>
        <p:spPr>
          <a:xfrm>
            <a:off x="177652" y="1988573"/>
            <a:ext cx="3661496" cy="1413799"/>
          </a:xfrm>
          <a:prstGeom prst="roundRect">
            <a:avLst/>
          </a:prstGeom>
          <a:solidFill>
            <a:schemeClr val="accent5">
              <a:lumMod val="20000"/>
              <a:lumOff val="8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53" tIns="34276" rIns="68553" bIns="3427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s-ES" sz="9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Organización Mundial de la Salud celebra todos los años el Día Mundial Sin Tabaco. Durante su edición de 2019, nuestros objetivos fueron: </a:t>
            </a:r>
          </a:p>
          <a:p>
            <a:pPr marL="171381" indent="-171381" algn="just">
              <a:buFontTx/>
              <a:buChar char="-"/>
            </a:pPr>
            <a:r>
              <a:rPr lang="es-ES" sz="9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Conocer las   características de los fumadores que acudían ese día al Hospital Universitario de Badajoz. </a:t>
            </a:r>
          </a:p>
          <a:p>
            <a:pPr marL="171381" indent="-171381" algn="just">
              <a:buFontTx/>
              <a:buChar char="-"/>
            </a:pPr>
            <a:r>
              <a:rPr lang="es-ES" sz="9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Concienciar a la población sobre los efectos nocivos del consumo de tabaco</a:t>
            </a:r>
          </a:p>
          <a:p>
            <a:pPr marL="171381" indent="-171381" algn="just">
              <a:buFontTx/>
              <a:buChar char="-"/>
            </a:pPr>
            <a:r>
              <a:rPr lang="es-ES" sz="9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Informar de las posibilidades de ayuda para dejar de fumar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808FE4CA-5E4A-418C-8204-DDDB80AE46DC}"/>
              </a:ext>
            </a:extLst>
          </p:cNvPr>
          <p:cNvSpPr txBox="1"/>
          <p:nvPr/>
        </p:nvSpPr>
        <p:spPr>
          <a:xfrm>
            <a:off x="827612" y="1672365"/>
            <a:ext cx="1870680" cy="307682"/>
          </a:xfrm>
          <a:prstGeom prst="rect">
            <a:avLst/>
          </a:prstGeom>
          <a:noFill/>
        </p:spPr>
        <p:txBody>
          <a:bodyPr wrap="square" lIns="91403" tIns="45702" rIns="91403" bIns="45702" rtlCol="0">
            <a:spAutoFit/>
          </a:bodyPr>
          <a:lstStyle/>
          <a:p>
            <a:r>
              <a:rPr lang="es-ES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INTRODUCCIÓN</a:t>
            </a: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xmlns="" id="{4E8CE67A-D628-44AC-929E-5708F752B6D2}"/>
              </a:ext>
            </a:extLst>
          </p:cNvPr>
          <p:cNvSpPr/>
          <p:nvPr/>
        </p:nvSpPr>
        <p:spPr>
          <a:xfrm>
            <a:off x="5360181" y="1980046"/>
            <a:ext cx="3649017" cy="1268486"/>
          </a:xfrm>
          <a:prstGeom prst="roundRect">
            <a:avLst/>
          </a:prstGeom>
          <a:solidFill>
            <a:schemeClr val="accent5">
              <a:lumMod val="20000"/>
              <a:lumOff val="8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53" tIns="34276" rIns="68553" bIns="3427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/>
            <a:r>
              <a:rPr lang="es-ES_tradnl" sz="9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 organizó una mesa informativa para fumadores atendida por una neumóloga y residentes de Neumología. A los fumadores se les realizó una </a:t>
            </a:r>
            <a:r>
              <a:rPr lang="es-ES_tradnl" sz="900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encuesta breve</a:t>
            </a:r>
            <a:r>
              <a:rPr lang="es-ES_tradnl" sz="9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un </a:t>
            </a:r>
            <a:r>
              <a:rPr lang="es-ES_tradnl" sz="900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test de </a:t>
            </a:r>
            <a:r>
              <a:rPr lang="es-ES_tradnl" sz="900" u="sn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Fagerström</a:t>
            </a:r>
            <a:r>
              <a:rPr lang="es-ES_tradnl" sz="900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_tradnl" sz="9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(TF), una </a:t>
            </a:r>
            <a:r>
              <a:rPr lang="es-ES_tradnl" sz="900" u="sng" dirty="0" err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cooximetría</a:t>
            </a:r>
            <a:r>
              <a:rPr lang="es-ES_tradnl" sz="9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 se les </a:t>
            </a:r>
            <a:r>
              <a:rPr lang="es-ES_tradnl" sz="900" u="sng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suministró por escrito un consejo breve </a:t>
            </a:r>
            <a:r>
              <a:rPr lang="es-ES_tradnl" sz="9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para dejar de fumar. </a:t>
            </a:r>
          </a:p>
          <a:p>
            <a:pPr algn="just"/>
            <a:r>
              <a:rPr lang="es-ES_tradnl" sz="9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variables cuantitativas obtenidas se expresaron como media ± desviación estándar y las cualitativas en forma de proporción. Se utilizó el programa estadístico SPSS 22</a:t>
            </a:r>
            <a:endParaRPr lang="es-ES" sz="9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C7449DB7-2323-429A-AC15-79541625554C}"/>
              </a:ext>
            </a:extLst>
          </p:cNvPr>
          <p:cNvSpPr txBox="1"/>
          <p:nvPr/>
        </p:nvSpPr>
        <p:spPr>
          <a:xfrm>
            <a:off x="6275906" y="1672364"/>
            <a:ext cx="2332055" cy="307682"/>
          </a:xfrm>
          <a:prstGeom prst="rect">
            <a:avLst/>
          </a:prstGeom>
          <a:noFill/>
        </p:spPr>
        <p:txBody>
          <a:bodyPr wrap="square" lIns="91403" tIns="45702" rIns="91403" bIns="45702" rtlCol="0">
            <a:spAutoFit/>
          </a:bodyPr>
          <a:lstStyle/>
          <a:p>
            <a:r>
              <a:rPr lang="es-ES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MATERIAL Y MÉTODOS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DEBF4586-2B47-43A3-B5C6-4B7D4678AE98}"/>
              </a:ext>
            </a:extLst>
          </p:cNvPr>
          <p:cNvSpPr txBox="1"/>
          <p:nvPr/>
        </p:nvSpPr>
        <p:spPr>
          <a:xfrm>
            <a:off x="3542516" y="3181704"/>
            <a:ext cx="2102855" cy="307682"/>
          </a:xfrm>
          <a:prstGeom prst="rect">
            <a:avLst/>
          </a:prstGeom>
          <a:noFill/>
        </p:spPr>
        <p:txBody>
          <a:bodyPr wrap="square" lIns="91403" tIns="45702" rIns="91403" bIns="45702" rtlCol="0">
            <a:spAutoFit/>
          </a:bodyPr>
          <a:lstStyle/>
          <a:p>
            <a:pPr algn="ctr"/>
            <a:r>
              <a:rPr lang="es-ES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</a:p>
        </p:txBody>
      </p:sp>
      <p:pic>
        <p:nvPicPr>
          <p:cNvPr id="1026" name="Picture 2" descr="Resultado de imagen de ses">
            <a:extLst>
              <a:ext uri="{FF2B5EF4-FFF2-40B4-BE49-F238E27FC236}">
                <a16:creationId xmlns:a16="http://schemas.microsoft.com/office/drawing/2014/main" xmlns="" id="{B501D3DF-B892-45C7-A6AF-55370BDD8F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633" r="30921"/>
          <a:stretch/>
        </p:blipFill>
        <p:spPr bwMode="auto">
          <a:xfrm>
            <a:off x="1" y="-27430"/>
            <a:ext cx="760024" cy="1055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859" y="3517052"/>
            <a:ext cx="2658960" cy="1350769"/>
          </a:xfrm>
          <a:prstGeom prst="rect">
            <a:avLst/>
          </a:prstGeom>
        </p:spPr>
      </p:pic>
      <p:graphicFrame>
        <p:nvGraphicFramePr>
          <p:cNvPr id="19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724201491"/>
              </p:ext>
            </p:extLst>
          </p:nvPr>
        </p:nvGraphicFramePr>
        <p:xfrm>
          <a:off x="243466" y="3452677"/>
          <a:ext cx="2377114" cy="1353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0" name="1 CuadroTexto"/>
          <p:cNvSpPr txBox="1"/>
          <p:nvPr/>
        </p:nvSpPr>
        <p:spPr>
          <a:xfrm>
            <a:off x="1810704" y="4483176"/>
            <a:ext cx="854981" cy="312857"/>
          </a:xfrm>
          <a:prstGeom prst="rect">
            <a:avLst/>
          </a:prstGeom>
        </p:spPr>
        <p:txBody>
          <a:bodyPr wrap="none" lIns="91403" tIns="45702" rIns="91403" bIns="45702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s-ES" sz="1600" b="1" dirty="0"/>
              <a:t>n=51</a:t>
            </a:r>
          </a:p>
        </p:txBody>
      </p:sp>
      <p:graphicFrame>
        <p:nvGraphicFramePr>
          <p:cNvPr id="22" name="7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727988458"/>
              </p:ext>
            </p:extLst>
          </p:nvPr>
        </p:nvGraphicFramePr>
        <p:xfrm>
          <a:off x="6348931" y="3255144"/>
          <a:ext cx="2584732" cy="1805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" name="3 CuadroTexto"/>
          <p:cNvSpPr txBox="1"/>
          <p:nvPr/>
        </p:nvSpPr>
        <p:spPr>
          <a:xfrm>
            <a:off x="109444" y="4867821"/>
            <a:ext cx="2603523" cy="246185"/>
          </a:xfrm>
          <a:prstGeom prst="rect">
            <a:avLst/>
          </a:prstGeom>
          <a:noFill/>
        </p:spPr>
        <p:txBody>
          <a:bodyPr wrap="none" lIns="91403" tIns="45702" rIns="91403" bIns="45702" rtlCol="0">
            <a:spAutoFit/>
          </a:bodyPr>
          <a:lstStyle/>
          <a:p>
            <a:r>
              <a:rPr lang="es-ES" sz="1000" dirty="0"/>
              <a:t>Fig. 1-Distribución de fumadores según el sexo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3217318" y="4882125"/>
            <a:ext cx="2919314" cy="246185"/>
          </a:xfrm>
          <a:prstGeom prst="rect">
            <a:avLst/>
          </a:prstGeom>
          <a:noFill/>
        </p:spPr>
        <p:txBody>
          <a:bodyPr wrap="none" lIns="91403" tIns="45702" rIns="91403" bIns="45702" rtlCol="0">
            <a:spAutoFit/>
          </a:bodyPr>
          <a:lstStyle/>
          <a:p>
            <a:r>
              <a:rPr lang="es-ES" sz="1000" dirty="0"/>
              <a:t>Tabla 1.- Principales características de los fumadores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6290452" y="4893255"/>
            <a:ext cx="1559968" cy="246185"/>
          </a:xfrm>
          <a:prstGeom prst="rect">
            <a:avLst/>
          </a:prstGeom>
          <a:noFill/>
        </p:spPr>
        <p:txBody>
          <a:bodyPr wrap="none" lIns="91403" tIns="45702" rIns="91403" bIns="45702" rtlCol="0">
            <a:spAutoFit/>
          </a:bodyPr>
          <a:lstStyle/>
          <a:p>
            <a:r>
              <a:rPr lang="es-ES" sz="1000" dirty="0"/>
              <a:t>Fig. 2 –Test de </a:t>
            </a:r>
            <a:r>
              <a:rPr lang="es-ES" sz="1000" dirty="0" err="1"/>
              <a:t>Fagerström</a:t>
            </a:r>
            <a:endParaRPr lang="es-ES" sz="1000" dirty="0"/>
          </a:p>
        </p:txBody>
      </p:sp>
    </p:spTree>
    <p:extLst>
      <p:ext uri="{BB962C8B-B14F-4D97-AF65-F5344CB8AC3E}">
        <p14:creationId xmlns:p14="http://schemas.microsoft.com/office/powerpoint/2010/main" xmlns="" val="15697732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xmlns="" id="{B9174BD4-B0C2-48C4-995E-769D54190EDF}"/>
              </a:ext>
            </a:extLst>
          </p:cNvPr>
          <p:cNvSpPr txBox="1"/>
          <p:nvPr/>
        </p:nvSpPr>
        <p:spPr>
          <a:xfrm>
            <a:off x="3415014" y="208661"/>
            <a:ext cx="1301653" cy="276914"/>
          </a:xfrm>
          <a:prstGeom prst="rect">
            <a:avLst/>
          </a:prstGeom>
          <a:noFill/>
        </p:spPr>
        <p:txBody>
          <a:bodyPr wrap="square" lIns="91403" tIns="45702" rIns="91403" bIns="45702" rtlCol="0">
            <a:spAutoFit/>
          </a:bodyPr>
          <a:lstStyle/>
          <a:p>
            <a:pPr algn="ctr"/>
            <a:r>
              <a:rPr lang="es-ES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</a:p>
        </p:txBody>
      </p:sp>
      <p:pic>
        <p:nvPicPr>
          <p:cNvPr id="8" name="Imagen 7" descr="Imagen que contiene edificio, exterior, firmar, frente&#10;&#10;Descripción generada automáticamente">
            <a:extLst>
              <a:ext uri="{FF2B5EF4-FFF2-40B4-BE49-F238E27FC236}">
                <a16:creationId xmlns:a16="http://schemas.microsoft.com/office/drawing/2014/main" xmlns="" id="{55930876-5054-4601-9085-45AA55C0B38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748" r="26677" b="20154"/>
          <a:stretch/>
        </p:blipFill>
        <p:spPr>
          <a:xfrm>
            <a:off x="8376904" y="68496"/>
            <a:ext cx="723133" cy="10495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xmlns="" id="{6228C6FD-7F83-456F-B028-4D203C39401F}"/>
              </a:ext>
            </a:extLst>
          </p:cNvPr>
          <p:cNvSpPr txBox="1"/>
          <p:nvPr/>
        </p:nvSpPr>
        <p:spPr>
          <a:xfrm>
            <a:off x="716354" y="3895456"/>
            <a:ext cx="2332055" cy="307682"/>
          </a:xfrm>
          <a:prstGeom prst="rect">
            <a:avLst/>
          </a:prstGeom>
          <a:noFill/>
        </p:spPr>
        <p:txBody>
          <a:bodyPr wrap="square" lIns="91403" tIns="45702" rIns="91403" bIns="45702" rtlCol="0">
            <a:spAutoFit/>
          </a:bodyPr>
          <a:lstStyle/>
          <a:p>
            <a:pPr algn="ctr"/>
            <a:r>
              <a:rPr lang="es-ES" sz="1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CONCLUSIONES</a:t>
            </a:r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xmlns="" id="{F02758B8-AFC3-41F1-8786-FDE839CCF3E0}"/>
              </a:ext>
            </a:extLst>
          </p:cNvPr>
          <p:cNvSpPr/>
          <p:nvPr/>
        </p:nvSpPr>
        <p:spPr>
          <a:xfrm>
            <a:off x="0" y="4190491"/>
            <a:ext cx="5526883" cy="965417"/>
          </a:xfrm>
          <a:prstGeom prst="roundRect">
            <a:avLst/>
          </a:prstGeom>
          <a:solidFill>
            <a:schemeClr val="accent5">
              <a:lumMod val="20000"/>
              <a:lumOff val="8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53" tIns="34276" rIns="68553" bIns="3427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s-ES" sz="1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-Persiste una elevada prevalencia de tabaquismo en mujeres.</a:t>
            </a:r>
          </a:p>
          <a:p>
            <a:r>
              <a:rPr lang="es-ES" sz="1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-Un alto porcentaje de fumadores quiere dejar de fumar.</a:t>
            </a:r>
          </a:p>
          <a:p>
            <a:r>
              <a:rPr lang="es-ES" sz="1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-La mayoría no tienen alta dependencia nicotínica. </a:t>
            </a:r>
          </a:p>
          <a:p>
            <a:r>
              <a:rPr lang="es-ES" sz="1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-Las campañas del Día Mundial sin Tabaco pueden ser útiles para concienciar a la población sobre los riesgos del tabaco</a:t>
            </a:r>
          </a:p>
          <a:p>
            <a:pPr algn="just"/>
            <a:endParaRPr lang="es-ES" sz="10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9" name="9 Gráfic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271382035"/>
              </p:ext>
            </p:extLst>
          </p:nvPr>
        </p:nvGraphicFramePr>
        <p:xfrm>
          <a:off x="230034" y="147634"/>
          <a:ext cx="3254416" cy="2305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" name="7 CuadroTexto"/>
          <p:cNvSpPr txBox="1"/>
          <p:nvPr/>
        </p:nvSpPr>
        <p:spPr>
          <a:xfrm>
            <a:off x="903134" y="347118"/>
            <a:ext cx="1317107" cy="246145"/>
          </a:xfrm>
          <a:prstGeom prst="rect">
            <a:avLst/>
          </a:prstGeom>
          <a:noFill/>
        </p:spPr>
        <p:txBody>
          <a:bodyPr wrap="square" lIns="91403" tIns="45702" rIns="91403" bIns="45702" rtlCol="0">
            <a:spAutoFit/>
          </a:bodyPr>
          <a:lstStyle/>
          <a:p>
            <a:r>
              <a:rPr lang="es-ES" sz="1000" b="1" dirty="0">
                <a:solidFill>
                  <a:schemeClr val="bg1"/>
                </a:solidFill>
              </a:rPr>
              <a:t>media 17,22±10 ppm</a:t>
            </a:r>
          </a:p>
        </p:txBody>
      </p:sp>
      <p:graphicFrame>
        <p:nvGraphicFramePr>
          <p:cNvPr id="31" name="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584747962"/>
              </p:ext>
            </p:extLst>
          </p:nvPr>
        </p:nvGraphicFramePr>
        <p:xfrm>
          <a:off x="5907159" y="2345338"/>
          <a:ext cx="2829619" cy="26831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CuadroTexto 6"/>
          <p:cNvSpPr txBox="1"/>
          <p:nvPr/>
        </p:nvSpPr>
        <p:spPr>
          <a:xfrm>
            <a:off x="5526883" y="1028275"/>
            <a:ext cx="1104638" cy="430754"/>
          </a:xfrm>
          <a:prstGeom prst="rect">
            <a:avLst/>
          </a:prstGeom>
          <a:noFill/>
        </p:spPr>
        <p:txBody>
          <a:bodyPr wrap="square" lIns="91403" tIns="45702" rIns="91403" bIns="45702" rtlCol="0">
            <a:spAutoFit/>
          </a:bodyPr>
          <a:lstStyle/>
          <a:p>
            <a:r>
              <a:rPr lang="es-ES" sz="1100" b="1" dirty="0">
                <a:solidFill>
                  <a:schemeClr val="accent1">
                    <a:lumMod val="50000"/>
                  </a:schemeClr>
                </a:solidFill>
              </a:rPr>
              <a:t>TRATAMIENTO PREVIO</a:t>
            </a:r>
          </a:p>
        </p:txBody>
      </p:sp>
      <p:graphicFrame>
        <p:nvGraphicFramePr>
          <p:cNvPr id="33" name="4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967218483"/>
              </p:ext>
            </p:extLst>
          </p:nvPr>
        </p:nvGraphicFramePr>
        <p:xfrm>
          <a:off x="237788" y="2335428"/>
          <a:ext cx="2525653" cy="14673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9" name="Imagen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94761" y="2705125"/>
            <a:ext cx="1197429" cy="1018213"/>
          </a:xfrm>
          <a:prstGeom prst="rect">
            <a:avLst/>
          </a:prstGeom>
        </p:spPr>
      </p:pic>
      <p:pic>
        <p:nvPicPr>
          <p:cNvPr id="36" name="Imagen 3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8323" y="2430638"/>
            <a:ext cx="2029359" cy="1316974"/>
          </a:xfrm>
          <a:prstGeom prst="rect">
            <a:avLst/>
          </a:prstGeom>
        </p:spPr>
      </p:pic>
      <p:graphicFrame>
        <p:nvGraphicFramePr>
          <p:cNvPr id="15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620884464"/>
              </p:ext>
            </p:extLst>
          </p:nvPr>
        </p:nvGraphicFramePr>
        <p:xfrm>
          <a:off x="4644486" y="174247"/>
          <a:ext cx="3897649" cy="18875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6" name="15 CuadroTexto"/>
          <p:cNvSpPr txBox="1"/>
          <p:nvPr/>
        </p:nvSpPr>
        <p:spPr>
          <a:xfrm>
            <a:off x="386425" y="2081589"/>
            <a:ext cx="2568257" cy="246185"/>
          </a:xfrm>
          <a:prstGeom prst="rect">
            <a:avLst/>
          </a:prstGeom>
          <a:noFill/>
        </p:spPr>
        <p:txBody>
          <a:bodyPr wrap="none" lIns="91403" tIns="45702" rIns="91403" bIns="45702" rtlCol="0">
            <a:spAutoFit/>
          </a:bodyPr>
          <a:lstStyle/>
          <a:p>
            <a:r>
              <a:rPr lang="es-ES" sz="1000" dirty="0"/>
              <a:t>Fig. 3 – </a:t>
            </a:r>
            <a:r>
              <a:rPr lang="es-ES" sz="1000" dirty="0" err="1"/>
              <a:t>Cooximetría</a:t>
            </a:r>
            <a:r>
              <a:rPr lang="es-ES" sz="1000" dirty="0"/>
              <a:t> realizada a los fumadores</a:t>
            </a:r>
          </a:p>
        </p:txBody>
      </p:sp>
      <p:sp>
        <p:nvSpPr>
          <p:cNvPr id="17" name="16 CuadroTexto"/>
          <p:cNvSpPr txBox="1"/>
          <p:nvPr/>
        </p:nvSpPr>
        <p:spPr>
          <a:xfrm>
            <a:off x="4644486" y="2088902"/>
            <a:ext cx="3732418" cy="253838"/>
          </a:xfrm>
          <a:prstGeom prst="rect">
            <a:avLst/>
          </a:prstGeom>
          <a:noFill/>
        </p:spPr>
        <p:txBody>
          <a:bodyPr wrap="none" lIns="91403" tIns="45702" rIns="91403" bIns="45702" rtlCol="0">
            <a:spAutoFit/>
          </a:bodyPr>
          <a:lstStyle/>
          <a:p>
            <a:r>
              <a:rPr lang="es-ES" sz="1000" dirty="0"/>
              <a:t>Fig. 4 – Tratamientos en intentos de abandono del tabaco previos</a:t>
            </a:r>
          </a:p>
        </p:txBody>
      </p:sp>
      <p:sp>
        <p:nvSpPr>
          <p:cNvPr id="18" name="17 CuadroTexto"/>
          <p:cNvSpPr txBox="1"/>
          <p:nvPr/>
        </p:nvSpPr>
        <p:spPr>
          <a:xfrm>
            <a:off x="398950" y="3708836"/>
            <a:ext cx="1526305" cy="246185"/>
          </a:xfrm>
          <a:prstGeom prst="rect">
            <a:avLst/>
          </a:prstGeom>
          <a:noFill/>
        </p:spPr>
        <p:txBody>
          <a:bodyPr wrap="none" lIns="91403" tIns="45702" rIns="91403" bIns="45702" rtlCol="0">
            <a:spAutoFit/>
          </a:bodyPr>
          <a:lstStyle/>
          <a:p>
            <a:r>
              <a:rPr lang="es-ES" sz="1000" dirty="0"/>
              <a:t>Fig. 5 – Motivo de recaída</a:t>
            </a:r>
          </a:p>
        </p:txBody>
      </p:sp>
      <p:sp>
        <p:nvSpPr>
          <p:cNvPr id="20" name="19 CuadroTexto"/>
          <p:cNvSpPr txBox="1"/>
          <p:nvPr/>
        </p:nvSpPr>
        <p:spPr>
          <a:xfrm>
            <a:off x="3669823" y="3722524"/>
            <a:ext cx="2140255" cy="246185"/>
          </a:xfrm>
          <a:prstGeom prst="rect">
            <a:avLst/>
          </a:prstGeom>
          <a:noFill/>
        </p:spPr>
        <p:txBody>
          <a:bodyPr wrap="none" lIns="91403" tIns="45702" rIns="91403" bIns="45702" rtlCol="0">
            <a:spAutoFit/>
          </a:bodyPr>
          <a:lstStyle/>
          <a:p>
            <a:r>
              <a:rPr lang="es-ES" sz="1000" dirty="0"/>
              <a:t>Fig. 6 – Intentos previos de abandono</a:t>
            </a:r>
          </a:p>
        </p:txBody>
      </p:sp>
    </p:spTree>
    <p:extLst>
      <p:ext uri="{BB962C8B-B14F-4D97-AF65-F5344CB8AC3E}">
        <p14:creationId xmlns:p14="http://schemas.microsoft.com/office/powerpoint/2010/main" xmlns="" val="2086397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</p:bld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501</TotalTime>
  <Words>400</Words>
  <Application>Microsoft Office PowerPoint</Application>
  <PresentationFormat>Presentación en pantalla (16:9)</PresentationFormat>
  <Paragraphs>51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 ACTIVIDAD DE SENSIBILIZACIÓN EN UN GRUPO DE FUMADORES  DURANTE EL DÍA MUNDIAL SIN TABACO 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PERFIL CLÍNICO DE ASMÁTICOS TRATADOS CON BIOLÓGICOS</dc:title>
  <dc:creator>usuario</dc:creator>
  <cp:lastModifiedBy>LUNA</cp:lastModifiedBy>
  <cp:revision>89</cp:revision>
  <dcterms:created xsi:type="dcterms:W3CDTF">2020-02-07T16:45:10Z</dcterms:created>
  <dcterms:modified xsi:type="dcterms:W3CDTF">2020-05-27T15:07:20Z</dcterms:modified>
</cp:coreProperties>
</file>