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19"/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dLbls>
            <c:delete val="1"/>
          </c:dLbls>
          <c:cat>
            <c:strRef>
              <c:f>Hoja1!$A$2:$A$3</c:f>
              <c:strCache>
                <c:ptCount val="2"/>
                <c:pt idx="0">
                  <c:v>No pérdida de peso</c:v>
                </c:pt>
                <c:pt idx="1">
                  <c:v>Pérdida d epeso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41</c:v>
                </c:pt>
                <c:pt idx="1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CA-40B8-A81F-BF79FF924F8B}"/>
            </c:ext>
          </c:extLst>
        </c:ser>
        <c:dLbls>
          <c:showCatName val="1"/>
          <c:showPercent val="1"/>
        </c:dLbls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5"/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cat>
            <c:strRef>
              <c:f>Hoja1!$A$2:$A$5</c:f>
              <c:strCache>
                <c:ptCount val="2"/>
                <c:pt idx="0">
                  <c:v>Pérdida de peso</c:v>
                </c:pt>
                <c:pt idx="1">
                  <c:v>No pérdida de peso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6</c:v>
                </c:pt>
                <c:pt idx="1">
                  <c:v>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197-4B48-A32E-2EDBDA553385}"/>
            </c:ext>
          </c:extLst>
        </c:ser>
        <c:dLbls/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B9493-135B-4C1F-90C4-34A0A5F0F83C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C186-8668-41E9-A363-6B7B0279BF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B9493-135B-4C1F-90C4-34A0A5F0F83C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C186-8668-41E9-A363-6B7B0279BF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B9493-135B-4C1F-90C4-34A0A5F0F83C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C186-8668-41E9-A363-6B7B0279BF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B9493-135B-4C1F-90C4-34A0A5F0F83C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C186-8668-41E9-A363-6B7B0279BF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B9493-135B-4C1F-90C4-34A0A5F0F83C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C186-8668-41E9-A363-6B7B0279BF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B9493-135B-4C1F-90C4-34A0A5F0F83C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C186-8668-41E9-A363-6B7B0279BF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B9493-135B-4C1F-90C4-34A0A5F0F83C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C186-8668-41E9-A363-6B7B0279BF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B9493-135B-4C1F-90C4-34A0A5F0F83C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C186-8668-41E9-A363-6B7B0279BF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B9493-135B-4C1F-90C4-34A0A5F0F83C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C186-8668-41E9-A363-6B7B0279BF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B9493-135B-4C1F-90C4-34A0A5F0F83C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C186-8668-41E9-A363-6B7B0279BF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B9493-135B-4C1F-90C4-34A0A5F0F83C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CC186-8668-41E9-A363-6B7B0279BF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B9493-135B-4C1F-90C4-34A0A5F0F83C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CC186-8668-41E9-A363-6B7B0279BF0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1143000" y="-18"/>
            <a:ext cx="6858000" cy="696521"/>
          </a:xfrm>
          <a:solidFill>
            <a:schemeClr val="accent2">
              <a:lumMod val="75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s-ES" sz="1500" dirty="0">
                <a:solidFill>
                  <a:schemeClr val="bg1"/>
                </a:solidFill>
              </a:rPr>
              <a:t>	</a:t>
            </a:r>
            <a:r>
              <a:rPr lang="es-ES" sz="1800" dirty="0">
                <a:solidFill>
                  <a:schemeClr val="bg1"/>
                </a:solidFill>
              </a:rPr>
              <a:t> ANÁLISIS DE LA PERDIDA DE PESO EN PACIENTES CON SÍNDROME DE APNEAS-HIPOPNEAS DEL SUEÑO DE CARÁCTER GRAVE TRAS UNA INTERVENCIÓN BÁSICA EN UNA CONSULTA ESPECIFICA</a:t>
            </a:r>
            <a:r>
              <a:rPr lang="es-ES" sz="15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6" name="2 Subtítulo"/>
          <p:cNvSpPr>
            <a:spLocks noGrp="1"/>
          </p:cNvSpPr>
          <p:nvPr>
            <p:ph type="subTitle" idx="1"/>
          </p:nvPr>
        </p:nvSpPr>
        <p:spPr>
          <a:xfrm>
            <a:off x="1304949" y="696503"/>
            <a:ext cx="6588919" cy="321471"/>
          </a:xfrm>
        </p:spPr>
        <p:txBody>
          <a:bodyPr>
            <a:noAutofit/>
          </a:bodyPr>
          <a:lstStyle/>
          <a:p>
            <a:r>
              <a:rPr lang="es-ES" sz="12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200" dirty="0"/>
              <a:t>María Morón Ortiz, Jesús Lancha Domínguez, Roberto Del Pozo Rivas, Jessica Ivana Hilares Vera.</a:t>
            </a:r>
            <a:endParaRPr lang="es-ES" sz="12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143001" y="910816"/>
            <a:ext cx="6588919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  <a:cs typeface="Arial" pitchFamily="34" charset="0"/>
              </a:rPr>
              <a:t>Servicio de Neumología y Alergia. Hospital Juan Ramón Jiménez, Huelva. España.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143000" y="1381797"/>
            <a:ext cx="6858000" cy="222368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es-ES" dirty="0"/>
          </a:p>
          <a:p>
            <a:r>
              <a:rPr lang="es-PE" dirty="0">
                <a:sym typeface="Wingdings" pitchFamily="2" charset="2"/>
              </a:rPr>
              <a:t></a:t>
            </a:r>
            <a:r>
              <a:rPr lang="es-PE" dirty="0"/>
              <a:t>La edad y la obesidad son los principales factores de riesgo del SAHS</a:t>
            </a:r>
          </a:p>
          <a:p>
            <a:r>
              <a:rPr lang="es-PE" dirty="0">
                <a:sym typeface="Wingdings" pitchFamily="2" charset="2"/>
              </a:rPr>
              <a:t></a:t>
            </a:r>
            <a:r>
              <a:rPr lang="es-PE" dirty="0"/>
              <a:t>Se ha demostrado que la pérdida de peso,  mejora la salud, los parámetros metabólicos así como el índice de apnea-</a:t>
            </a:r>
            <a:r>
              <a:rPr lang="es-PE" dirty="0" err="1"/>
              <a:t>hipopnea</a:t>
            </a:r>
            <a:r>
              <a:rPr lang="es-PE" dirty="0"/>
              <a:t> (IAH).</a:t>
            </a:r>
          </a:p>
          <a:p>
            <a:r>
              <a:rPr lang="es-PE" dirty="0">
                <a:sym typeface="Wingdings" pitchFamily="2" charset="2"/>
              </a:rPr>
              <a:t></a:t>
            </a:r>
            <a:r>
              <a:rPr lang="es-PE" dirty="0"/>
              <a:t>Dado el elevado porcentaje de pacientes con Obesidad y SAHS grave (IAH &lt;30), iniciamos un abordaje global del paciente, incidiendo en la mejora de los hábitos y del estilo de vida, mediante recomendaciones nutricionales y de actividad física en una consulta específica de SAHS grave con la finalidad de fomentar la pérdida de peso.</a:t>
            </a:r>
          </a:p>
          <a:p>
            <a:endParaRPr lang="es-PE" dirty="0"/>
          </a:p>
          <a:p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1143000" y="1232288"/>
            <a:ext cx="6858000" cy="28469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INTRODUCCIÓN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143000" y="3429006"/>
            <a:ext cx="6858000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PE" dirty="0"/>
              <a:t>Analizar la pérdida de peso relevante (más de 10 kilos) de pacientes atendidos en una consulta general de sueño y en una específica de SAHS grave.</a:t>
            </a:r>
            <a:endParaRPr lang="es-ES" dirty="0"/>
          </a:p>
          <a:p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1143000" y="3161114"/>
            <a:ext cx="6858000" cy="28469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OBJETIVO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143000" y="3929072"/>
            <a:ext cx="6858000" cy="28469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cs typeface="Arial" pitchFamily="34" charset="0"/>
              </a:rPr>
              <a:t>MATERIAL Y MÉTODOS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1143000" y="4214824"/>
            <a:ext cx="6858000" cy="9310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buFont typeface="Wingdings" pitchFamily="2" charset="2"/>
              <a:buChar char="à"/>
            </a:pPr>
            <a:r>
              <a:rPr lang="es-PE" dirty="0">
                <a:sym typeface="Wingdings" pitchFamily="2" charset="2"/>
              </a:rPr>
              <a:t>E</a:t>
            </a:r>
            <a:r>
              <a:rPr lang="es-PE" dirty="0"/>
              <a:t>studio descriptivo retrospectivo transversal. </a:t>
            </a:r>
          </a:p>
          <a:p>
            <a:pPr>
              <a:buFont typeface="Wingdings" pitchFamily="2" charset="2"/>
              <a:buChar char="à"/>
            </a:pPr>
            <a:r>
              <a:rPr lang="es-PE" dirty="0"/>
              <a:t>Se incluyen 100 pacientes con SAHS grave, de los cuales 50 fueron valorados en una consulta general de sueño y los otros 50 en una consulta específica de SAHS grave. </a:t>
            </a:r>
          </a:p>
          <a:p>
            <a:pPr>
              <a:buFont typeface="Wingdings" pitchFamily="2" charset="2"/>
              <a:buChar char="à"/>
            </a:pPr>
            <a:r>
              <a:rPr lang="es-PE" dirty="0"/>
              <a:t>La principal diferencia estriba en el tiempo de consulta dedicado a cada paciente.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43001" y="-18"/>
            <a:ext cx="6857999" cy="28469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RESULTADOS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1143000" y="3750477"/>
            <a:ext cx="6858000" cy="28469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CONCLUSIONES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143000" y="4035522"/>
            <a:ext cx="6858000" cy="11464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PE" dirty="0">
                <a:sym typeface="Wingdings" pitchFamily="2" charset="2"/>
              </a:rPr>
              <a:t> </a:t>
            </a:r>
            <a:r>
              <a:rPr lang="es-PE" dirty="0"/>
              <a:t>En nuestro estudio la pérdida de peso tras implementar una consulta especifica de sueño no fue estadísticamente significativa. Sin embargo, hemos obtenido resultados logrando una pérdida de peso relevante del 20%. Estos resultados nos animan a seguir diseñando estrategias para incrementar el % de pacientes con SAHS grave-Obesidad que tras una intervención logran perder peso.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6554" y="321453"/>
            <a:ext cx="3471203" cy="3375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2736" y="428611"/>
            <a:ext cx="3214710" cy="1054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3" name="12 Gráfico"/>
          <p:cNvGraphicFramePr/>
          <p:nvPr/>
        </p:nvGraphicFramePr>
        <p:xfrm>
          <a:off x="4839892" y="2250279"/>
          <a:ext cx="1446620" cy="1339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13 CuadroTexto"/>
          <p:cNvSpPr txBox="1"/>
          <p:nvPr/>
        </p:nvSpPr>
        <p:spPr>
          <a:xfrm>
            <a:off x="4839893" y="1768074"/>
            <a:ext cx="128588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dirty="0"/>
              <a:t>CONSULTA ESPECÍFICA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5107785" y="2509065"/>
            <a:ext cx="5357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dirty="0"/>
              <a:t>19%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5429256" y="3000378"/>
            <a:ext cx="5357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dirty="0"/>
              <a:t>81%</a:t>
            </a:r>
          </a:p>
        </p:txBody>
      </p:sp>
      <p:graphicFrame>
        <p:nvGraphicFramePr>
          <p:cNvPr id="17" name="16 Gráfico"/>
          <p:cNvGraphicFramePr/>
          <p:nvPr/>
        </p:nvGraphicFramePr>
        <p:xfrm>
          <a:off x="6286512" y="2196700"/>
          <a:ext cx="1714488" cy="1339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17 CuadroTexto"/>
          <p:cNvSpPr txBox="1"/>
          <p:nvPr/>
        </p:nvSpPr>
        <p:spPr>
          <a:xfrm>
            <a:off x="6661561" y="1768074"/>
            <a:ext cx="1125149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dirty="0"/>
              <a:t>CONSULTA GENERAL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7036611" y="2357436"/>
            <a:ext cx="48220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dirty="0"/>
              <a:t>12%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6822297" y="2893221"/>
            <a:ext cx="48220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dirty="0"/>
              <a:t>88%</a:t>
            </a:r>
          </a:p>
        </p:txBody>
      </p:sp>
      <p:sp>
        <p:nvSpPr>
          <p:cNvPr id="21" name="20 Flecha abajo"/>
          <p:cNvSpPr/>
          <p:nvPr/>
        </p:nvSpPr>
        <p:spPr>
          <a:xfrm>
            <a:off x="6072198" y="1553758"/>
            <a:ext cx="428628" cy="482207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267</Words>
  <Application>Microsoft Office PowerPoint</Application>
  <PresentationFormat>Presentación en pantalla (16:9)</PresentationFormat>
  <Paragraphs>23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  ANÁLISIS DE LA PERDIDA DE PESO EN PACIENTES CON SÍNDROME DE APNEAS-HIPOPNEAS DEL SUEÑO DE CARÁCTER GRAVE TRAS UNA INTERVENCIÓN BÁSICA EN UNA CONSULTA ESPECIFICA.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ANÁLISIS DE LA PERDIDA DE PESO EN PACIENTES CON SÍNDROME DE APNEAS-HIPOPNEAS DEL SUEÑO DE CARÁCTER GRAVE TRAS UNA INTERVENCIÓN BÁSICA EN UNA CONSULTA ESPECIFICA.</dc:title>
  <dc:creator>maria</dc:creator>
  <cp:lastModifiedBy>LUNA</cp:lastModifiedBy>
  <cp:revision>8</cp:revision>
  <dcterms:created xsi:type="dcterms:W3CDTF">2020-03-03T22:46:26Z</dcterms:created>
  <dcterms:modified xsi:type="dcterms:W3CDTF">2020-05-29T10:38:52Z</dcterms:modified>
</cp:coreProperties>
</file>