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9" d="100"/>
          <a:sy n="89" d="100"/>
        </p:scale>
        <p:origin x="-616" y="-72"/>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p>
        </p:txBody>
      </p:sp>
      <p:sp>
        <p:nvSpPr>
          <p:cNvPr id="3" name="Subtítulo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669568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2780314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p>
        </p:txBody>
      </p:sp>
      <p:sp>
        <p:nvSpPr>
          <p:cNvPr id="3" name="Marcador de texto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1073030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628650" y="1369219"/>
            <a:ext cx="3886200" cy="326350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4629150" y="1369219"/>
            <a:ext cx="3886200" cy="3263504"/>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195150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29841" y="273844"/>
            <a:ext cx="7886700" cy="994172"/>
          </a:xfrm>
        </p:spPr>
        <p:txBody>
          <a:bodyPr/>
          <a:lstStyle/>
          <a:p>
            <a:r>
              <a:rPr lang="es-ES"/>
              <a:t>Haga clic para modificar el estilo de título del patrón</a:t>
            </a:r>
          </a:p>
        </p:txBody>
      </p:sp>
      <p:sp>
        <p:nvSpPr>
          <p:cNvPr id="3" name="Marcador de texto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Marcador de contenido 3"/>
          <p:cNvSpPr>
            <a:spLocks noGrp="1"/>
          </p:cNvSpPr>
          <p:nvPr>
            <p:ph sz="half" idx="2"/>
          </p:nvPr>
        </p:nvSpPr>
        <p:spPr>
          <a:xfrm>
            <a:off x="629842" y="1878806"/>
            <a:ext cx="3868340" cy="276344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Marcador de contenido 5"/>
          <p:cNvSpPr>
            <a:spLocks noGrp="1"/>
          </p:cNvSpPr>
          <p:nvPr>
            <p:ph sz="quarter" idx="4"/>
          </p:nvPr>
        </p:nvSpPr>
        <p:spPr>
          <a:xfrm>
            <a:off x="4629150" y="1878806"/>
            <a:ext cx="3887391" cy="2763441"/>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4137700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292033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3547421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contenido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2416605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p>
        </p:txBody>
      </p:sp>
      <p:sp>
        <p:nvSpPr>
          <p:cNvPr id="3" name="Marcador de posición de imagen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2901073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56745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3675" y="273844"/>
            <a:ext cx="1971675" cy="4358879"/>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628650" y="273844"/>
            <a:ext cx="5800725" cy="4358879"/>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4262651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CD2C3653-2220-49E0-BB5C-1645B8D50744}" type="datetimeFigureOut">
              <a:rPr lang="es-ES" smtClean="0"/>
              <a:pPr/>
              <a:t>27/05/2020</a:t>
            </a:fld>
            <a:endParaRPr lang="es-ES"/>
          </a:p>
        </p:txBody>
      </p:sp>
      <p:sp>
        <p:nvSpPr>
          <p:cNvPr id="5" name="Marcador de pie de página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1DD1E084-8279-4723-9E9A-43F6426C723B}" type="slidenum">
              <a:rPr lang="es-ES" smtClean="0"/>
              <a:pPr/>
              <a:t>‹Nº›</a:t>
            </a:fld>
            <a:endParaRPr lang="es-ES"/>
          </a:p>
        </p:txBody>
      </p:sp>
    </p:spTree>
    <p:extLst>
      <p:ext uri="{BB962C8B-B14F-4D97-AF65-F5344CB8AC3E}">
        <p14:creationId xmlns:p14="http://schemas.microsoft.com/office/powerpoint/2010/main" xmlns="" val="1988503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33795" y="197426"/>
            <a:ext cx="8499764" cy="530915"/>
          </a:xfrm>
          <a:prstGeom prst="rect">
            <a:avLst/>
          </a:prstGeom>
          <a:noFill/>
        </p:spPr>
        <p:txBody>
          <a:bodyPr wrap="square" lIns="68580" tIns="34290" rIns="68580" bIns="34290" rtlCol="0">
            <a:spAutoFit/>
          </a:bodyPr>
          <a:lstStyle/>
          <a:p>
            <a:pPr algn="ctr"/>
            <a:r>
              <a:rPr lang="es-ES" sz="1500" b="1" dirty="0"/>
              <a:t>IMPACTO DE UNA CONSULTA ESPECIFICA DE SINDROME DE APNEA-HIPOPNEA DEL SUEÑO DE CARACTER GRAVE EN LA ADHERENCIA AL TRATAMIENTO CON CPAP</a:t>
            </a:r>
          </a:p>
        </p:txBody>
      </p:sp>
      <p:sp>
        <p:nvSpPr>
          <p:cNvPr id="5" name="CuadroTexto 4"/>
          <p:cNvSpPr txBox="1"/>
          <p:nvPr/>
        </p:nvSpPr>
        <p:spPr>
          <a:xfrm>
            <a:off x="238991" y="1323359"/>
            <a:ext cx="8499764" cy="28469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68580" tIns="34290" rIns="68580" bIns="34290" rtlCol="0">
            <a:spAutoFit/>
          </a:bodyPr>
          <a:lstStyle/>
          <a:p>
            <a:r>
              <a:rPr lang="es-ES" dirty="0"/>
              <a:t>INTRODUCCIÓN</a:t>
            </a:r>
          </a:p>
        </p:txBody>
      </p:sp>
      <p:sp>
        <p:nvSpPr>
          <p:cNvPr id="6" name="CuadroTexto 5"/>
          <p:cNvSpPr txBox="1"/>
          <p:nvPr/>
        </p:nvSpPr>
        <p:spPr>
          <a:xfrm>
            <a:off x="233795" y="1664819"/>
            <a:ext cx="8499764" cy="2008242"/>
          </a:xfrm>
          <a:prstGeom prst="rect">
            <a:avLst/>
          </a:prstGeom>
          <a:noFill/>
        </p:spPr>
        <p:txBody>
          <a:bodyPr wrap="square" lIns="68580" tIns="34290" rIns="68580" bIns="34290" rtlCol="0">
            <a:spAutoFit/>
          </a:bodyPr>
          <a:lstStyle/>
          <a:p>
            <a:pPr algn="just"/>
            <a:r>
              <a:rPr lang="es-ES" dirty="0"/>
              <a:t>El SAHS es una enfermedad altamente prevalente, con múltiples repercusiones cardiovasculares y deterioro de la calidad de vida. Los pacientes diagnosticados de SAHS grave son aquellos que presentan un índice de apnea </a:t>
            </a:r>
            <a:r>
              <a:rPr lang="es-ES" dirty="0" err="1"/>
              <a:t>hipopnea</a:t>
            </a:r>
            <a:r>
              <a:rPr lang="es-ES" dirty="0"/>
              <a:t> (IAH) mayor de 30 eventos respiratorios por hora. La terapia de presión positiva en la vía aérea (CPAP) es el pilar del tratamiento en el SAHS grave.</a:t>
            </a:r>
          </a:p>
          <a:p>
            <a:pPr algn="just"/>
            <a:r>
              <a:rPr lang="es-ES" dirty="0"/>
              <a:t/>
            </a:r>
            <a:br>
              <a:rPr lang="es-ES" dirty="0"/>
            </a:br>
            <a:r>
              <a:rPr lang="es-ES" dirty="0"/>
              <a:t>Creamos una consulta monográfica de SAHS grave, donde disponíamos de mayor tiempo para promover la adherencia terapéutica. El objetivo fue valorar la utilidad de una consulta específica de SAHS grave respecto a una consulta general de patología respiratoria del sueño, analizando la adherencia terapéutica mediante el uso objetivo de CPAP</a:t>
            </a:r>
          </a:p>
        </p:txBody>
      </p:sp>
      <p:sp>
        <p:nvSpPr>
          <p:cNvPr id="7" name="CuadroTexto 6"/>
          <p:cNvSpPr txBox="1"/>
          <p:nvPr/>
        </p:nvSpPr>
        <p:spPr>
          <a:xfrm>
            <a:off x="238991" y="3660720"/>
            <a:ext cx="8499764" cy="28469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68580" tIns="34290" rIns="68580" bIns="34290" rtlCol="0">
            <a:spAutoFit/>
          </a:bodyPr>
          <a:lstStyle/>
          <a:p>
            <a:r>
              <a:rPr lang="es-ES" dirty="0"/>
              <a:t>METODOLOGÍA</a:t>
            </a:r>
          </a:p>
        </p:txBody>
      </p:sp>
      <p:sp>
        <p:nvSpPr>
          <p:cNvPr id="9" name="CuadroTexto 8"/>
          <p:cNvSpPr txBox="1"/>
          <p:nvPr/>
        </p:nvSpPr>
        <p:spPr>
          <a:xfrm>
            <a:off x="238991" y="3930905"/>
            <a:ext cx="8499764" cy="715581"/>
          </a:xfrm>
          <a:prstGeom prst="rect">
            <a:avLst/>
          </a:prstGeom>
          <a:noFill/>
        </p:spPr>
        <p:txBody>
          <a:bodyPr wrap="square" lIns="68580" tIns="34290" rIns="68580" bIns="34290" rtlCol="0">
            <a:spAutoFit/>
          </a:bodyPr>
          <a:lstStyle/>
          <a:p>
            <a:r>
              <a:rPr lang="es-ES" dirty="0"/>
              <a:t>Se recogieron datos epidemiológicos, clínicos, de registro de sueño, y de cumplimiento terapéutico mediante las horas de uso objetivo de CPAP, y se compararon entre 50 pacientes valorados en la consulta monográfica de SAHS grave y 50 paciente valorados en consulta general de sueño.</a:t>
            </a:r>
          </a:p>
        </p:txBody>
      </p:sp>
      <p:sp>
        <p:nvSpPr>
          <p:cNvPr id="10" name="CuadroTexto 9"/>
          <p:cNvSpPr txBox="1"/>
          <p:nvPr/>
        </p:nvSpPr>
        <p:spPr>
          <a:xfrm>
            <a:off x="428625" y="728341"/>
            <a:ext cx="8111729" cy="438582"/>
          </a:xfrm>
          <a:prstGeom prst="rect">
            <a:avLst/>
          </a:prstGeom>
          <a:noFill/>
        </p:spPr>
        <p:txBody>
          <a:bodyPr wrap="square" lIns="68580" tIns="34290" rIns="68580" bIns="34290" rtlCol="0">
            <a:spAutoFit/>
          </a:bodyPr>
          <a:lstStyle/>
          <a:p>
            <a:pPr algn="ctr"/>
            <a:r>
              <a:rPr lang="es-ES" sz="1200" i="1" dirty="0"/>
              <a:t>J. Lancha Domínguez; J. I. Hilares Vera; M. Morón Ortiz; R. Del Pozo Rivas.</a:t>
            </a:r>
          </a:p>
          <a:p>
            <a:pPr algn="ctr"/>
            <a:r>
              <a:rPr lang="es-ES" sz="1200" i="1" dirty="0"/>
              <a:t>Servicio de Neumología y Alergia. Hospital Universitario Juan Ramón Jiménez. Huelva.</a:t>
            </a:r>
          </a:p>
        </p:txBody>
      </p:sp>
    </p:spTree>
    <p:extLst>
      <p:ext uri="{BB962C8B-B14F-4D97-AF65-F5344CB8AC3E}">
        <p14:creationId xmlns:p14="http://schemas.microsoft.com/office/powerpoint/2010/main" xmlns="" val="1700522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223513" y="146635"/>
            <a:ext cx="3630000" cy="28469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68580" tIns="34290" rIns="68580" bIns="34290" rtlCol="0">
            <a:spAutoFit/>
          </a:bodyPr>
          <a:lstStyle/>
          <a:p>
            <a:r>
              <a:rPr lang="es-ES" dirty="0"/>
              <a:t>RESULTADOS</a:t>
            </a:r>
          </a:p>
        </p:txBody>
      </p:sp>
      <p:graphicFrame>
        <p:nvGraphicFramePr>
          <p:cNvPr id="5" name="Tabla 4"/>
          <p:cNvGraphicFramePr>
            <a:graphicFrameLocks noGrp="1"/>
          </p:cNvGraphicFramePr>
          <p:nvPr>
            <p:extLst>
              <p:ext uri="{D42A27DB-BD31-4B8C-83A1-F6EECF244321}">
                <p14:modId xmlns:p14="http://schemas.microsoft.com/office/powerpoint/2010/main" xmlns="" val="910455746"/>
              </p:ext>
            </p:extLst>
          </p:nvPr>
        </p:nvGraphicFramePr>
        <p:xfrm>
          <a:off x="223513" y="529201"/>
          <a:ext cx="3629999" cy="867538"/>
        </p:xfrm>
        <a:graphic>
          <a:graphicData uri="http://schemas.openxmlformats.org/drawingml/2006/table">
            <a:tbl>
              <a:tblPr firstRow="1" firstCol="1" bandRow="1">
                <a:tableStyleId>{5C22544A-7EE6-4342-B048-85BDC9FD1C3A}</a:tableStyleId>
              </a:tblPr>
              <a:tblGrid>
                <a:gridCol w="1098956">
                  <a:extLst>
                    <a:ext uri="{9D8B030D-6E8A-4147-A177-3AD203B41FA5}">
                      <a16:colId xmlns:a16="http://schemas.microsoft.com/office/drawing/2014/main" xmlns="" val="2621141428"/>
                    </a:ext>
                  </a:extLst>
                </a:gridCol>
                <a:gridCol w="1184513">
                  <a:extLst>
                    <a:ext uri="{9D8B030D-6E8A-4147-A177-3AD203B41FA5}">
                      <a16:colId xmlns:a16="http://schemas.microsoft.com/office/drawing/2014/main" xmlns="" val="2789107941"/>
                    </a:ext>
                  </a:extLst>
                </a:gridCol>
                <a:gridCol w="886541">
                  <a:extLst>
                    <a:ext uri="{9D8B030D-6E8A-4147-A177-3AD203B41FA5}">
                      <a16:colId xmlns:a16="http://schemas.microsoft.com/office/drawing/2014/main" xmlns="" val="2033235531"/>
                    </a:ext>
                  </a:extLst>
                </a:gridCol>
                <a:gridCol w="459989">
                  <a:extLst>
                    <a:ext uri="{9D8B030D-6E8A-4147-A177-3AD203B41FA5}">
                      <a16:colId xmlns:a16="http://schemas.microsoft.com/office/drawing/2014/main" xmlns="" val="3705360801"/>
                    </a:ext>
                  </a:extLst>
                </a:gridCol>
              </a:tblGrid>
              <a:tr h="289179">
                <a:tc>
                  <a:txBody>
                    <a:bodyPr/>
                    <a:lstStyle/>
                    <a:p>
                      <a:pP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Consulta especializada (n=47)</a:t>
                      </a:r>
                      <a:r>
                        <a:rPr lang="es-ES" sz="600">
                          <a:effectLst/>
                        </a:rPr>
                        <a:t>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dirty="0">
                          <a:effectLst/>
                        </a:rPr>
                        <a:t>Consulta general (n=50)</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p</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262739505"/>
                  </a:ext>
                </a:extLst>
              </a:tr>
              <a:tr h="289179">
                <a:tc>
                  <a:txBody>
                    <a:bodyPr/>
                    <a:lstStyle/>
                    <a:p>
                      <a:pPr>
                        <a:lnSpc>
                          <a:spcPct val="115000"/>
                        </a:lnSpc>
                        <a:spcAft>
                          <a:spcPts val="0"/>
                        </a:spcAft>
                      </a:pPr>
                      <a:r>
                        <a:rPr lang="es-ES" sz="800">
                          <a:effectLst/>
                        </a:rPr>
                        <a:t>Horas Cumplimiento, media ± DE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4.59 ± 2.92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5.34 ± 2.69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0.2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2649764662"/>
                  </a:ext>
                </a:extLst>
              </a:tr>
              <a:tr h="144590">
                <a:tc>
                  <a:txBody>
                    <a:bodyPr/>
                    <a:lstStyle/>
                    <a:p>
                      <a:pPr>
                        <a:lnSpc>
                          <a:spcPct val="115000"/>
                        </a:lnSpc>
                        <a:spcAft>
                          <a:spcPts val="0"/>
                        </a:spcAft>
                      </a:pPr>
                      <a:r>
                        <a:rPr lang="es-ES" sz="800">
                          <a:effectLst/>
                        </a:rPr>
                        <a:t>Cumplidores,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31 (69%)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40 (80%)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0.17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618607559"/>
                  </a:ext>
                </a:extLst>
              </a:tr>
              <a:tr h="144590">
                <a:tc>
                  <a:txBody>
                    <a:bodyPr/>
                    <a:lstStyle/>
                    <a:p>
                      <a:pPr>
                        <a:lnSpc>
                          <a:spcPct val="115000"/>
                        </a:lnSpc>
                        <a:spcAft>
                          <a:spcPts val="0"/>
                        </a:spcAft>
                      </a:pPr>
                      <a:r>
                        <a:rPr lang="es-ES" sz="800">
                          <a:effectLst/>
                        </a:rPr>
                        <a:t>Pérdida de peso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9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a:effectLst/>
                        </a:rPr>
                        <a:t>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nSpc>
                          <a:spcPct val="115000"/>
                        </a:lnSpc>
                        <a:spcAft>
                          <a:spcPts val="0"/>
                        </a:spcAft>
                      </a:pPr>
                      <a:r>
                        <a:rPr lang="es-ES" sz="800" dirty="0">
                          <a:effectLst/>
                        </a:rPr>
                        <a:t>0.57</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xmlns="" val="3784294076"/>
                  </a:ext>
                </a:extLst>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xmlns="" val="1476860473"/>
              </p:ext>
            </p:extLst>
          </p:nvPr>
        </p:nvGraphicFramePr>
        <p:xfrm>
          <a:off x="223513" y="1559253"/>
          <a:ext cx="3630000" cy="3311940"/>
        </p:xfrm>
        <a:graphic>
          <a:graphicData uri="http://schemas.openxmlformats.org/drawingml/2006/table">
            <a:tbl>
              <a:tblPr firstRow="1" firstCol="1" bandRow="1">
                <a:tableStyleId>{5C22544A-7EE6-4342-B048-85BDC9FD1C3A}</a:tableStyleId>
              </a:tblPr>
              <a:tblGrid>
                <a:gridCol w="907500">
                  <a:extLst>
                    <a:ext uri="{9D8B030D-6E8A-4147-A177-3AD203B41FA5}">
                      <a16:colId xmlns:a16="http://schemas.microsoft.com/office/drawing/2014/main" xmlns="" val="3456252350"/>
                    </a:ext>
                  </a:extLst>
                </a:gridCol>
                <a:gridCol w="983510">
                  <a:extLst>
                    <a:ext uri="{9D8B030D-6E8A-4147-A177-3AD203B41FA5}">
                      <a16:colId xmlns:a16="http://schemas.microsoft.com/office/drawing/2014/main" xmlns="" val="1341510600"/>
                    </a:ext>
                  </a:extLst>
                </a:gridCol>
                <a:gridCol w="831490">
                  <a:extLst>
                    <a:ext uri="{9D8B030D-6E8A-4147-A177-3AD203B41FA5}">
                      <a16:colId xmlns:a16="http://schemas.microsoft.com/office/drawing/2014/main" xmlns="" val="4139955396"/>
                    </a:ext>
                  </a:extLst>
                </a:gridCol>
                <a:gridCol w="907500">
                  <a:extLst>
                    <a:ext uri="{9D8B030D-6E8A-4147-A177-3AD203B41FA5}">
                      <a16:colId xmlns:a16="http://schemas.microsoft.com/office/drawing/2014/main" xmlns="" val="1982346119"/>
                    </a:ext>
                  </a:extLst>
                </a:gridCol>
              </a:tblGrid>
              <a:tr h="289131">
                <a:tc>
                  <a:txBody>
                    <a:bodyPr/>
                    <a:lstStyle/>
                    <a:p>
                      <a:pPr>
                        <a:lnSpc>
                          <a:spcPct val="115000"/>
                        </a:lnSpc>
                        <a:spcAft>
                          <a:spcPts val="0"/>
                        </a:spcAft>
                      </a:pPr>
                      <a:r>
                        <a:rPr lang="es-ES" sz="800" dirty="0">
                          <a:effectLst/>
                        </a:rPr>
                        <a:t>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Consulta especializada (n=50)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Consulta general (n=50)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p</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1708123808"/>
                  </a:ext>
                </a:extLst>
              </a:tr>
              <a:tr h="144566">
                <a:tc>
                  <a:txBody>
                    <a:bodyPr/>
                    <a:lstStyle/>
                    <a:p>
                      <a:pPr>
                        <a:lnSpc>
                          <a:spcPct val="115000"/>
                        </a:lnSpc>
                        <a:spcAft>
                          <a:spcPts val="0"/>
                        </a:spcAft>
                      </a:pPr>
                      <a:r>
                        <a:rPr lang="es-ES" sz="800">
                          <a:effectLst/>
                        </a:rPr>
                        <a:t>Hombre,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43 (86)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39 (78)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0.44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2656918160"/>
                  </a:ext>
                </a:extLst>
              </a:tr>
              <a:tr h="262890">
                <a:tc>
                  <a:txBody>
                    <a:bodyPr/>
                    <a:lstStyle/>
                    <a:p>
                      <a:pPr>
                        <a:lnSpc>
                          <a:spcPct val="115000"/>
                        </a:lnSpc>
                        <a:spcAft>
                          <a:spcPts val="0"/>
                        </a:spcAft>
                      </a:pPr>
                      <a:r>
                        <a:rPr lang="es-ES" sz="800" dirty="0">
                          <a:effectLst/>
                        </a:rPr>
                        <a:t>Despertares asfícticos, n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25 (50)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8 (16)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0.0001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2138274381"/>
                  </a:ext>
                </a:extLst>
              </a:tr>
              <a:tr h="144566">
                <a:tc>
                  <a:txBody>
                    <a:bodyPr/>
                    <a:lstStyle/>
                    <a:p>
                      <a:pPr>
                        <a:lnSpc>
                          <a:spcPct val="115000"/>
                        </a:lnSpc>
                        <a:spcAft>
                          <a:spcPts val="0"/>
                        </a:spcAft>
                      </a:pPr>
                      <a:r>
                        <a:rPr lang="es-ES" sz="800">
                          <a:effectLst/>
                        </a:rPr>
                        <a:t>Apneas ,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49 (98)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50 (100)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462281424"/>
                  </a:ext>
                </a:extLst>
              </a:tr>
              <a:tr h="131445">
                <a:tc>
                  <a:txBody>
                    <a:bodyPr/>
                    <a:lstStyle/>
                    <a:p>
                      <a:pPr>
                        <a:lnSpc>
                          <a:spcPct val="115000"/>
                        </a:lnSpc>
                        <a:spcAft>
                          <a:spcPts val="0"/>
                        </a:spcAft>
                      </a:pPr>
                      <a:r>
                        <a:rPr lang="es-ES" sz="800">
                          <a:effectLst/>
                        </a:rPr>
                        <a:t>Ronca,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48 (96)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50 (100)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1758569908"/>
                  </a:ext>
                </a:extLst>
              </a:tr>
              <a:tr h="144566">
                <a:tc>
                  <a:txBody>
                    <a:bodyPr/>
                    <a:lstStyle/>
                    <a:p>
                      <a:pPr>
                        <a:lnSpc>
                          <a:spcPct val="115000"/>
                        </a:lnSpc>
                        <a:spcAft>
                          <a:spcPts val="0"/>
                        </a:spcAft>
                      </a:pPr>
                      <a:r>
                        <a:rPr lang="es-ES" sz="800">
                          <a:effectLst/>
                        </a:rPr>
                        <a:t>Asma,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2 (4)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 (0)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0.5</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4012993093"/>
                  </a:ext>
                </a:extLst>
              </a:tr>
              <a:tr h="144566">
                <a:tc>
                  <a:txBody>
                    <a:bodyPr/>
                    <a:lstStyle/>
                    <a:p>
                      <a:pPr>
                        <a:lnSpc>
                          <a:spcPct val="115000"/>
                        </a:lnSpc>
                        <a:spcAft>
                          <a:spcPts val="0"/>
                        </a:spcAft>
                      </a:pPr>
                      <a:r>
                        <a:rPr lang="es-ES" sz="800">
                          <a:effectLst/>
                        </a:rPr>
                        <a:t>EPOC,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6 (12)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 (6)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0.49</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993270049"/>
                  </a:ext>
                </a:extLst>
              </a:tr>
              <a:tr h="144566">
                <a:tc>
                  <a:txBody>
                    <a:bodyPr/>
                    <a:lstStyle/>
                    <a:p>
                      <a:pPr>
                        <a:lnSpc>
                          <a:spcPct val="115000"/>
                        </a:lnSpc>
                        <a:spcAft>
                          <a:spcPts val="0"/>
                        </a:spcAft>
                      </a:pPr>
                      <a:r>
                        <a:rPr lang="es-ES" sz="800">
                          <a:effectLst/>
                        </a:rPr>
                        <a:t>AVC ,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1 (2)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 (6)</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0.62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1585391237"/>
                  </a:ext>
                </a:extLst>
              </a:tr>
              <a:tr h="289131">
                <a:tc>
                  <a:txBody>
                    <a:bodyPr/>
                    <a:lstStyle/>
                    <a:p>
                      <a:pPr>
                        <a:lnSpc>
                          <a:spcPct val="115000"/>
                        </a:lnSpc>
                        <a:spcAft>
                          <a:spcPts val="0"/>
                        </a:spcAft>
                      </a:pPr>
                      <a:r>
                        <a:rPr lang="es-ES" sz="800">
                          <a:effectLst/>
                        </a:rPr>
                        <a:t>Cardiopatía isquémica,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6 (12)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6 (12)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2032900328"/>
                  </a:ext>
                </a:extLst>
              </a:tr>
              <a:tr h="144566">
                <a:tc>
                  <a:txBody>
                    <a:bodyPr/>
                    <a:lstStyle/>
                    <a:p>
                      <a:pPr>
                        <a:lnSpc>
                          <a:spcPct val="115000"/>
                        </a:lnSpc>
                        <a:spcAft>
                          <a:spcPts val="0"/>
                        </a:spcAft>
                      </a:pPr>
                      <a:r>
                        <a:rPr lang="es-ES" sz="800">
                          <a:effectLst/>
                        </a:rPr>
                        <a:t>DM, n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12 (24)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16 (32)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0.51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969086105"/>
                  </a:ext>
                </a:extLst>
              </a:tr>
              <a:tr h="144566">
                <a:tc>
                  <a:txBody>
                    <a:bodyPr/>
                    <a:lstStyle/>
                    <a:p>
                      <a:pPr>
                        <a:lnSpc>
                          <a:spcPct val="115000"/>
                        </a:lnSpc>
                        <a:spcAft>
                          <a:spcPts val="0"/>
                        </a:spcAft>
                      </a:pPr>
                      <a:r>
                        <a:rPr lang="es-ES" sz="800" dirty="0">
                          <a:effectLst/>
                        </a:rPr>
                        <a:t>HTA, n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25 (50)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32 (64)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0.22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2324407930"/>
                  </a:ext>
                </a:extLst>
              </a:tr>
              <a:tr h="144566">
                <a:tc>
                  <a:txBody>
                    <a:bodyPr/>
                    <a:lstStyle/>
                    <a:p>
                      <a:pPr>
                        <a:lnSpc>
                          <a:spcPct val="115000"/>
                        </a:lnSpc>
                        <a:spcAft>
                          <a:spcPts val="0"/>
                        </a:spcAft>
                      </a:pPr>
                      <a:r>
                        <a:rPr lang="es-ES" sz="800" dirty="0">
                          <a:effectLst/>
                        </a:rPr>
                        <a:t>Fumador, n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20 (40)</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11 (22)</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0.04</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2447113287"/>
                  </a:ext>
                </a:extLst>
              </a:tr>
              <a:tr h="289131">
                <a:tc>
                  <a:txBody>
                    <a:bodyPr/>
                    <a:lstStyle/>
                    <a:p>
                      <a:pPr>
                        <a:lnSpc>
                          <a:spcPct val="115000"/>
                        </a:lnSpc>
                        <a:spcAft>
                          <a:spcPts val="0"/>
                        </a:spcAft>
                      </a:pPr>
                      <a:r>
                        <a:rPr lang="es-ES" sz="800" dirty="0">
                          <a:effectLst/>
                        </a:rPr>
                        <a:t>Profesión riesgo, n (%)</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 (10)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1 (2)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0.2</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909371108"/>
                  </a:ext>
                </a:extLst>
              </a:tr>
              <a:tr h="144566">
                <a:tc>
                  <a:txBody>
                    <a:bodyPr/>
                    <a:lstStyle/>
                    <a:p>
                      <a:pPr>
                        <a:lnSpc>
                          <a:spcPct val="115000"/>
                        </a:lnSpc>
                        <a:spcAft>
                          <a:spcPts val="0"/>
                        </a:spcAft>
                      </a:pPr>
                      <a:r>
                        <a:rPr lang="es-ES" sz="800">
                          <a:effectLst/>
                        </a:rPr>
                        <a:t>IAH, media ± DE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55.1  ± 22.0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56.6  ± 18.4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0.71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711041804"/>
                  </a:ext>
                </a:extLst>
              </a:tr>
              <a:tr h="144566">
                <a:tc>
                  <a:txBody>
                    <a:bodyPr/>
                    <a:lstStyle/>
                    <a:p>
                      <a:pPr>
                        <a:lnSpc>
                          <a:spcPct val="115000"/>
                        </a:lnSpc>
                        <a:spcAft>
                          <a:spcPts val="0"/>
                        </a:spcAft>
                      </a:pPr>
                      <a:r>
                        <a:rPr lang="es-ES" sz="800" dirty="0">
                          <a:effectLst/>
                        </a:rPr>
                        <a:t>IMC, media ± DE</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34.9 ± 6.7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33.7  ± 7.2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0.37</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588285487"/>
                  </a:ext>
                </a:extLst>
              </a:tr>
              <a:tr h="144566">
                <a:tc>
                  <a:txBody>
                    <a:bodyPr/>
                    <a:lstStyle/>
                    <a:p>
                      <a:pPr>
                        <a:lnSpc>
                          <a:spcPct val="115000"/>
                        </a:lnSpc>
                        <a:spcAft>
                          <a:spcPts val="0"/>
                        </a:spcAft>
                      </a:pPr>
                      <a:r>
                        <a:rPr lang="es-ES" sz="800">
                          <a:effectLst/>
                        </a:rPr>
                        <a:t>CT90, media ± DE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25.4 ±24.0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30.0 ±28.0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0.38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4010628547"/>
                  </a:ext>
                </a:extLst>
              </a:tr>
              <a:tr h="144566">
                <a:tc>
                  <a:txBody>
                    <a:bodyPr/>
                    <a:lstStyle/>
                    <a:p>
                      <a:pPr>
                        <a:lnSpc>
                          <a:spcPct val="115000"/>
                        </a:lnSpc>
                        <a:spcAft>
                          <a:spcPts val="0"/>
                        </a:spcAft>
                      </a:pPr>
                      <a:r>
                        <a:rPr lang="es-ES" sz="800">
                          <a:effectLst/>
                        </a:rPr>
                        <a:t>Edad, media ± DE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53.3 ± 11.8</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59.0 ± 13.0</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0.023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396838226"/>
                  </a:ext>
                </a:extLst>
              </a:tr>
              <a:tr h="289131">
                <a:tc>
                  <a:txBody>
                    <a:bodyPr/>
                    <a:lstStyle/>
                    <a:p>
                      <a:pPr>
                        <a:lnSpc>
                          <a:spcPct val="115000"/>
                        </a:lnSpc>
                        <a:spcAft>
                          <a:spcPts val="0"/>
                        </a:spcAft>
                      </a:pPr>
                      <a:r>
                        <a:rPr lang="es-ES" sz="800">
                          <a:effectLst/>
                        </a:rPr>
                        <a:t>Presión CPAP, media ± DE</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8.4  ±1.3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a:effectLst/>
                        </a:rPr>
                        <a:t>7.4 ±0.7</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tc>
                  <a:txBody>
                    <a:bodyPr/>
                    <a:lstStyle/>
                    <a:p>
                      <a:pPr>
                        <a:lnSpc>
                          <a:spcPct val="115000"/>
                        </a:lnSpc>
                        <a:spcAft>
                          <a:spcPts val="0"/>
                        </a:spcAft>
                      </a:pPr>
                      <a:r>
                        <a:rPr lang="es-ES" sz="800" dirty="0">
                          <a:effectLst/>
                        </a:rPr>
                        <a:t>0.001</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6437" marR="46437" marT="0" marB="0"/>
                </a:tc>
                <a:extLst>
                  <a:ext uri="{0D108BD9-81ED-4DB2-BD59-A6C34878D82A}">
                    <a16:rowId xmlns:a16="http://schemas.microsoft.com/office/drawing/2014/main" xmlns="" val="3668854650"/>
                  </a:ext>
                </a:extLst>
              </a:tr>
            </a:tbl>
          </a:graphicData>
        </a:graphic>
      </p:graphicFrame>
      <p:sp>
        <p:nvSpPr>
          <p:cNvPr id="9" name="CuadroTexto 8"/>
          <p:cNvSpPr txBox="1"/>
          <p:nvPr/>
        </p:nvSpPr>
        <p:spPr>
          <a:xfrm>
            <a:off x="4468416" y="146635"/>
            <a:ext cx="4149978" cy="28469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lIns="68580" tIns="34290" rIns="68580" bIns="34290" rtlCol="0">
            <a:spAutoFit/>
          </a:bodyPr>
          <a:lstStyle/>
          <a:p>
            <a:r>
              <a:rPr lang="es-ES" dirty="0"/>
              <a:t>CONCLUSIONES</a:t>
            </a:r>
          </a:p>
        </p:txBody>
      </p:sp>
      <p:sp>
        <p:nvSpPr>
          <p:cNvPr id="10" name="CuadroTexto 9"/>
          <p:cNvSpPr txBox="1"/>
          <p:nvPr/>
        </p:nvSpPr>
        <p:spPr>
          <a:xfrm>
            <a:off x="4800601" y="1017985"/>
            <a:ext cx="3621881" cy="284693"/>
          </a:xfrm>
          <a:prstGeom prst="rect">
            <a:avLst/>
          </a:prstGeom>
          <a:noFill/>
        </p:spPr>
        <p:txBody>
          <a:bodyPr wrap="square" lIns="68580" tIns="34290" rIns="68580" bIns="34290" rtlCol="0">
            <a:spAutoFit/>
          </a:bodyPr>
          <a:lstStyle/>
          <a:p>
            <a:endParaRPr lang="es-ES" dirty="0"/>
          </a:p>
        </p:txBody>
      </p:sp>
      <p:graphicFrame>
        <p:nvGraphicFramePr>
          <p:cNvPr id="11" name="Tabla 10"/>
          <p:cNvGraphicFramePr>
            <a:graphicFrameLocks noGrp="1"/>
          </p:cNvGraphicFramePr>
          <p:nvPr>
            <p:extLst>
              <p:ext uri="{D42A27DB-BD31-4B8C-83A1-F6EECF244321}">
                <p14:modId xmlns:p14="http://schemas.microsoft.com/office/powerpoint/2010/main" xmlns="" val="2039434715"/>
              </p:ext>
            </p:extLst>
          </p:nvPr>
        </p:nvGraphicFramePr>
        <p:xfrm>
          <a:off x="4468416" y="588325"/>
          <a:ext cx="4046934" cy="2697480"/>
        </p:xfrm>
        <a:graphic>
          <a:graphicData uri="http://schemas.openxmlformats.org/drawingml/2006/table">
            <a:tbl>
              <a:tblPr/>
              <a:tblGrid>
                <a:gridCol w="4046934">
                  <a:extLst>
                    <a:ext uri="{9D8B030D-6E8A-4147-A177-3AD203B41FA5}">
                      <a16:colId xmlns:a16="http://schemas.microsoft.com/office/drawing/2014/main" xmlns="" val="3443491707"/>
                    </a:ext>
                  </a:extLst>
                </a:gridCol>
              </a:tblGrid>
              <a:tr h="2331720">
                <a:tc>
                  <a:txBody>
                    <a:bodyPr/>
                    <a:lstStyle/>
                    <a:p>
                      <a:pPr algn="just"/>
                      <a:r>
                        <a:rPr lang="es-ES" sz="1400" dirty="0">
                          <a:effectLst/>
                          <a:latin typeface="Roboto"/>
                        </a:rPr>
                        <a:t>En nuestro estudio la consulta monográfica de pacientes con SAHS grave no presentó una mayor adherencia ni mayor uso objetivo de la CPAP en comparación con la consulta general de patología del sueño (p 0,2). </a:t>
                      </a:r>
                    </a:p>
                    <a:p>
                      <a:pPr algn="just"/>
                      <a:endParaRPr lang="es-ES" sz="1400" dirty="0">
                        <a:effectLst/>
                        <a:latin typeface="Roboto"/>
                      </a:endParaRPr>
                    </a:p>
                    <a:p>
                      <a:pPr algn="just"/>
                      <a:r>
                        <a:rPr lang="es-ES" sz="1400" dirty="0">
                          <a:effectLst/>
                          <a:latin typeface="Roboto"/>
                        </a:rPr>
                        <a:t>En el grupo de la consulta monográfica había mayor porcentaje de pacientes fumadores activos, así como menor grado de somnolencia diurna, lo que podría contribuir a no mejorar la adherencia terapéutica.</a:t>
                      </a:r>
                    </a:p>
                  </a:txBody>
                  <a:tcPr marL="68580" marR="68580" marT="34290" marB="34290">
                    <a:lnL>
                      <a:noFill/>
                    </a:lnL>
                    <a:lnR>
                      <a:noFill/>
                    </a:lnR>
                    <a:lnT>
                      <a:noFill/>
                    </a:lnT>
                    <a:lnB>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xmlns="" val="1161063345"/>
                  </a:ext>
                </a:extLst>
              </a:tr>
              <a:tr h="274320">
                <a:tc>
                  <a:txBody>
                    <a:bodyPr/>
                    <a:lstStyle/>
                    <a:p>
                      <a:endParaRPr lang="es-ES" sz="1400" dirty="0"/>
                    </a:p>
                  </a:txBody>
                  <a:tcPr marL="68580" marR="68580" marT="34290" marB="34290">
                    <a:lnL w="12700" cmpd="sng">
                      <a:noFill/>
                      <a:prstDash val="solid"/>
                    </a:lnL>
                    <a:lnR w="12700" cmpd="sng">
                      <a:noFill/>
                      <a:prstDash val="solid"/>
                    </a:lnR>
                    <a:lnT>
                      <a:noFill/>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3622328658"/>
                  </a:ext>
                </a:extLst>
              </a:tr>
            </a:tbl>
          </a:graphicData>
        </a:graphic>
      </p:graphicFrame>
      <p:sp>
        <p:nvSpPr>
          <p:cNvPr id="12" name="Rectangle 3"/>
          <p:cNvSpPr>
            <a:spLocks noChangeArrowheads="1"/>
          </p:cNvSpPr>
          <p:nvPr/>
        </p:nvSpPr>
        <p:spPr bwMode="auto">
          <a:xfrm>
            <a:off x="5080552" y="533237"/>
            <a:ext cx="4692098" cy="500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eaLnBrk="0" fontAlgn="base" hangingPunct="0">
              <a:spcBef>
                <a:spcPct val="0"/>
              </a:spcBef>
              <a:spcAft>
                <a:spcPct val="0"/>
              </a:spcAft>
            </a:pPr>
            <a:r>
              <a:rPr lang="es-ES" altLang="es-ES" dirty="0">
                <a:latin typeface="Arial" panose="020B0604020202020204" pitchFamily="34" charset="0"/>
              </a:rPr>
              <a:t/>
            </a:r>
            <a:br>
              <a:rPr lang="es-ES" altLang="es-ES" dirty="0">
                <a:latin typeface="Arial" panose="020B0604020202020204" pitchFamily="34" charset="0"/>
              </a:rPr>
            </a:br>
            <a:endParaRPr lang="es-ES" altLang="es-ES" dirty="0">
              <a:latin typeface="Arial" panose="020B0604020202020204" pitchFamily="34" charset="0"/>
            </a:endParaRPr>
          </a:p>
        </p:txBody>
      </p:sp>
    </p:spTree>
    <p:extLst>
      <p:ext uri="{BB962C8B-B14F-4D97-AF65-F5344CB8AC3E}">
        <p14:creationId xmlns:p14="http://schemas.microsoft.com/office/powerpoint/2010/main" xmlns="" val="34829876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526</Words>
  <Application>Microsoft Office PowerPoint</Application>
  <PresentationFormat>Presentación en pantalla (16:9)</PresentationFormat>
  <Paragraphs>102</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Isabel</dc:creator>
  <cp:lastModifiedBy>LUNA</cp:lastModifiedBy>
  <cp:revision>5</cp:revision>
  <dcterms:created xsi:type="dcterms:W3CDTF">2020-03-02T09:29:33Z</dcterms:created>
  <dcterms:modified xsi:type="dcterms:W3CDTF">2020-05-27T15:11:34Z</dcterms:modified>
</cp:coreProperties>
</file>