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446"/>
    <p:restoredTop sz="94705"/>
  </p:normalViewPr>
  <p:slideViewPr>
    <p:cSldViewPr snapToGrid="0" snapToObjects="1">
      <p:cViewPr varScale="1">
        <p:scale>
          <a:sx n="90" d="100"/>
          <a:sy n="90" d="100"/>
        </p:scale>
        <p:origin x="-544" y="-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D4E985-C9FB-1E44-9167-A58E3CF06462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EDDB5F-5D5C-1D40-A37C-CEF1AA0CAEB3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349395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DDB5F-5D5C-1D40-A37C-CEF1AA0CAEB3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679062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EDDB5F-5D5C-1D40-A37C-CEF1AA0CAEB3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27292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6B05559-A969-684F-9200-A36C0625BC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71B0292F-F7F5-9A4E-9FB8-AD8F36D308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A8424232-B53B-2247-A708-05F70B161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E84C2-D0C5-F747-9BAA-3AC0B6AA9C33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E9262C1-9B77-E949-AC81-66AC393BA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92661C0F-4CB1-C34E-8FCA-659EFFEF77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72E9B-C4CA-104C-9A26-F6039D31C79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40668324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65FB461-DBC8-B444-8D9C-47E2877DD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01546478-1B7C-7042-9627-A8AD3B6EEB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C465716-3CE2-014A-8484-7756B57FC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E84C2-D0C5-F747-9BAA-3AC0B6AA9C33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506E7CE-A398-8E43-9DFA-6C72AAD51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0761FC90-EFF4-004F-A277-C87AFFD34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72E9B-C4CA-104C-9A26-F6039D31C79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596448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0E25D62-8C29-584F-9073-0FB52F598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3E5566FA-CF43-CE4C-B6EB-CF0D48407C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FF6DB7E8-A514-0148-BE10-DD8419890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E84C2-D0C5-F747-9BAA-3AC0B6AA9C33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4A7CAD8D-1089-ED43-948B-529497123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8A47A628-51A2-7E40-AABD-39CD62FB8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72E9B-C4CA-104C-9A26-F6039D31C79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6587183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43EAE33-DFCD-C24D-A4CC-8934F4BB0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BACE813F-AB19-E64D-A547-1606BEDEE3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32A3AD7F-E426-0C43-A6C1-5A3E6AF5A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7CE1680C-B78F-2C42-8A37-FE9790211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E84C2-D0C5-F747-9BAA-3AC0B6AA9C33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74A79E49-18CF-F24F-A741-867899E0D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A7A4B9C5-260F-1C4E-AB6B-2F1861FB4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72E9B-C4CA-104C-9A26-F6039D31C79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084184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B44BA09-EF58-A144-AB8C-EE32FE139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64C3FC3E-C94E-DD40-B44D-7A9981770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4D164160-7D3E-644F-A402-DF4D4C2762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6867C962-1D65-CB45-ADEE-7ECDCE7169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40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D04F1AFD-04CD-9543-A99D-691A125C5E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24A9DD07-239F-AA45-8FE3-674F81E97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E84C2-D0C5-F747-9BAA-3AC0B6AA9C33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3D1E0CBE-DA6A-424E-8BDB-DB96D2F59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AAC3D17E-A188-B946-BBA7-349146DBC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72E9B-C4CA-104C-9A26-F6039D31C79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183757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A182DF72-8A89-4E45-BE2E-F11E5910A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298744D2-E280-B54F-B61A-A2BD3AF21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E84C2-D0C5-F747-9BAA-3AC0B6AA9C33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2F4E0448-9FCC-244D-913D-5A61C5D6D6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2400EDBC-90A1-EE41-84C0-549B844E3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72E9B-C4CA-104C-9A26-F6039D31C79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407076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2F236F8D-E8F3-B046-90F0-8E5EAA040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E84C2-D0C5-F747-9BAA-3AC0B6AA9C33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504572F2-1A2A-3241-8819-1620286EC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11EB1342-BBAE-D548-BEC2-280E5F93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72E9B-C4CA-104C-9A26-F6039D31C79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456978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9FE34EF-555A-ED48-80E7-427CFBEC9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C92C046-AE47-384A-A35C-A9FED987AF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FD4F6968-3A78-964B-BDB8-172612E9DD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267AB29-4D9B-4F43-8123-C45814B3D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E84C2-D0C5-F747-9BAA-3AC0B6AA9C33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61CB9743-8F79-E14F-B99E-80AF732C2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FFEB59CE-68A6-D64D-8204-790925589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72E9B-C4CA-104C-9A26-F6039D31C79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353841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A9558F3-7949-BA46-BC77-7BD362DAB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56A8D4CF-D227-624F-B926-F8D1A65F9D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403B7E8A-F713-2E40-B287-DF9345EBEB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100"/>
            </a:lvl2pPr>
            <a:lvl3pPr marL="685800" indent="0">
              <a:buNone/>
              <a:defRPr sz="900"/>
            </a:lvl3pPr>
            <a:lvl4pPr marL="1028700" indent="0">
              <a:buNone/>
              <a:defRPr sz="800"/>
            </a:lvl4pPr>
            <a:lvl5pPr marL="1371600" indent="0">
              <a:buNone/>
              <a:defRPr sz="800"/>
            </a:lvl5pPr>
            <a:lvl6pPr marL="1714500" indent="0">
              <a:buNone/>
              <a:defRPr sz="800"/>
            </a:lvl6pPr>
            <a:lvl7pPr marL="2057400" indent="0">
              <a:buNone/>
              <a:defRPr sz="800"/>
            </a:lvl7pPr>
            <a:lvl8pPr marL="2400300" indent="0">
              <a:buNone/>
              <a:defRPr sz="800"/>
            </a:lvl8pPr>
            <a:lvl9pPr marL="2743200" indent="0">
              <a:buNone/>
              <a:defRPr sz="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DDE9C697-7FDB-4B49-B47D-34DD8FA76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E84C2-D0C5-F747-9BAA-3AC0B6AA9C33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E52F8351-1EE9-4947-83F0-E1B3A8271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E01390AA-37B9-5E42-B277-69A0E96B2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72E9B-C4CA-104C-9A26-F6039D31C79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3680393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FE3F554-DB81-CC4E-88CC-27A5A377A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C5D1EE0A-719A-DE45-A222-57E6C21A5C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56BA9C51-05A8-DE4F-9EEA-B1E85F748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E84C2-D0C5-F747-9BAA-3AC0B6AA9C33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35A0E288-4DFA-8549-8BC9-99726B861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EAA44E9C-689E-A945-A6B7-6F0AFCF3B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72E9B-C4CA-104C-9A26-F6039D31C79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055951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105DB818-51C7-1D4E-856C-389918C493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22DC13C8-EA0C-AF41-8A5E-A2F53B8C7F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8596D55A-CC92-DD46-A7E8-5E7DC26DE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E84C2-D0C5-F747-9BAA-3AC0B6AA9C33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7197026-BC20-8546-BE49-130E64595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B8A0DEFE-6131-0E41-BEF4-5ECFB6307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72E9B-C4CA-104C-9A26-F6039D31C79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2466294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0E7BD878-B075-E244-921D-69091537A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E25C6ECB-A4C4-944A-A529-68F608148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AFAABE4-9607-4344-BA2B-CA1C9965D7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CE84C2-D0C5-F747-9BAA-3AC0B6AA9C33}" type="datetimeFigureOut">
              <a:rPr lang="es-ES" smtClean="0"/>
              <a:pPr/>
              <a:t>29/05/2020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F934EA9-D695-9548-B104-8359BA323B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0CBA5FE2-1BFD-AB44-8B50-481A3B41D0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C72E9B-C4CA-104C-9A26-F6039D31C797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xmlns="" val="552443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2AC73596-0B80-274F-8EF8-09503D003F32}"/>
              </a:ext>
            </a:extLst>
          </p:cNvPr>
          <p:cNvSpPr/>
          <p:nvPr/>
        </p:nvSpPr>
        <p:spPr>
          <a:xfrm>
            <a:off x="142875" y="214827"/>
            <a:ext cx="8858250" cy="900247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s-ES" sz="2700" kern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 DE LA EFICACIA DEL TRATAMIENTO CON BIOLÓGICOS EN EL ASMA GRAVE DE DÍFICIL CONTROL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0382135F-8DB1-F049-A6CA-D3123EB6863D}"/>
              </a:ext>
            </a:extLst>
          </p:cNvPr>
          <p:cNvSpPr txBox="1"/>
          <p:nvPr/>
        </p:nvSpPr>
        <p:spPr>
          <a:xfrm>
            <a:off x="2555566" y="1980796"/>
            <a:ext cx="3092053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ES" dirty="0">
                <a:sym typeface="Wingdings" pitchFamily="2" charset="2"/>
              </a:rPr>
              <a:t> </a:t>
            </a: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  Asma grave de difícil control</a:t>
            </a:r>
          </a:p>
          <a:p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	    (AGDC) </a:t>
            </a:r>
          </a:p>
        </p:txBody>
      </p:sp>
      <p:sp>
        <p:nvSpPr>
          <p:cNvPr id="7" name="Abrir llave 6">
            <a:extLst>
              <a:ext uri="{FF2B5EF4-FFF2-40B4-BE49-F238E27FC236}">
                <a16:creationId xmlns:a16="http://schemas.microsoft.com/office/drawing/2014/main" xmlns="" id="{A08A8F2F-B088-DE4C-B71F-395B50B0D966}"/>
              </a:ext>
            </a:extLst>
          </p:cNvPr>
          <p:cNvSpPr/>
          <p:nvPr/>
        </p:nvSpPr>
        <p:spPr>
          <a:xfrm>
            <a:off x="5626188" y="1798915"/>
            <a:ext cx="171450" cy="771525"/>
          </a:xfrm>
          <a:prstGeom prst="leftBrac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78BE7A41-6DBA-0B43-94AF-EAFF0708CCA9}"/>
              </a:ext>
            </a:extLst>
          </p:cNvPr>
          <p:cNvSpPr txBox="1"/>
          <p:nvPr/>
        </p:nvSpPr>
        <p:spPr>
          <a:xfrm>
            <a:off x="5711913" y="1765332"/>
            <a:ext cx="3600450" cy="86433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133350" indent="-133350">
              <a:spcAft>
                <a:spcPts val="300"/>
              </a:spcAft>
              <a:buClr>
                <a:schemeClr val="tx1"/>
              </a:buClr>
              <a:buFont typeface="Wingdings" pitchFamily="2" charset="2"/>
              <a:buChar char="§"/>
            </a:pP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Anti-</a:t>
            </a:r>
            <a:r>
              <a:rPr lang="es-ES" sz="15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IgE</a:t>
            </a: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 </a:t>
            </a: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Omalizumab (2007)</a:t>
            </a:r>
          </a:p>
          <a:p>
            <a:pPr marL="133350" indent="-133350">
              <a:spcAft>
                <a:spcPts val="300"/>
              </a:spcAft>
              <a:buClr>
                <a:schemeClr val="tx1"/>
              </a:buClr>
              <a:buFont typeface="Wingdings" pitchFamily="2" charset="2"/>
              <a:buChar char="§"/>
            </a:pP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Anti-IL5 </a:t>
            </a: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 </a:t>
            </a: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Mepolizumab (2010)</a:t>
            </a:r>
          </a:p>
          <a:p>
            <a:pPr marL="133350" indent="-133350">
              <a:spcAft>
                <a:spcPts val="300"/>
              </a:spcAft>
              <a:buClr>
                <a:schemeClr val="tx1"/>
              </a:buClr>
              <a:buFont typeface="Wingdings" pitchFamily="2" charset="2"/>
              <a:buChar char="§"/>
            </a:pP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Anti-IL5 </a:t>
            </a: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 </a:t>
            </a: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Benralizumab (2018</a:t>
            </a:r>
            <a:r>
              <a:rPr lang="es-ES" sz="1500" dirty="0"/>
              <a:t>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ED1F5D58-23C4-044C-913B-FBB4B22EFD0B}"/>
              </a:ext>
            </a:extLst>
          </p:cNvPr>
          <p:cNvSpPr txBox="1"/>
          <p:nvPr/>
        </p:nvSpPr>
        <p:spPr>
          <a:xfrm>
            <a:off x="976798" y="3147822"/>
            <a:ext cx="6941344" cy="3000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200025" indent="-200025">
              <a:tabLst>
                <a:tab pos="1066800" algn="l"/>
              </a:tabLst>
            </a:pPr>
            <a:r>
              <a:rPr lang="es-ES" dirty="0">
                <a:sym typeface="Wingdings" pitchFamily="2" charset="2"/>
              </a:rPr>
              <a:t> </a:t>
            </a:r>
            <a:r>
              <a:rPr lang="es-ES" sz="1500" kern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Objetivo: a</a:t>
            </a:r>
            <a:r>
              <a:rPr lang="es-ES" sz="1500" kern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nalizar la experiencia en el Hospital Juan Ramón Jiménez de Huelva.</a:t>
            </a: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 </a:t>
            </a:r>
            <a:endParaRPr lang="es-ES" sz="1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Abrir llave 10">
            <a:extLst>
              <a:ext uri="{FF2B5EF4-FFF2-40B4-BE49-F238E27FC236}">
                <a16:creationId xmlns:a16="http://schemas.microsoft.com/office/drawing/2014/main" xmlns="" id="{23D9DF3A-323A-2E42-B8BD-1546B26C85CD}"/>
              </a:ext>
            </a:extLst>
          </p:cNvPr>
          <p:cNvSpPr/>
          <p:nvPr/>
        </p:nvSpPr>
        <p:spPr>
          <a:xfrm>
            <a:off x="2603300" y="3843562"/>
            <a:ext cx="175995" cy="878678"/>
          </a:xfrm>
          <a:prstGeom prst="leftBrac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D96754A9-611A-C54B-8923-0038CC3D13E7}"/>
              </a:ext>
            </a:extLst>
          </p:cNvPr>
          <p:cNvSpPr txBox="1"/>
          <p:nvPr/>
        </p:nvSpPr>
        <p:spPr>
          <a:xfrm>
            <a:off x="2693193" y="3843563"/>
            <a:ext cx="6450807" cy="88998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133350" indent="-133350">
              <a:spcAft>
                <a:spcPts val="375"/>
              </a:spcAft>
              <a:buClr>
                <a:schemeClr val="tx1"/>
              </a:buClr>
              <a:buFont typeface="Wingdings" pitchFamily="2" charset="2"/>
              <a:buChar char="§"/>
            </a:pP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Pacientes tratados con biológicos desde 2007.</a:t>
            </a:r>
          </a:p>
          <a:p>
            <a:pPr marL="133350" indent="-133350">
              <a:spcAft>
                <a:spcPts val="375"/>
              </a:spcAft>
              <a:buClr>
                <a:schemeClr val="tx1"/>
              </a:buClr>
              <a:buFont typeface="Wingdings" pitchFamily="2" charset="2"/>
              <a:buChar char="§"/>
            </a:pP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Mejoría </a:t>
            </a: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</a:t>
            </a: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agudizaciones, necesidad de corticoterapia, cuestionario ACT. </a:t>
            </a:r>
            <a:endParaRPr lang="es-ES" sz="1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133350" indent="-133350">
              <a:spcAft>
                <a:spcPts val="375"/>
              </a:spcAft>
              <a:buClr>
                <a:schemeClr val="tx1"/>
              </a:buClr>
              <a:buFont typeface="Wingdings" pitchFamily="2" charset="2"/>
              <a:buChar char="§"/>
            </a:pP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Efectos 2</a:t>
            </a:r>
            <a:r>
              <a:rPr lang="es-ES" sz="15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os</a:t>
            </a: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 comorbilidades.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xmlns="" id="{B8F70B85-CB09-0843-926C-E551DF144229}"/>
              </a:ext>
            </a:extLst>
          </p:cNvPr>
          <p:cNvSpPr/>
          <p:nvPr/>
        </p:nvSpPr>
        <p:spPr>
          <a:xfrm>
            <a:off x="329098" y="1898210"/>
            <a:ext cx="2157413" cy="5827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Tratamientos biológicos</a:t>
            </a:r>
          </a:p>
          <a:p>
            <a:pPr algn="ctr"/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(2006)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xmlns="" id="{E789D3FE-A9E9-D04E-A059-F7B6F776AB08}"/>
              </a:ext>
            </a:extLst>
          </p:cNvPr>
          <p:cNvSpPr/>
          <p:nvPr/>
        </p:nvSpPr>
        <p:spPr>
          <a:xfrm>
            <a:off x="314325" y="3932837"/>
            <a:ext cx="2157413" cy="583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 y método</a:t>
            </a:r>
          </a:p>
        </p:txBody>
      </p:sp>
      <p:sp>
        <p:nvSpPr>
          <p:cNvPr id="16" name="Flecha abajo 15">
            <a:extLst>
              <a:ext uri="{FF2B5EF4-FFF2-40B4-BE49-F238E27FC236}">
                <a16:creationId xmlns:a16="http://schemas.microsoft.com/office/drawing/2014/main" xmlns="" id="{D0B54910-2054-F748-A0C6-037A8C2A241C}"/>
              </a:ext>
            </a:extLst>
          </p:cNvPr>
          <p:cNvSpPr/>
          <p:nvPr/>
        </p:nvSpPr>
        <p:spPr>
          <a:xfrm>
            <a:off x="3743810" y="2736885"/>
            <a:ext cx="381000" cy="366924"/>
          </a:xfrm>
          <a:prstGeom prst="downArrow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xmlns="" id="{41D43AEB-948B-1B45-B4C9-DE8B828B14C4}"/>
              </a:ext>
            </a:extLst>
          </p:cNvPr>
          <p:cNvSpPr txBox="1"/>
          <p:nvPr/>
        </p:nvSpPr>
        <p:spPr>
          <a:xfrm>
            <a:off x="476250" y="1076971"/>
            <a:ext cx="8191500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s-ES" sz="1200" i="1" dirty="0"/>
              <a:t>J. Romero López; J. Lancha Domínguez; M. Morón Ortiz; C. Puchaes Manchón; JL. Sánchez Ramos; A. Pereira Vega. </a:t>
            </a:r>
          </a:p>
          <a:p>
            <a:pPr algn="ctr"/>
            <a:r>
              <a:rPr lang="es-ES" sz="1200" i="1" dirty="0"/>
              <a:t>Servicio de Neumología y Alergia. Hospital Universitario Juan Ramón Jiménez. Huelva. </a:t>
            </a:r>
          </a:p>
        </p:txBody>
      </p:sp>
    </p:spTree>
    <p:extLst>
      <p:ext uri="{BB962C8B-B14F-4D97-AF65-F5344CB8AC3E}">
        <p14:creationId xmlns:p14="http://schemas.microsoft.com/office/powerpoint/2010/main" xmlns="" val="2172201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xmlns="" id="{B0CBC50E-EE2E-6C41-83D6-62FAAAEC3708}"/>
              </a:ext>
            </a:extLst>
          </p:cNvPr>
          <p:cNvSpPr/>
          <p:nvPr/>
        </p:nvSpPr>
        <p:spPr>
          <a:xfrm>
            <a:off x="419617" y="3218494"/>
            <a:ext cx="8482964" cy="16466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spcAft>
                <a:spcPts val="375"/>
              </a:spcAft>
            </a:pPr>
            <a:r>
              <a:rPr lang="es-ES" sz="1500" kern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  <a:r>
              <a:rPr lang="es-ES" kern="100" dirty="0">
                <a:latin typeface="Liberation Serif"/>
                <a:ea typeface="SimSun" panose="02010600030101010101" pitchFamily="2" charset="-122"/>
                <a:cs typeface="Arial" panose="020B0604020202020204" pitchFamily="34" charset="0"/>
              </a:rPr>
              <a:t>: </a:t>
            </a:r>
          </a:p>
          <a:p>
            <a:pPr marL="342900" indent="-235744">
              <a:spcAft>
                <a:spcPts val="375"/>
              </a:spcAft>
              <a:buAutoNum type="arabicPeriod"/>
            </a:pPr>
            <a:r>
              <a:rPr lang="es-ES" sz="1500" kern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Los tratamientos biológicos son eficaces en el AGCD y bien tolerados (existen efectos </a:t>
            </a: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2</a:t>
            </a:r>
            <a:r>
              <a:rPr lang="es-ES" sz="15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os</a:t>
            </a:r>
            <a:r>
              <a:rPr lang="es-ES" sz="1500" kern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que obligan a su retirada). </a:t>
            </a:r>
          </a:p>
          <a:p>
            <a:pPr marL="342900" indent="-235744">
              <a:spcAft>
                <a:spcPts val="375"/>
              </a:spcAft>
              <a:buAutoNum type="arabicPeriod"/>
            </a:pPr>
            <a:r>
              <a:rPr lang="es-ES" sz="1500" kern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Las comorbilidades son frecuentes en el asma grave de control difícil. </a:t>
            </a:r>
          </a:p>
          <a:p>
            <a:pPr marL="342900" indent="-235744">
              <a:spcAft>
                <a:spcPts val="375"/>
              </a:spcAft>
              <a:buAutoNum type="arabicPeriod"/>
            </a:pPr>
            <a:r>
              <a:rPr lang="es-ES" sz="1500" kern="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Tenemos que seguir aprendiendo sobre estas terapias, para poder priorizar los distintos tratamientos biológicos en función de los fenotipos del asma. 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F1F4EE5E-E01C-3643-9FC2-D7D085429DA6}"/>
              </a:ext>
            </a:extLst>
          </p:cNvPr>
          <p:cNvSpPr/>
          <p:nvPr/>
        </p:nvSpPr>
        <p:spPr>
          <a:xfrm>
            <a:off x="8366760" y="21302669"/>
            <a:ext cx="15355491" cy="209544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428625" indent="-428625">
              <a:spcAft>
                <a:spcPts val="1050"/>
              </a:spcAft>
              <a:buFont typeface="Wingdings" pitchFamily="2" charset="2"/>
              <a:buChar char="Ø"/>
            </a:pPr>
            <a:r>
              <a:rPr lang="es-ES" sz="3000" dirty="0">
                <a:latin typeface="Hadassah Friedlaender" panose="02020603050405020304" pitchFamily="18" charset="-79"/>
                <a:ea typeface="Times New Roman" panose="02020603050405020304" pitchFamily="18" charset="0"/>
                <a:cs typeface="Hadassah Friedlaender" panose="02020603050405020304" pitchFamily="18" charset="-79"/>
              </a:rPr>
              <a:t>Pacientes pediátricos con EAG diagnosticados en nuestro centro desde el 1 de enero de 2017 al 31 de diciembre de 2019 </a:t>
            </a:r>
            <a:r>
              <a:rPr lang="es-ES" sz="3000" dirty="0">
                <a:latin typeface="Hadassah Friedlaender" panose="02020603050405020304" pitchFamily="18" charset="-79"/>
                <a:ea typeface="Times New Roman" panose="02020603050405020304" pitchFamily="18" charset="0"/>
                <a:cs typeface="Hadassah Friedlaender" panose="02020603050405020304" pitchFamily="18" charset="-79"/>
                <a:sym typeface="Wingdings" pitchFamily="2" charset="2"/>
              </a:rPr>
              <a:t> </a:t>
            </a:r>
            <a:r>
              <a:rPr lang="es-ES" sz="3000" b="1" dirty="0">
                <a:latin typeface="Hadassah Friedlaender" panose="02020603050405020304" pitchFamily="18" charset="-79"/>
                <a:ea typeface="Times New Roman" panose="02020603050405020304" pitchFamily="18" charset="0"/>
                <a:cs typeface="Hadassah Friedlaender" panose="02020603050405020304" pitchFamily="18" charset="-79"/>
                <a:sym typeface="Wingdings" pitchFamily="2" charset="2"/>
              </a:rPr>
              <a:t>12 casos. </a:t>
            </a:r>
            <a:endParaRPr lang="es-ES" sz="3000" dirty="0">
              <a:latin typeface="Hadassah Friedlaender" panose="02020603050405020304" pitchFamily="18" charset="-79"/>
              <a:ea typeface="Times New Roman" panose="02020603050405020304" pitchFamily="18" charset="0"/>
              <a:cs typeface="Hadassah Friedlaender" panose="02020603050405020304" pitchFamily="18" charset="-79"/>
            </a:endParaRPr>
          </a:p>
          <a:p>
            <a:pPr marL="428625" indent="-428625">
              <a:spcAft>
                <a:spcPts val="1050"/>
              </a:spcAft>
              <a:buFont typeface="Wingdings" pitchFamily="2" charset="2"/>
              <a:buChar char="Ø"/>
            </a:pPr>
            <a:r>
              <a:rPr lang="es-ES" sz="3000" b="1" dirty="0">
                <a:latin typeface="Hadassah Friedlaender" panose="02020603050405020304" pitchFamily="18" charset="-79"/>
                <a:ea typeface="Times New Roman" panose="02020603050405020304" pitchFamily="18" charset="0"/>
                <a:cs typeface="Hadassah Friedlaender" panose="02020603050405020304" pitchFamily="18" charset="-79"/>
              </a:rPr>
              <a:t>Diagnóstico </a:t>
            </a:r>
            <a:r>
              <a:rPr lang="es-ES" sz="3000" b="1" dirty="0">
                <a:latin typeface="Hadassah Friedlaender" panose="02020603050405020304" pitchFamily="18" charset="-79"/>
                <a:ea typeface="Times New Roman" panose="02020603050405020304" pitchFamily="18" charset="0"/>
                <a:cs typeface="Hadassah Friedlaender" panose="02020603050405020304" pitchFamily="18" charset="-79"/>
                <a:sym typeface="Wingdings" pitchFamily="2" charset="2"/>
              </a:rPr>
              <a:t>de confirmación </a:t>
            </a:r>
            <a:r>
              <a:rPr lang="es-ES" sz="3000" dirty="0">
                <a:latin typeface="Hadassah Friedlaender" panose="02020603050405020304" pitchFamily="18" charset="-79"/>
                <a:ea typeface="Times New Roman" panose="02020603050405020304" pitchFamily="18" charset="0"/>
                <a:cs typeface="Hadassah Friedlaender" panose="02020603050405020304" pitchFamily="18" charset="-79"/>
                <a:sym typeface="Wingdings" pitchFamily="2" charset="2"/>
              </a:rPr>
              <a:t> </a:t>
            </a:r>
            <a:r>
              <a:rPr lang="es-ES" sz="3000" dirty="0">
                <a:latin typeface="Hadassah Friedlaender" panose="02020603050405020304" pitchFamily="18" charset="-79"/>
                <a:ea typeface="Times New Roman" panose="02020603050405020304" pitchFamily="18" charset="0"/>
                <a:cs typeface="Hadassah Friedlaender" panose="02020603050405020304" pitchFamily="18" charset="-79"/>
              </a:rPr>
              <a:t>títulos de anticuerpos </a:t>
            </a:r>
            <a:r>
              <a:rPr lang="es-ES" sz="3000" dirty="0" err="1">
                <a:latin typeface="Hadassah Friedlaender" panose="02020603050405020304" pitchFamily="18" charset="-79"/>
                <a:ea typeface="Times New Roman" panose="02020603050405020304" pitchFamily="18" charset="0"/>
                <a:cs typeface="Hadassah Friedlaender" panose="02020603050405020304" pitchFamily="18" charset="-79"/>
              </a:rPr>
              <a:t>IgG</a:t>
            </a:r>
            <a:r>
              <a:rPr lang="es-ES" sz="3000" dirty="0">
                <a:latin typeface="Hadassah Friedlaender" panose="02020603050405020304" pitchFamily="18" charset="-79"/>
                <a:ea typeface="Times New Roman" panose="02020603050405020304" pitchFamily="18" charset="0"/>
                <a:cs typeface="Hadassah Friedlaender" panose="02020603050405020304" pitchFamily="18" charset="-79"/>
              </a:rPr>
              <a:t> frente a B. </a:t>
            </a:r>
            <a:r>
              <a:rPr lang="es-ES" sz="3000" dirty="0" err="1">
                <a:latin typeface="Hadassah Friedlaender" panose="02020603050405020304" pitchFamily="18" charset="-79"/>
                <a:ea typeface="Times New Roman" panose="02020603050405020304" pitchFamily="18" charset="0"/>
                <a:cs typeface="Hadassah Friedlaender" panose="02020603050405020304" pitchFamily="18" charset="-79"/>
              </a:rPr>
              <a:t>hesenlae</a:t>
            </a:r>
            <a:r>
              <a:rPr lang="es-ES" sz="3000" dirty="0">
                <a:latin typeface="Hadassah Friedlaender" panose="02020603050405020304" pitchFamily="18" charset="-79"/>
                <a:ea typeface="Times New Roman" panose="02020603050405020304" pitchFamily="18" charset="0"/>
                <a:cs typeface="Hadassah Friedlaender" panose="02020603050405020304" pitchFamily="18" charset="-79"/>
              </a:rPr>
              <a:t>≥ 1/64.</a:t>
            </a:r>
            <a:br>
              <a:rPr lang="es-ES" sz="3000" dirty="0">
                <a:latin typeface="Hadassah Friedlaender" panose="02020603050405020304" pitchFamily="18" charset="-79"/>
                <a:ea typeface="Times New Roman" panose="02020603050405020304" pitchFamily="18" charset="0"/>
                <a:cs typeface="Hadassah Friedlaender" panose="02020603050405020304" pitchFamily="18" charset="-79"/>
              </a:rPr>
            </a:br>
            <a:endParaRPr lang="es-ES" sz="3000" dirty="0">
              <a:latin typeface="Hadassah Friedlaender" panose="02020603050405020304" pitchFamily="18" charset="-79"/>
              <a:cs typeface="Hadassah Friedlaender" panose="02020603050405020304" pitchFamily="18" charset="-79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89536B01-6252-D442-AA1E-ECBF353840A5}"/>
              </a:ext>
            </a:extLst>
          </p:cNvPr>
          <p:cNvSpPr/>
          <p:nvPr/>
        </p:nvSpPr>
        <p:spPr>
          <a:xfrm>
            <a:off x="1628145" y="21770989"/>
            <a:ext cx="5744602" cy="133113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spcBef>
                <a:spcPts val="1350"/>
              </a:spcBef>
              <a:spcAft>
                <a:spcPts val="1500"/>
              </a:spcAft>
            </a:pPr>
            <a:r>
              <a:rPr lang="es-ES" sz="4100" b="1" u="sng" dirty="0">
                <a:latin typeface="Hadassah Friedlaender" panose="02020603050405020304" pitchFamily="18" charset="-79"/>
                <a:ea typeface="Times New Roman" panose="02020603050405020304" pitchFamily="18" charset="0"/>
                <a:cs typeface="Hadassah Friedlaender" panose="02020603050405020304" pitchFamily="18" charset="-79"/>
              </a:rPr>
              <a:t>ESTUDIO DESCRIPTIVO</a:t>
            </a:r>
          </a:p>
        </p:txBody>
      </p:sp>
      <p:sp>
        <p:nvSpPr>
          <p:cNvPr id="7" name="Abrir llave 6">
            <a:extLst>
              <a:ext uri="{FF2B5EF4-FFF2-40B4-BE49-F238E27FC236}">
                <a16:creationId xmlns:a16="http://schemas.microsoft.com/office/drawing/2014/main" xmlns="" id="{CB8E25EF-88EF-CB44-B8AC-0A62B1FD0052}"/>
              </a:ext>
            </a:extLst>
          </p:cNvPr>
          <p:cNvSpPr/>
          <p:nvPr/>
        </p:nvSpPr>
        <p:spPr>
          <a:xfrm>
            <a:off x="7612380" y="21091957"/>
            <a:ext cx="914400" cy="2050562"/>
          </a:xfrm>
          <a:prstGeom prst="leftBrace">
            <a:avLst/>
          </a:prstGeom>
          <a:ln w="76200">
            <a:solidFill>
              <a:srgbClr val="FF931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9B18344A-2976-E946-AD00-7BEBFFCD34F2}"/>
              </a:ext>
            </a:extLst>
          </p:cNvPr>
          <p:cNvSpPr/>
          <p:nvPr/>
        </p:nvSpPr>
        <p:spPr>
          <a:xfrm>
            <a:off x="1847537" y="24088499"/>
            <a:ext cx="6210000" cy="1217700"/>
          </a:xfrm>
          <a:prstGeom prst="rect">
            <a:avLst/>
          </a:prstGeom>
          <a:ln w="57150">
            <a:solidFill>
              <a:srgbClr val="FF931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sz="33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Hombres 5:1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8C54F3E1-7B07-5F4A-823B-A8EEFC331DAF}"/>
              </a:ext>
            </a:extLst>
          </p:cNvPr>
          <p:cNvSpPr/>
          <p:nvPr/>
        </p:nvSpPr>
        <p:spPr>
          <a:xfrm>
            <a:off x="1847537" y="25663514"/>
            <a:ext cx="6210000" cy="1217700"/>
          </a:xfrm>
          <a:prstGeom prst="rect">
            <a:avLst/>
          </a:prstGeom>
          <a:ln w="57150">
            <a:solidFill>
              <a:srgbClr val="FF931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sz="33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Mediana edad 6,5 años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xmlns="" id="{6CA98606-0E1A-E647-9A8E-88F1A999112E}"/>
              </a:ext>
            </a:extLst>
          </p:cNvPr>
          <p:cNvSpPr/>
          <p:nvPr/>
        </p:nvSpPr>
        <p:spPr>
          <a:xfrm>
            <a:off x="16238064" y="24090347"/>
            <a:ext cx="6210000" cy="1217700"/>
          </a:xfrm>
          <a:prstGeom prst="rect">
            <a:avLst/>
          </a:prstGeom>
          <a:ln w="57150">
            <a:solidFill>
              <a:srgbClr val="FF931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sz="33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Adenitis regional en 11</a:t>
            </a:r>
          </a:p>
          <a:p>
            <a:pPr algn="ctr"/>
            <a:r>
              <a:rPr lang="es-ES" sz="33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(1 </a:t>
            </a:r>
            <a:r>
              <a:rPr lang="es-ES" sz="3300" dirty="0" err="1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abscesificada</a:t>
            </a:r>
            <a:r>
              <a:rPr lang="es-ES" sz="33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) 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B14B4AAF-A6FE-4C43-92BA-7333D7239F8B}"/>
              </a:ext>
            </a:extLst>
          </p:cNvPr>
          <p:cNvSpPr/>
          <p:nvPr/>
        </p:nvSpPr>
        <p:spPr>
          <a:xfrm>
            <a:off x="9025524" y="24088499"/>
            <a:ext cx="6210000" cy="1217700"/>
          </a:xfrm>
          <a:prstGeom prst="rect">
            <a:avLst/>
          </a:prstGeom>
          <a:ln w="57150">
            <a:solidFill>
              <a:srgbClr val="FF931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sz="33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Sólo 4 con contacto con gatos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C22ADD4E-734A-1B4D-9611-72EBB112B296}"/>
              </a:ext>
            </a:extLst>
          </p:cNvPr>
          <p:cNvSpPr/>
          <p:nvPr/>
        </p:nvSpPr>
        <p:spPr>
          <a:xfrm>
            <a:off x="16238064" y="25670680"/>
            <a:ext cx="6210000" cy="1217700"/>
          </a:xfrm>
          <a:prstGeom prst="rect">
            <a:avLst/>
          </a:prstGeom>
          <a:ln w="57150">
            <a:solidFill>
              <a:srgbClr val="FF931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sz="33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Ecografía abdominal en 3</a:t>
            </a:r>
          </a:p>
          <a:p>
            <a:pPr algn="ctr"/>
            <a:r>
              <a:rPr lang="es-ES" sz="33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(1 con </a:t>
            </a:r>
            <a:r>
              <a:rPr lang="es-ES" sz="3300" dirty="0" err="1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hepato</a:t>
            </a:r>
            <a:r>
              <a:rPr lang="es-ES" sz="33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-esplenomegalia)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xmlns="" id="{33C0C5D8-2E6F-394B-BE36-1BB666A90E11}"/>
              </a:ext>
            </a:extLst>
          </p:cNvPr>
          <p:cNvSpPr/>
          <p:nvPr/>
        </p:nvSpPr>
        <p:spPr>
          <a:xfrm>
            <a:off x="9025524" y="25670680"/>
            <a:ext cx="6210000" cy="1217700"/>
          </a:xfrm>
          <a:prstGeom prst="rect">
            <a:avLst/>
          </a:prstGeom>
          <a:ln w="57150">
            <a:solidFill>
              <a:srgbClr val="FF931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sz="33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8 pacientes ingresados</a:t>
            </a:r>
          </a:p>
          <a:p>
            <a:pPr algn="ctr"/>
            <a:r>
              <a:rPr lang="es-ES" sz="33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Mediana de estancia 8 días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xmlns="" id="{D9E1D209-C6D4-8D4B-9A23-747B73C5934A}"/>
              </a:ext>
            </a:extLst>
          </p:cNvPr>
          <p:cNvSpPr/>
          <p:nvPr/>
        </p:nvSpPr>
        <p:spPr>
          <a:xfrm>
            <a:off x="1847536" y="28923773"/>
            <a:ext cx="20600528" cy="1217700"/>
          </a:xfrm>
          <a:prstGeom prst="rect">
            <a:avLst/>
          </a:prstGeom>
          <a:ln w="57150">
            <a:solidFill>
              <a:srgbClr val="FF931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r>
              <a:rPr lang="es-ES" sz="3300" dirty="0"/>
              <a:t>														- </a:t>
            </a:r>
            <a:r>
              <a:rPr lang="es-ES" sz="33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Síndrome </a:t>
            </a:r>
            <a:r>
              <a:rPr lang="es-ES" sz="3300" dirty="0" err="1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oculoglandular</a:t>
            </a:r>
            <a:r>
              <a:rPr lang="es-ES" sz="33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de </a:t>
            </a:r>
            <a:r>
              <a:rPr lang="es-ES" sz="3300" dirty="0" err="1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Parinaud</a:t>
            </a:r>
            <a:r>
              <a:rPr lang="es-ES" sz="33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 </a:t>
            </a:r>
          </a:p>
          <a:p>
            <a:r>
              <a:rPr lang="es-ES" sz="3300" dirty="0">
                <a:latin typeface="Hadassah Friedlaender" panose="02020603050405020304" pitchFamily="18" charset="-79"/>
                <a:cs typeface="Hadassah Friedlaender" panose="02020603050405020304" pitchFamily="18" charset="-79"/>
              </a:rPr>
              <a:t>														- Encefalitis + estatus convulsivo refractario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xmlns="" id="{91FE85F8-14C4-F941-A001-E28A5F50B337}"/>
              </a:ext>
            </a:extLst>
          </p:cNvPr>
          <p:cNvSpPr/>
          <p:nvPr/>
        </p:nvSpPr>
        <p:spPr>
          <a:xfrm>
            <a:off x="431391" y="508819"/>
            <a:ext cx="2311810" cy="5309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158 pacientes</a:t>
            </a:r>
          </a:p>
        </p:txBody>
      </p: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xmlns="" id="{B4A130C4-5BB6-2A4E-BC10-9D08D1B993A8}"/>
              </a:ext>
            </a:extLst>
          </p:cNvPr>
          <p:cNvCxnSpPr>
            <a:cxnSpLocks/>
          </p:cNvCxnSpPr>
          <p:nvPr/>
        </p:nvCxnSpPr>
        <p:spPr>
          <a:xfrm flipV="1">
            <a:off x="2931242" y="431390"/>
            <a:ext cx="420329" cy="315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>
            <a:extLst>
              <a:ext uri="{FF2B5EF4-FFF2-40B4-BE49-F238E27FC236}">
                <a16:creationId xmlns:a16="http://schemas.microsoft.com/office/drawing/2014/main" xmlns="" id="{006988BF-9507-1E48-9044-F6669A6F16FD}"/>
              </a:ext>
            </a:extLst>
          </p:cNvPr>
          <p:cNvCxnSpPr>
            <a:cxnSpLocks/>
          </p:cNvCxnSpPr>
          <p:nvPr/>
        </p:nvCxnSpPr>
        <p:spPr>
          <a:xfrm>
            <a:off x="2933516" y="750166"/>
            <a:ext cx="40926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xmlns="" id="{8CBFCE14-F3B5-A24C-887E-7759F86B5546}"/>
              </a:ext>
            </a:extLst>
          </p:cNvPr>
          <p:cNvCxnSpPr>
            <a:cxnSpLocks/>
          </p:cNvCxnSpPr>
          <p:nvPr/>
        </p:nvCxnSpPr>
        <p:spPr>
          <a:xfrm>
            <a:off x="2931242" y="752167"/>
            <a:ext cx="420329" cy="3167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uadroTexto 31">
            <a:extLst>
              <a:ext uri="{FF2B5EF4-FFF2-40B4-BE49-F238E27FC236}">
                <a16:creationId xmlns:a16="http://schemas.microsoft.com/office/drawing/2014/main" xmlns="" id="{556B8D6C-77DE-BF4C-85DD-583A995CB7C0}"/>
              </a:ext>
            </a:extLst>
          </p:cNvPr>
          <p:cNvSpPr txBox="1"/>
          <p:nvPr/>
        </p:nvSpPr>
        <p:spPr>
          <a:xfrm>
            <a:off x="3452117" y="263104"/>
            <a:ext cx="3544585" cy="3000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Omalizumab </a:t>
            </a: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 126</a:t>
            </a:r>
            <a:endParaRPr lang="es-ES" sz="1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xmlns="" id="{EFF71F09-04E2-8E4B-BAC0-4BD578267B7F}"/>
              </a:ext>
            </a:extLst>
          </p:cNvPr>
          <p:cNvSpPr txBox="1"/>
          <p:nvPr/>
        </p:nvSpPr>
        <p:spPr>
          <a:xfrm>
            <a:off x="3452117" y="602127"/>
            <a:ext cx="2064855" cy="3000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Mepolizumab </a:t>
            </a: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 16</a:t>
            </a:r>
            <a:endParaRPr lang="es-ES" sz="1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xmlns="" id="{FBBF4710-A78E-C142-B104-6B716D8CD274}"/>
              </a:ext>
            </a:extLst>
          </p:cNvPr>
          <p:cNvSpPr txBox="1"/>
          <p:nvPr/>
        </p:nvSpPr>
        <p:spPr>
          <a:xfrm>
            <a:off x="3452116" y="983669"/>
            <a:ext cx="3544585" cy="3000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Benralizumab </a:t>
            </a: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 18</a:t>
            </a:r>
            <a:endParaRPr lang="es-ES" sz="1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6" name="Flecha a la derecha con bandas 35">
            <a:extLst>
              <a:ext uri="{FF2B5EF4-FFF2-40B4-BE49-F238E27FC236}">
                <a16:creationId xmlns:a16="http://schemas.microsoft.com/office/drawing/2014/main" xmlns="" id="{D4B3FD58-DF09-3447-9A9E-05640536B930}"/>
              </a:ext>
            </a:extLst>
          </p:cNvPr>
          <p:cNvSpPr/>
          <p:nvPr/>
        </p:nvSpPr>
        <p:spPr>
          <a:xfrm>
            <a:off x="5508185" y="667476"/>
            <a:ext cx="604587" cy="169383"/>
          </a:xfrm>
          <a:prstGeom prst="striped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68580" tIns="34290" rIns="68580" bIns="34290" rtlCol="0" anchor="ctr"/>
          <a:lstStyle/>
          <a:p>
            <a:pPr algn="ctr"/>
            <a:endParaRPr lang="es-ES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xmlns="" id="{B33A8180-ADEB-6841-B5D9-EEAEAD668828}"/>
              </a:ext>
            </a:extLst>
          </p:cNvPr>
          <p:cNvSpPr txBox="1"/>
          <p:nvPr/>
        </p:nvSpPr>
        <p:spPr>
          <a:xfrm>
            <a:off x="3452117" y="602126"/>
            <a:ext cx="3544585" cy="3000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Mepolizumab </a:t>
            </a: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 16</a:t>
            </a:r>
            <a:endParaRPr lang="es-ES" sz="1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xmlns="" id="{7CE85D60-A7FA-2C4A-A5A7-9F0F3404E798}"/>
              </a:ext>
            </a:extLst>
          </p:cNvPr>
          <p:cNvSpPr txBox="1"/>
          <p:nvPr/>
        </p:nvSpPr>
        <p:spPr>
          <a:xfrm>
            <a:off x="6128566" y="382084"/>
            <a:ext cx="2967628" cy="86433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134541" indent="-126206">
              <a:spcAft>
                <a:spcPts val="600"/>
              </a:spcAft>
              <a:buFont typeface="Wingdings" pitchFamily="2" charset="2"/>
              <a:buChar char="§"/>
            </a:pP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Retirada </a:t>
            </a: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 no eficacia, efectos 2</a:t>
            </a:r>
            <a:r>
              <a:rPr lang="es-ES" sz="1500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os</a:t>
            </a: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, reevaluación en 5 años.</a:t>
            </a:r>
          </a:p>
          <a:p>
            <a:pPr marL="134541" indent="-126206">
              <a:spcAft>
                <a:spcPts val="600"/>
              </a:spcAft>
              <a:buFont typeface="Wingdings" pitchFamily="2" charset="2"/>
              <a:buChar char="§"/>
            </a:pPr>
            <a:r>
              <a:rPr lang="es-ES" sz="15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Reintroducción 14,5%.</a:t>
            </a:r>
            <a:endParaRPr lang="es-ES" sz="1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40" name="Grupo 39">
            <a:extLst>
              <a:ext uri="{FF2B5EF4-FFF2-40B4-BE49-F238E27FC236}">
                <a16:creationId xmlns:a16="http://schemas.microsoft.com/office/drawing/2014/main" xmlns="" id="{7F074FB6-BDCA-FB46-83F5-3F653E3F3018}"/>
              </a:ext>
            </a:extLst>
          </p:cNvPr>
          <p:cNvGrpSpPr/>
          <p:nvPr/>
        </p:nvGrpSpPr>
        <p:grpSpPr>
          <a:xfrm>
            <a:off x="166478" y="1461565"/>
            <a:ext cx="3071031" cy="432000"/>
            <a:chOff x="400254" y="0"/>
            <a:chExt cx="2716824" cy="1086729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1" name="Rectángulo 40">
              <a:extLst>
                <a:ext uri="{FF2B5EF4-FFF2-40B4-BE49-F238E27FC236}">
                  <a16:creationId xmlns:a16="http://schemas.microsoft.com/office/drawing/2014/main" xmlns="" id="{4BBA4E90-7589-184A-AAEB-4BD47DE4D225}"/>
                </a:ext>
              </a:extLst>
            </p:cNvPr>
            <p:cNvSpPr/>
            <p:nvPr/>
          </p:nvSpPr>
          <p:spPr>
            <a:xfrm>
              <a:off x="400254" y="0"/>
              <a:ext cx="2716824" cy="108672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CuadroTexto 41">
              <a:extLst>
                <a:ext uri="{FF2B5EF4-FFF2-40B4-BE49-F238E27FC236}">
                  <a16:creationId xmlns:a16="http://schemas.microsoft.com/office/drawing/2014/main" xmlns="" id="{AE11D5DE-199B-4541-8C50-B3F28F9261C8}"/>
                </a:ext>
              </a:extLst>
            </p:cNvPr>
            <p:cNvSpPr txBox="1"/>
            <p:nvPr/>
          </p:nvSpPr>
          <p:spPr>
            <a:xfrm>
              <a:off x="400254" y="0"/>
              <a:ext cx="2716824" cy="108672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81280" rIns="142240" bIns="81280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5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Mejoría</a:t>
              </a:r>
            </a:p>
          </p:txBody>
        </p:sp>
      </p:grpSp>
      <p:grpSp>
        <p:nvGrpSpPr>
          <p:cNvPr id="43" name="Grupo 42">
            <a:extLst>
              <a:ext uri="{FF2B5EF4-FFF2-40B4-BE49-F238E27FC236}">
                <a16:creationId xmlns:a16="http://schemas.microsoft.com/office/drawing/2014/main" xmlns="" id="{79EE4C50-B13A-8442-85E6-67501F7E71EF}"/>
              </a:ext>
            </a:extLst>
          </p:cNvPr>
          <p:cNvGrpSpPr/>
          <p:nvPr/>
        </p:nvGrpSpPr>
        <p:grpSpPr>
          <a:xfrm>
            <a:off x="6078680" y="1454696"/>
            <a:ext cx="2934939" cy="432000"/>
            <a:chOff x="3363623" y="0"/>
            <a:chExt cx="2981763" cy="1192705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4" name="Rectángulo 43">
              <a:extLst>
                <a:ext uri="{FF2B5EF4-FFF2-40B4-BE49-F238E27FC236}">
                  <a16:creationId xmlns:a16="http://schemas.microsoft.com/office/drawing/2014/main" xmlns="" id="{359C5AAE-A6A5-1347-A81B-58A4202F7C0F}"/>
                </a:ext>
              </a:extLst>
            </p:cNvPr>
            <p:cNvSpPr/>
            <p:nvPr/>
          </p:nvSpPr>
          <p:spPr>
            <a:xfrm>
              <a:off x="3363623" y="0"/>
              <a:ext cx="2981763" cy="1192705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CuadroTexto 44">
              <a:extLst>
                <a:ext uri="{FF2B5EF4-FFF2-40B4-BE49-F238E27FC236}">
                  <a16:creationId xmlns:a16="http://schemas.microsoft.com/office/drawing/2014/main" xmlns="" id="{D258EA32-F7E9-F74B-865F-B0026C68F6E2}"/>
                </a:ext>
              </a:extLst>
            </p:cNvPr>
            <p:cNvSpPr txBox="1"/>
            <p:nvPr/>
          </p:nvSpPr>
          <p:spPr>
            <a:xfrm>
              <a:off x="3363623" y="0"/>
              <a:ext cx="2981763" cy="1192705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81280" rIns="142240" bIns="81280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5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Efectos 2</a:t>
              </a:r>
              <a:r>
                <a:rPr lang="es-ES" sz="1500" baseline="300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os</a:t>
              </a:r>
              <a:endParaRPr lang="es-ES" sz="15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6" name="Grupo 45">
            <a:extLst>
              <a:ext uri="{FF2B5EF4-FFF2-40B4-BE49-F238E27FC236}">
                <a16:creationId xmlns:a16="http://schemas.microsoft.com/office/drawing/2014/main" xmlns="" id="{A3DA665C-CF97-1C4E-B236-22F299C106D2}"/>
              </a:ext>
            </a:extLst>
          </p:cNvPr>
          <p:cNvGrpSpPr/>
          <p:nvPr/>
        </p:nvGrpSpPr>
        <p:grpSpPr>
          <a:xfrm>
            <a:off x="3342784" y="1453868"/>
            <a:ext cx="2636632" cy="432000"/>
            <a:chOff x="6735238" y="461449"/>
            <a:chExt cx="2991397" cy="1180294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7" name="Rectángulo 46">
              <a:extLst>
                <a:ext uri="{FF2B5EF4-FFF2-40B4-BE49-F238E27FC236}">
                  <a16:creationId xmlns:a16="http://schemas.microsoft.com/office/drawing/2014/main" xmlns="" id="{E26F4796-9510-2740-9FFF-C8C847B2B36A}"/>
                </a:ext>
              </a:extLst>
            </p:cNvPr>
            <p:cNvSpPr/>
            <p:nvPr/>
          </p:nvSpPr>
          <p:spPr>
            <a:xfrm>
              <a:off x="6735238" y="461449"/>
              <a:ext cx="2991397" cy="1180294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8" name="CuadroTexto 47">
              <a:extLst>
                <a:ext uri="{FF2B5EF4-FFF2-40B4-BE49-F238E27FC236}">
                  <a16:creationId xmlns:a16="http://schemas.microsoft.com/office/drawing/2014/main" xmlns="" id="{825F0E20-956F-9144-B265-10883FD78C46}"/>
                </a:ext>
              </a:extLst>
            </p:cNvPr>
            <p:cNvSpPr txBox="1"/>
            <p:nvPr/>
          </p:nvSpPr>
          <p:spPr>
            <a:xfrm>
              <a:off x="6735238" y="461449"/>
              <a:ext cx="2991397" cy="1180294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42240" tIns="81280" rIns="142240" bIns="81280" numCol="1" spcCol="1270" anchor="ctr" anchorCtr="0">
              <a:noAutofit/>
            </a:bodyPr>
            <a:lstStyle/>
            <a:p>
              <a:pPr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1500" dirty="0">
                  <a:solidFill>
                    <a:schemeClr val="tx1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Comorbilidades</a:t>
              </a:r>
            </a:p>
          </p:txBody>
        </p:sp>
      </p:grpSp>
      <p:grpSp>
        <p:nvGrpSpPr>
          <p:cNvPr id="49" name="Grupo 48">
            <a:extLst>
              <a:ext uri="{FF2B5EF4-FFF2-40B4-BE49-F238E27FC236}">
                <a16:creationId xmlns:a16="http://schemas.microsoft.com/office/drawing/2014/main" xmlns="" id="{AF39A016-92BF-CA44-8051-1049AC20F734}"/>
              </a:ext>
            </a:extLst>
          </p:cNvPr>
          <p:cNvGrpSpPr/>
          <p:nvPr/>
        </p:nvGrpSpPr>
        <p:grpSpPr>
          <a:xfrm>
            <a:off x="166478" y="1880468"/>
            <a:ext cx="3069499" cy="1116815"/>
            <a:chOff x="12545" y="1103686"/>
            <a:chExt cx="2962095" cy="2580299"/>
          </a:xfrm>
        </p:grpSpPr>
        <p:sp>
          <p:nvSpPr>
            <p:cNvPr id="50" name="Rectángulo 49">
              <a:extLst>
                <a:ext uri="{FF2B5EF4-FFF2-40B4-BE49-F238E27FC236}">
                  <a16:creationId xmlns:a16="http://schemas.microsoft.com/office/drawing/2014/main" xmlns="" id="{F50D1CFA-EE0D-7C4F-AFCE-D6F8841B5D13}"/>
                </a:ext>
              </a:extLst>
            </p:cNvPr>
            <p:cNvSpPr/>
            <p:nvPr/>
          </p:nvSpPr>
          <p:spPr>
            <a:xfrm>
              <a:off x="12545" y="1103686"/>
              <a:ext cx="2962095" cy="2580299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sp>
        <p:sp>
          <p:nvSpPr>
            <p:cNvPr id="51" name="CuadroTexto 50">
              <a:extLst>
                <a:ext uri="{FF2B5EF4-FFF2-40B4-BE49-F238E27FC236}">
                  <a16:creationId xmlns:a16="http://schemas.microsoft.com/office/drawing/2014/main" xmlns="" id="{5C5FFB91-5057-7D4A-A38D-61C1BEE8727F}"/>
                </a:ext>
              </a:extLst>
            </p:cNvPr>
            <p:cNvSpPr txBox="1"/>
            <p:nvPr/>
          </p:nvSpPr>
          <p:spPr>
            <a:xfrm>
              <a:off x="12545" y="1103686"/>
              <a:ext cx="2962095" cy="2580299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0" vert="horz" wrap="square" lIns="106680" tIns="106680" rIns="142240" bIns="160020" numCol="1" spcCol="1270" anchor="t" anchorCtr="0">
              <a:noAutofit/>
            </a:bodyPr>
            <a:lstStyle/>
            <a:p>
              <a:pPr marL="171450" lvl="1" indent="-171450" defTabSz="666750">
                <a:lnSpc>
                  <a:spcPct val="90000"/>
                </a:lnSpc>
                <a:spcBef>
                  <a:spcPct val="0"/>
                </a:spcBef>
                <a:spcAft>
                  <a:spcPts val="375"/>
                </a:spcAft>
                <a:buChar char="•"/>
              </a:pPr>
              <a:r>
                <a:rPr lang="es-ES" sz="15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↓ agudizaciones: 2.67.  </a:t>
              </a:r>
            </a:p>
            <a:p>
              <a:pPr marL="171450" lvl="1" indent="-171450" defTabSz="666750">
                <a:lnSpc>
                  <a:spcPct val="90000"/>
                </a:lnSpc>
                <a:spcBef>
                  <a:spcPct val="0"/>
                </a:spcBef>
                <a:spcAft>
                  <a:spcPts val="375"/>
                </a:spcAft>
                <a:buChar char="•"/>
              </a:pPr>
              <a:r>
                <a:rPr lang="es-ES" sz="15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↓corticoides orales: 23,5%.</a:t>
              </a:r>
            </a:p>
            <a:p>
              <a:pPr marL="171450" lvl="1" indent="-171450" defTabSz="666750">
                <a:lnSpc>
                  <a:spcPct val="90000"/>
                </a:lnSpc>
                <a:spcBef>
                  <a:spcPct val="0"/>
                </a:spcBef>
                <a:spcAft>
                  <a:spcPts val="375"/>
                </a:spcAft>
                <a:buChar char="•"/>
              </a:pPr>
              <a:r>
                <a:rPr lang="es-ES" sz="15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Mejoría cuestionario ACT: 9,75.</a:t>
              </a:r>
            </a:p>
          </p:txBody>
        </p:sp>
      </p:grpSp>
      <p:grpSp>
        <p:nvGrpSpPr>
          <p:cNvPr id="52" name="Grupo 51">
            <a:extLst>
              <a:ext uri="{FF2B5EF4-FFF2-40B4-BE49-F238E27FC236}">
                <a16:creationId xmlns:a16="http://schemas.microsoft.com/office/drawing/2014/main" xmlns="" id="{3DBAD08D-9E7F-F348-95A8-BD82034E463F}"/>
              </a:ext>
            </a:extLst>
          </p:cNvPr>
          <p:cNvGrpSpPr/>
          <p:nvPr/>
        </p:nvGrpSpPr>
        <p:grpSpPr>
          <a:xfrm>
            <a:off x="6078680" y="1881297"/>
            <a:ext cx="2934939" cy="1116815"/>
            <a:chOff x="3389335" y="1350736"/>
            <a:chExt cx="2962095" cy="2086199"/>
          </a:xfrm>
        </p:grpSpPr>
        <p:sp>
          <p:nvSpPr>
            <p:cNvPr id="53" name="Rectángulo 52">
              <a:extLst>
                <a:ext uri="{FF2B5EF4-FFF2-40B4-BE49-F238E27FC236}">
                  <a16:creationId xmlns:a16="http://schemas.microsoft.com/office/drawing/2014/main" xmlns="" id="{14F38162-70A8-7046-8980-5EC819047A9B}"/>
                </a:ext>
              </a:extLst>
            </p:cNvPr>
            <p:cNvSpPr/>
            <p:nvPr/>
          </p:nvSpPr>
          <p:spPr>
            <a:xfrm>
              <a:off x="3389335" y="1350736"/>
              <a:ext cx="2962095" cy="2086199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sp>
        <p:sp>
          <p:nvSpPr>
            <p:cNvPr id="54" name="CuadroTexto 53">
              <a:extLst>
                <a:ext uri="{FF2B5EF4-FFF2-40B4-BE49-F238E27FC236}">
                  <a16:creationId xmlns:a16="http://schemas.microsoft.com/office/drawing/2014/main" xmlns="" id="{A0070944-F056-2745-8BB1-94B8BC3B3405}"/>
                </a:ext>
              </a:extLst>
            </p:cNvPr>
            <p:cNvSpPr txBox="1"/>
            <p:nvPr/>
          </p:nvSpPr>
          <p:spPr>
            <a:xfrm>
              <a:off x="3389335" y="1350736"/>
              <a:ext cx="2962095" cy="2086199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0" vert="horz" wrap="square" lIns="106680" tIns="106680" rIns="142240" bIns="160020" numCol="1" spcCol="1270" anchor="t" anchorCtr="0">
              <a:noAutofit/>
            </a:bodyPr>
            <a:lstStyle/>
            <a:p>
              <a:pPr marL="171450" lvl="1" indent="-171450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s-ES" sz="15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Cefalea intensa, síncopes.</a:t>
              </a:r>
            </a:p>
            <a:p>
              <a:pPr marL="171450" lvl="1" indent="-171450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s-ES" sz="15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Metrorragia.</a:t>
              </a:r>
            </a:p>
            <a:p>
              <a:pPr marL="171450" lvl="1" indent="-171450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s-ES" sz="15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Intolerancia digestiva severa.</a:t>
              </a:r>
            </a:p>
            <a:p>
              <a:pPr marL="171450" lvl="1" indent="-171450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s-ES" sz="15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Crisis asma grave.</a:t>
              </a:r>
            </a:p>
          </p:txBody>
        </p:sp>
      </p:grpSp>
      <p:grpSp>
        <p:nvGrpSpPr>
          <p:cNvPr id="55" name="Grupo 54">
            <a:extLst>
              <a:ext uri="{FF2B5EF4-FFF2-40B4-BE49-F238E27FC236}">
                <a16:creationId xmlns:a16="http://schemas.microsoft.com/office/drawing/2014/main" xmlns="" id="{A5A1D0ED-E5B8-0D4E-B251-79A0B0B9B767}"/>
              </a:ext>
            </a:extLst>
          </p:cNvPr>
          <p:cNvGrpSpPr/>
          <p:nvPr/>
        </p:nvGrpSpPr>
        <p:grpSpPr>
          <a:xfrm>
            <a:off x="3342784" y="1872853"/>
            <a:ext cx="2636632" cy="1123619"/>
            <a:chOff x="6766124" y="1652686"/>
            <a:chExt cx="2962095" cy="1482299"/>
          </a:xfrm>
        </p:grpSpPr>
        <p:sp>
          <p:nvSpPr>
            <p:cNvPr id="56" name="Rectángulo 55">
              <a:extLst>
                <a:ext uri="{FF2B5EF4-FFF2-40B4-BE49-F238E27FC236}">
                  <a16:creationId xmlns:a16="http://schemas.microsoft.com/office/drawing/2014/main" xmlns="" id="{973381E3-2664-6A45-9814-56FE7E849861}"/>
                </a:ext>
              </a:extLst>
            </p:cNvPr>
            <p:cNvSpPr/>
            <p:nvPr/>
          </p:nvSpPr>
          <p:spPr>
            <a:xfrm>
              <a:off x="6766124" y="1652686"/>
              <a:ext cx="2962095" cy="1482299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</p:sp>
        <p:sp>
          <p:nvSpPr>
            <p:cNvPr id="57" name="CuadroTexto 56">
              <a:extLst>
                <a:ext uri="{FF2B5EF4-FFF2-40B4-BE49-F238E27FC236}">
                  <a16:creationId xmlns:a16="http://schemas.microsoft.com/office/drawing/2014/main" xmlns="" id="{1334AB9A-46E7-3742-91F4-152917A99967}"/>
                </a:ext>
              </a:extLst>
            </p:cNvPr>
            <p:cNvSpPr txBox="1"/>
            <p:nvPr/>
          </p:nvSpPr>
          <p:spPr>
            <a:xfrm>
              <a:off x="6766124" y="1652686"/>
              <a:ext cx="2962095" cy="1482299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0" vert="horz" wrap="square" lIns="106680" tIns="106680" rIns="142240" bIns="160020" numCol="1" spcCol="1270" anchor="t" anchorCtr="0">
              <a:noAutofit/>
            </a:bodyPr>
            <a:lstStyle/>
            <a:p>
              <a:pPr marL="171450" lvl="1" indent="-171450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s-ES" sz="15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35% de pacientes:</a:t>
              </a:r>
            </a:p>
            <a:p>
              <a:pPr marL="0" lvl="1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15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- Psicológico/Psiquiátricas.</a:t>
              </a:r>
            </a:p>
            <a:p>
              <a:pPr marL="0" lvl="1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15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- ORL.</a:t>
              </a:r>
            </a:p>
            <a:p>
              <a:pPr marL="0" lvl="1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es-ES" sz="1500" dirty="0"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- RGE.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2320421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351</Words>
  <Application>Microsoft Office PowerPoint</Application>
  <PresentationFormat>Presentación en pantalla (16:9)</PresentationFormat>
  <Paragraphs>56</Paragraphs>
  <Slides>2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Gloria Toledo Muñoz-Cobo</dc:creator>
  <cp:lastModifiedBy>LUNA</cp:lastModifiedBy>
  <cp:revision>21</cp:revision>
  <dcterms:created xsi:type="dcterms:W3CDTF">2020-03-05T13:54:54Z</dcterms:created>
  <dcterms:modified xsi:type="dcterms:W3CDTF">2020-05-29T14:21:37Z</dcterms:modified>
</cp:coreProperties>
</file>