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charts/style1.xml" ContentType="application/vnd.ms-office.chartstyl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charts/colors4.xml" ContentType="application/vnd.ms-office.chartcolorstyle+xml"/>
  <Override PartName="/ppt/charts/colors5.xml" ContentType="application/vnd.ms-office.chartcolor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charts/colors3.xml" ContentType="application/vnd.ms-office.chartcolorstyl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olors1.xml" ContentType="application/vnd.ms-office.chartcolorstyle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D7F0"/>
    <a:srgbClr val="C046A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4308"/>
    <p:restoredTop sz="94674"/>
  </p:normalViewPr>
  <p:slideViewPr>
    <p:cSldViewPr snapToGrid="0" snapToObjects="1">
      <p:cViewPr varScale="1">
        <p:scale>
          <a:sx n="95" d="100"/>
          <a:sy n="95" d="100"/>
        </p:scale>
        <p:origin x="-488" y="-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Hoja_de_c_lculo_de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Hoja_de_c_lculo_de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Hoja_de_c_lculo_de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Hoja_de_c_lculo_de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Hoja_de_c_lculo_de_Microsoft_Office_Excel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dPt>
            <c:idx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D879-8F4C-A408-D4D66308F75D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solidFill>
                  <a:schemeClr val="accent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879-8F4C-A408-D4D66308F75D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solidFill>
                  <a:schemeClr val="accent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D879-8F4C-A408-D4D66308F75D}"/>
              </c:ext>
            </c:extLst>
          </c:dPt>
          <c:dPt>
            <c:idx val="3"/>
            <c:spPr>
              <a:solidFill>
                <a:schemeClr val="accent4"/>
              </a:solidFill>
              <a:ln>
                <a:solidFill>
                  <a:schemeClr val="accent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879-8F4C-A408-D4D66308F75D}"/>
              </c:ext>
            </c:extLst>
          </c:dPt>
          <c:dPt>
            <c:idx val="4"/>
            <c:spPr>
              <a:solidFill>
                <a:schemeClr val="accent5"/>
              </a:solidFill>
              <a:ln>
                <a:solidFill>
                  <a:schemeClr val="accent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D879-8F4C-A408-D4D66308F75D}"/>
              </c:ext>
            </c:extLst>
          </c:dPt>
          <c:dPt>
            <c:idx val="5"/>
            <c:spPr>
              <a:solidFill>
                <a:schemeClr val="accent6"/>
              </a:solidFill>
              <a:ln>
                <a:solidFill>
                  <a:schemeClr val="accent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879-8F4C-A408-D4D66308F75D}"/>
              </c:ext>
            </c:extLst>
          </c:dPt>
          <c:dLbls>
            <c:dLbl>
              <c:idx val="0"/>
              <c:layout>
                <c:manualLayout>
                  <c:x val="-0.15230622539370078"/>
                  <c:y val="-0.21734496694482253"/>
                </c:manualLayout>
              </c:layout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879-8F4C-A408-D4D66308F75D}"/>
                </c:ext>
              </c:extLst>
            </c:dLbl>
            <c:dLbl>
              <c:idx val="1"/>
              <c:layout>
                <c:manualLayout>
                  <c:x val="4.3473302165354298E-2"/>
                  <c:y val="2.2596701365852477E-2"/>
                </c:manualLayout>
              </c:layout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879-8F4C-A408-D4D66308F75D}"/>
                </c:ext>
              </c:extLst>
            </c:dLbl>
            <c:dLbl>
              <c:idx val="2"/>
              <c:layout>
                <c:manualLayout>
                  <c:x val="4.2408710629921249E-2"/>
                  <c:y val="3.8847007944942884E-2"/>
                </c:manualLayout>
              </c:layout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879-8F4C-A408-D4D66308F75D}"/>
                </c:ext>
              </c:extLst>
            </c:dLbl>
            <c:dLbl>
              <c:idx val="3"/>
              <c:layout>
                <c:manualLayout>
                  <c:x val="1.5174775208166794E-3"/>
                  <c:y val="3.1711095140519382E-2"/>
                </c:manualLayout>
              </c:layout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879-8F4C-A408-D4D66308F75D}"/>
                </c:ext>
              </c:extLst>
            </c:dLbl>
            <c:dLbl>
              <c:idx val="4"/>
              <c:layout>
                <c:manualLayout>
                  <c:x val="-4.2130652463316159E-3"/>
                  <c:y val="1.7219303308271389E-2"/>
                </c:manualLayout>
              </c:layout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879-8F4C-A408-D4D66308F75D}"/>
                </c:ext>
              </c:extLst>
            </c:dLbl>
            <c:dLbl>
              <c:idx val="5"/>
              <c:layout>
                <c:manualLayout>
                  <c:x val="3.0935068275044376E-2"/>
                  <c:y val="7.746610661261131E-4"/>
                </c:manualLayout>
              </c:layout>
              <c:dLblPos val="bestFit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879-8F4C-A408-D4D66308F75D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ctr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Hoja1!$A$2:$A$7</c:f>
              <c:strCache>
                <c:ptCount val="6"/>
                <c:pt idx="0">
                  <c:v>AP</c:v>
                </c:pt>
                <c:pt idx="1">
                  <c:v>MI</c:v>
                </c:pt>
                <c:pt idx="2">
                  <c:v>NML</c:v>
                </c:pt>
                <c:pt idx="3">
                  <c:v>CAR</c:v>
                </c:pt>
                <c:pt idx="4">
                  <c:v>NRL</c:v>
                </c:pt>
                <c:pt idx="5">
                  <c:v>ORL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0.73000000000000009</c:v>
                </c:pt>
                <c:pt idx="1">
                  <c:v>0.12000000000000001</c:v>
                </c:pt>
                <c:pt idx="2">
                  <c:v>7.0000000000000021E-2</c:v>
                </c:pt>
                <c:pt idx="3">
                  <c:v>5.000000000000001E-2</c:v>
                </c:pt>
                <c:pt idx="4">
                  <c:v>2.0000000000000004E-2</c:v>
                </c:pt>
                <c:pt idx="5">
                  <c:v>1.0000000000000002E-2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79-8F4C-A408-D4D66308F75D}"/>
            </c:ext>
          </c:extLst>
        </c:ser>
        <c:dLbls>
          <c:showPercent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7692336384978167"/>
          <c:y val="0.23639681436277776"/>
          <c:w val="0.1564602608267717"/>
          <c:h val="0.43535947125003266"/>
        </c:manualLayout>
      </c:layout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plotArea>
      <c:layout/>
      <c:barChart>
        <c:barDir val="bar"/>
        <c:grouping val="clustered"/>
        <c:ser>
          <c:idx val="0"/>
          <c:order val="0"/>
          <c:tx>
            <c:strRef>
              <c:f>Hoja1!$B$1</c:f>
              <c:strCache>
                <c:ptCount val="1"/>
                <c:pt idx="0">
                  <c:v>Sintomas</c:v>
                </c:pt>
              </c:strCache>
            </c:strRef>
          </c:tx>
          <c:spPr>
            <a:solidFill>
              <a:srgbClr val="FF0000"/>
            </a:solidFill>
            <a:ln w="25400" cap="flat" cmpd="sng" algn="ctr">
              <a:solidFill>
                <a:schemeClr val="accent2"/>
              </a:solidFill>
              <a:miter lim="800000"/>
            </a:ln>
            <a:effectLst/>
          </c:spPr>
          <c:cat>
            <c:strRef>
              <c:f>Hoja1!$A$2</c:f>
              <c:strCache>
                <c:ptCount val="1"/>
                <c:pt idx="0">
                  <c:v>Síntomas</c:v>
                </c:pt>
              </c:strCache>
            </c:strRef>
          </c:cat>
          <c:val>
            <c:numRef>
              <c:f>Hoja1!$B$2</c:f>
              <c:numCache>
                <c:formatCode>0%</c:formatCode>
                <c:ptCount val="1"/>
                <c:pt idx="0">
                  <c:v>0.92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6A-B241-8003-7EA10534B017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HTA mal controlada</c:v>
                </c:pt>
              </c:strCache>
            </c:strRef>
          </c:tx>
          <c:spPr>
            <a:solidFill>
              <a:srgbClr val="FFC000"/>
            </a:solidFill>
            <a:ln w="25400" cap="flat" cmpd="sng" algn="ctr">
              <a:solidFill>
                <a:schemeClr val="accent4"/>
              </a:solidFill>
              <a:miter lim="800000"/>
            </a:ln>
            <a:effectLst/>
          </c:spPr>
          <c:cat>
            <c:strRef>
              <c:f>Hoja1!$A$2</c:f>
              <c:strCache>
                <c:ptCount val="1"/>
                <c:pt idx="0">
                  <c:v>Síntomas</c:v>
                </c:pt>
              </c:strCache>
            </c:strRef>
          </c:cat>
          <c:val>
            <c:numRef>
              <c:f>Hoja1!$C$2</c:f>
              <c:numCache>
                <c:formatCode>0%</c:formatCode>
                <c:ptCount val="1"/>
                <c:pt idx="0">
                  <c:v>7.0000000000000021E-2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66A-B241-8003-7EA10534B017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Poliglobulia</c:v>
                </c:pt>
              </c:strCache>
            </c:strRef>
          </c:tx>
          <c:spPr>
            <a:solidFill>
              <a:schemeClr val="accent6"/>
            </a:solidFill>
            <a:ln w="25400" cap="flat" cmpd="sng" algn="ctr">
              <a:solidFill>
                <a:schemeClr val="accent6"/>
              </a:solidFill>
              <a:miter lim="800000"/>
            </a:ln>
            <a:effectLst/>
          </c:spPr>
          <c:cat>
            <c:strRef>
              <c:f>Hoja1!$A$2</c:f>
              <c:strCache>
                <c:ptCount val="1"/>
                <c:pt idx="0">
                  <c:v>Síntomas</c:v>
                </c:pt>
              </c:strCache>
            </c:strRef>
          </c:cat>
          <c:val>
            <c:numRef>
              <c:f>Hoja1!$D$2</c:f>
              <c:numCache>
                <c:formatCode>0%</c:formatCode>
                <c:ptCount val="1"/>
                <c:pt idx="0">
                  <c:v>1.0000000000000002E-2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66A-B241-8003-7EA10534B017}"/>
            </c:ext>
          </c:extLst>
        </c:ser>
        <c:dLbls/>
        <c:gapWidth val="227"/>
        <c:overlap val="-48"/>
        <c:axId val="87225856"/>
        <c:axId val="87227392"/>
      </c:barChart>
      <c:catAx>
        <c:axId val="87225856"/>
        <c:scaling>
          <c:orientation val="minMax"/>
        </c:scaling>
        <c:delete val="1"/>
        <c:axPos val="l"/>
        <c:numFmt formatCode="General" sourceLinked="1"/>
        <c:tickLblPos val="nextTo"/>
        <c:crossAx val="87227392"/>
        <c:crosses val="autoZero"/>
        <c:auto val="1"/>
        <c:lblAlgn val="ctr"/>
        <c:lblOffset val="100"/>
      </c:catAx>
      <c:valAx>
        <c:axId val="87227392"/>
        <c:scaling>
          <c:orientation val="minMax"/>
        </c:scaling>
        <c:delete val="1"/>
        <c:axPos val="b"/>
        <c:numFmt formatCode="0%" sourceLinked="1"/>
        <c:majorTickMark val="none"/>
        <c:tickLblPos val="nextTo"/>
        <c:crossAx val="87225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5.1268730800097882E-2"/>
          <c:y val="0.14708935587731439"/>
          <c:w val="0.8733101233484758"/>
          <c:h val="0.3642663439220347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dLbls>
            <c:dLbl>
              <c:idx val="4"/>
              <c:layout>
                <c:manualLayout>
                  <c:x val="-1.4986722189232663E-16"/>
                  <c:y val="-8.612576970668212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B15-294B-A4D2-99F5E13E95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Hoja1!$A$2:$A$6</c:f>
              <c:strCache>
                <c:ptCount val="5"/>
                <c:pt idx="0">
                  <c:v>Ronq</c:v>
                </c:pt>
                <c:pt idx="1">
                  <c:v>Apneas</c:v>
                </c:pt>
                <c:pt idx="2">
                  <c:v>Somnolencia</c:v>
                </c:pt>
                <c:pt idx="3">
                  <c:v>Nicturia</c:v>
                </c:pt>
                <c:pt idx="4">
                  <c:v>Cefaleas</c:v>
                </c:pt>
              </c:strCache>
            </c:strRef>
          </c:cat>
          <c:val>
            <c:numRef>
              <c:f>Hoja1!$B$2:$B$6</c:f>
              <c:numCache>
                <c:formatCode>0%</c:formatCode>
                <c:ptCount val="5"/>
                <c:pt idx="0">
                  <c:v>0.97000000000000008</c:v>
                </c:pt>
                <c:pt idx="1">
                  <c:v>0.72000000000000008</c:v>
                </c:pt>
                <c:pt idx="2">
                  <c:v>0.58000000000000007</c:v>
                </c:pt>
                <c:pt idx="3">
                  <c:v>0.53</c:v>
                </c:pt>
                <c:pt idx="4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B15-294B-A4D2-99F5E13E956D}"/>
            </c:ext>
          </c:extLst>
        </c:ser>
        <c:dLbls>
          <c:showVal val="1"/>
        </c:dLbls>
        <c:gapWidth val="75"/>
        <c:overlap val="100"/>
        <c:axId val="87772160"/>
        <c:axId val="87782144"/>
      </c:barChart>
      <c:catAx>
        <c:axId val="877721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87782144"/>
        <c:crosses val="autoZero"/>
        <c:auto val="1"/>
        <c:lblAlgn val="ctr"/>
        <c:lblOffset val="100"/>
      </c:catAx>
      <c:valAx>
        <c:axId val="87782144"/>
        <c:scaling>
          <c:orientation val="minMax"/>
        </c:scaling>
        <c:delete val="1"/>
        <c:axPos val="l"/>
        <c:numFmt formatCode="0%" sourceLinked="1"/>
        <c:majorTickMark val="none"/>
        <c:tickLblPos val="nextTo"/>
        <c:crossAx val="87772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>
        <c:manualLayout>
          <c:layoutTarget val="inner"/>
          <c:xMode val="edge"/>
          <c:yMode val="edge"/>
          <c:x val="1.9076339555467291E-2"/>
          <c:y val="0"/>
          <c:w val="0.98092366044453272"/>
          <c:h val="0.65334902908360581"/>
        </c:manualLayout>
      </c:layout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dPt>
            <c:idx val="2"/>
            <c:spPr>
              <a:solidFill>
                <a:srgbClr val="FFC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FF4A-0E4B-A05D-5A87C6D9D7DF}"/>
              </c:ext>
            </c:extLst>
          </c:dPt>
          <c:dPt>
            <c:idx val="4"/>
            <c:spPr>
              <a:solidFill>
                <a:srgbClr val="7030A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F4A-0E4B-A05D-5A87C6D9D7DF}"/>
              </c:ext>
            </c:extLst>
          </c:dPt>
          <c:dPt>
            <c:idx val="5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FF4A-0E4B-A05D-5A87C6D9D7DF}"/>
              </c:ext>
            </c:extLst>
          </c:dPt>
          <c:dPt>
            <c:idx val="6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F4A-0E4B-A05D-5A87C6D9D7DF}"/>
              </c:ext>
            </c:extLst>
          </c:dPt>
          <c:dPt>
            <c:idx val="7"/>
            <c:spPr>
              <a:solidFill>
                <a:srgbClr val="00B0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FF4A-0E4B-A05D-5A87C6D9D7DF}"/>
              </c:ext>
            </c:extLst>
          </c:dPt>
          <c:dPt>
            <c:idx val="8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F4A-0E4B-A05D-5A87C6D9D7DF}"/>
              </c:ext>
            </c:extLst>
          </c:dPt>
          <c:dPt>
            <c:idx val="9"/>
            <c:spPr>
              <a:solidFill>
                <a:srgbClr val="C046A9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FF4A-0E4B-A05D-5A87C6D9D7DF}"/>
              </c:ext>
            </c:extLst>
          </c:dPt>
          <c:dPt>
            <c:idx val="10"/>
            <c:spPr>
              <a:solidFill>
                <a:srgbClr val="7AD7F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F4A-0E4B-A05D-5A87C6D9D7DF}"/>
              </c:ext>
            </c:extLst>
          </c:dPt>
          <c:dPt>
            <c:idx val="12"/>
            <c:spPr>
              <a:solidFill>
                <a:schemeClr val="tx1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FF4A-0E4B-A05D-5A87C6D9D7DF}"/>
              </c:ext>
            </c:extLst>
          </c:dPt>
          <c:dPt>
            <c:idx val="13"/>
            <c:spPr>
              <a:solidFill>
                <a:schemeClr val="accent2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F4A-0E4B-A05D-5A87C6D9D7DF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FF4A-0E4B-A05D-5A87C6D9D7DF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F4A-0E4B-A05D-5A87C6D9D7DF}"/>
                </c:ext>
              </c:extLst>
            </c:dLbl>
            <c:dLbl>
              <c:idx val="2"/>
              <c:layout>
                <c:manualLayout>
                  <c:x val="1.8171758026014806E-3"/>
                  <c:y val="-0.15299914465045125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F4A-0E4B-A05D-5A87C6D9D7DF}"/>
                </c:ext>
              </c:extLst>
            </c:dLbl>
            <c:dLbl>
              <c:idx val="3"/>
              <c:layout>
                <c:manualLayout>
                  <c:x val="1.8171758026014806E-3"/>
                  <c:y val="-0.1923417818462815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FF4A-0E4B-A05D-5A87C6D9D7DF}"/>
                </c:ext>
              </c:extLst>
            </c:dLbl>
            <c:dLbl>
              <c:idx val="4"/>
              <c:layout>
                <c:manualLayout>
                  <c:x val="0"/>
                  <c:y val="-0.2229416107763717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F4A-0E4B-A05D-5A87C6D9D7DF}"/>
                </c:ext>
              </c:extLst>
            </c:dLbl>
            <c:dLbl>
              <c:idx val="5"/>
              <c:layout>
                <c:manualLayout>
                  <c:x val="2.0153481243811808E-3"/>
                  <c:y val="-0.11365650745462089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F4A-0E4B-A05D-5A87C6D9D7DF}"/>
                </c:ext>
              </c:extLst>
            </c:dLbl>
            <c:dLbl>
              <c:idx val="6"/>
              <c:layout>
                <c:manualLayout>
                  <c:x val="0"/>
                  <c:y val="-0.1049136991888808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F4A-0E4B-A05D-5A87C6D9D7DF}"/>
                </c:ext>
              </c:extLst>
            </c:dLbl>
            <c:dLbl>
              <c:idx val="7"/>
              <c:layout>
                <c:manualLayout>
                  <c:x val="0"/>
                  <c:y val="-7.868527439166067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F4A-0E4B-A05D-5A87C6D9D7DF}"/>
                </c:ext>
              </c:extLst>
            </c:dLbl>
            <c:dLbl>
              <c:idx val="8"/>
              <c:layout>
                <c:manualLayout>
                  <c:x val="7.389371770375974E-17"/>
                  <c:y val="-7.431387025879067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F4A-0E4B-A05D-5A87C6D9D7DF}"/>
                </c:ext>
              </c:extLst>
            </c:dLbl>
            <c:dLbl>
              <c:idx val="9"/>
              <c:layout>
                <c:manualLayout>
                  <c:x val="2.015306490826077E-3"/>
                  <c:y val="-7.868527439166067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F4A-0E4B-A05D-5A87C6D9D7DF}"/>
                </c:ext>
              </c:extLst>
            </c:dLbl>
            <c:dLbl>
              <c:idx val="10"/>
              <c:layout>
                <c:manualLayout>
                  <c:x val="0"/>
                  <c:y val="-4.37140413287003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F4A-0E4B-A05D-5A87C6D9D7DF}"/>
                </c:ext>
              </c:extLst>
            </c:dLbl>
            <c:dLbl>
              <c:idx val="11"/>
              <c:layout>
                <c:manualLayout>
                  <c:x val="-4.0306129816523031E-3"/>
                  <c:y val="-4.808544546157036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F4A-0E4B-A05D-5A87C6D9D7DF}"/>
                </c:ext>
              </c:extLst>
            </c:dLbl>
            <c:dLbl>
              <c:idx val="12"/>
              <c:layout>
                <c:manualLayout>
                  <c:x val="0"/>
                  <c:y val="-7.431387025879057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F4A-0E4B-A05D-5A87C6D9D7DF}"/>
                </c:ext>
              </c:extLst>
            </c:dLbl>
            <c:dLbl>
              <c:idx val="13"/>
              <c:layout>
                <c:manualLayout>
                  <c:x val="0"/>
                  <c:y val="-4.808544546157036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F4A-0E4B-A05D-5A87C6D9D7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Hoja1!$A$2:$A$15</c:f>
              <c:strCache>
                <c:ptCount val="14"/>
                <c:pt idx="0">
                  <c:v>Peso</c:v>
                </c:pt>
                <c:pt idx="1">
                  <c:v>Tabaquismo</c:v>
                </c:pt>
                <c:pt idx="2">
                  <c:v>F SNC</c:v>
                </c:pt>
                <c:pt idx="3">
                  <c:v>HTA</c:v>
                </c:pt>
                <c:pt idx="4">
                  <c:v>DLP</c:v>
                </c:pt>
                <c:pt idx="5">
                  <c:v>DM tipo 2</c:v>
                </c:pt>
                <c:pt idx="6">
                  <c:v>Asma</c:v>
                </c:pt>
                <c:pt idx="7">
                  <c:v>EPOC</c:v>
                </c:pt>
                <c:pt idx="8">
                  <c:v>Arritmias</c:v>
                </c:pt>
                <c:pt idx="9">
                  <c:v>Card HTA</c:v>
                </c:pt>
                <c:pt idx="10">
                  <c:v>Valvulop</c:v>
                </c:pt>
                <c:pt idx="11">
                  <c:v>C Isq</c:v>
                </c:pt>
                <c:pt idx="12">
                  <c:v>Hipotiro</c:v>
                </c:pt>
                <c:pt idx="13">
                  <c:v>ECV</c:v>
                </c:pt>
              </c:strCache>
            </c:strRef>
          </c:cat>
          <c:val>
            <c:numRef>
              <c:f>Hoja1!$B$2:$B$15</c:f>
              <c:numCache>
                <c:formatCode>0%</c:formatCode>
                <c:ptCount val="14"/>
                <c:pt idx="0">
                  <c:v>0.05</c:v>
                </c:pt>
                <c:pt idx="1">
                  <c:v>0.18000000000000002</c:v>
                </c:pt>
                <c:pt idx="2">
                  <c:v>0.21000000000000002</c:v>
                </c:pt>
                <c:pt idx="3">
                  <c:v>0.4</c:v>
                </c:pt>
                <c:pt idx="4">
                  <c:v>0.56999999999999995</c:v>
                </c:pt>
                <c:pt idx="5">
                  <c:v>0.16</c:v>
                </c:pt>
                <c:pt idx="6">
                  <c:v>0.12000000000000001</c:v>
                </c:pt>
                <c:pt idx="7">
                  <c:v>6.0000000000000005E-2</c:v>
                </c:pt>
                <c:pt idx="8">
                  <c:v>8.0000000000000016E-2</c:v>
                </c:pt>
                <c:pt idx="9">
                  <c:v>6.0000000000000005E-2</c:v>
                </c:pt>
                <c:pt idx="10">
                  <c:v>0.05</c:v>
                </c:pt>
                <c:pt idx="11">
                  <c:v>2.0000000000000004E-2</c:v>
                </c:pt>
                <c:pt idx="12">
                  <c:v>8.0000000000000016E-2</c:v>
                </c:pt>
                <c:pt idx="13">
                  <c:v>2.0000000000000004E-2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F4A-0E4B-A05D-5A87C6D9D7DF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Columna3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Hoja1!$A$2:$A$15</c:f>
              <c:strCache>
                <c:ptCount val="14"/>
                <c:pt idx="0">
                  <c:v>Peso</c:v>
                </c:pt>
                <c:pt idx="1">
                  <c:v>Tabaquismo</c:v>
                </c:pt>
                <c:pt idx="2">
                  <c:v>F SNC</c:v>
                </c:pt>
                <c:pt idx="3">
                  <c:v>HTA</c:v>
                </c:pt>
                <c:pt idx="4">
                  <c:v>DLP</c:v>
                </c:pt>
                <c:pt idx="5">
                  <c:v>DM tipo 2</c:v>
                </c:pt>
                <c:pt idx="6">
                  <c:v>Asma</c:v>
                </c:pt>
                <c:pt idx="7">
                  <c:v>EPOC</c:v>
                </c:pt>
                <c:pt idx="8">
                  <c:v>Arritmias</c:v>
                </c:pt>
                <c:pt idx="9">
                  <c:v>Card HTA</c:v>
                </c:pt>
                <c:pt idx="10">
                  <c:v>Valvulop</c:v>
                </c:pt>
                <c:pt idx="11">
                  <c:v>C Isq</c:v>
                </c:pt>
                <c:pt idx="12">
                  <c:v>Hipotiro</c:v>
                </c:pt>
                <c:pt idx="13">
                  <c:v>ECV</c:v>
                </c:pt>
              </c:strCache>
            </c:strRef>
          </c:cat>
          <c:val>
            <c:numRef>
              <c:f>Hoja1!$C$2:$C$15</c:f>
              <c:numCache>
                <c:formatCode>0%</c:formatCode>
                <c:ptCount val="14"/>
                <c:pt idx="0">
                  <c:v>0.30000000000000004</c:v>
                </c:pt>
                <c:pt idx="1">
                  <c:v>0.46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F4A-0E4B-A05D-5A87C6D9D7DF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Columna4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Hoja1!$A$2:$A$15</c:f>
              <c:strCache>
                <c:ptCount val="14"/>
                <c:pt idx="0">
                  <c:v>Peso</c:v>
                </c:pt>
                <c:pt idx="1">
                  <c:v>Tabaquismo</c:v>
                </c:pt>
                <c:pt idx="2">
                  <c:v>F SNC</c:v>
                </c:pt>
                <c:pt idx="3">
                  <c:v>HTA</c:v>
                </c:pt>
                <c:pt idx="4">
                  <c:v>DLP</c:v>
                </c:pt>
                <c:pt idx="5">
                  <c:v>DM tipo 2</c:v>
                </c:pt>
                <c:pt idx="6">
                  <c:v>Asma</c:v>
                </c:pt>
                <c:pt idx="7">
                  <c:v>EPOC</c:v>
                </c:pt>
                <c:pt idx="8">
                  <c:v>Arritmias</c:v>
                </c:pt>
                <c:pt idx="9">
                  <c:v>Card HTA</c:v>
                </c:pt>
                <c:pt idx="10">
                  <c:v>Valvulop</c:v>
                </c:pt>
                <c:pt idx="11">
                  <c:v>C Isq</c:v>
                </c:pt>
                <c:pt idx="12">
                  <c:v>Hipotiro</c:v>
                </c:pt>
                <c:pt idx="13">
                  <c:v>ECV</c:v>
                </c:pt>
              </c:strCache>
            </c:strRef>
          </c:cat>
          <c:val>
            <c:numRef>
              <c:f>Hoja1!$D$2:$D$15</c:f>
              <c:numCache>
                <c:formatCode>0%</c:formatCode>
                <c:ptCount val="14"/>
                <c:pt idx="0">
                  <c:v>0.65000000000000013</c:v>
                </c:pt>
                <c:pt idx="1">
                  <c:v>0.36000000000000004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F4A-0E4B-A05D-5A87C6D9D7DF}"/>
            </c:ext>
          </c:extLst>
        </c:ser>
        <c:dLbls>
          <c:showVal val="1"/>
        </c:dLbls>
        <c:gapWidth val="95"/>
        <c:overlap val="100"/>
        <c:axId val="92176384"/>
        <c:axId val="92179456"/>
      </c:barChart>
      <c:catAx>
        <c:axId val="921763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accent5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92179456"/>
        <c:crosses val="autoZero"/>
        <c:auto val="1"/>
        <c:lblAlgn val="ctr"/>
        <c:lblOffset val="100"/>
      </c:catAx>
      <c:valAx>
        <c:axId val="92179456"/>
        <c:scaling>
          <c:orientation val="minMax"/>
        </c:scaling>
        <c:delete val="1"/>
        <c:axPos val="l"/>
        <c:numFmt formatCode="0%" sourceLinked="1"/>
        <c:majorTickMark val="none"/>
        <c:tickLblPos val="nextTo"/>
        <c:crossAx val="92176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s-ES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Hoja1!$B$1</c:f>
              <c:strCache>
                <c:ptCount val="1"/>
                <c:pt idx="0">
                  <c:v>Columna2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0"/>
                  <c:y val="-8.4375010380783766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E54-5642-92C9-0CFCE6EAB4BF}"/>
                </c:ext>
              </c:extLst>
            </c:dLbl>
            <c:dLbl>
              <c:idx val="1"/>
              <c:layout>
                <c:manualLayout>
                  <c:x val="1.1588062904640675E-7"/>
                  <c:y val="-6.093750749723272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6.8713041321873503E-2"/>
                      <c:h val="9.74531369898052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4E54-5642-92C9-0CFCE6EAB4BF}"/>
                </c:ext>
              </c:extLst>
            </c:dLbl>
            <c:dLbl>
              <c:idx val="2"/>
              <c:layout>
                <c:manualLayout>
                  <c:x val="0"/>
                  <c:y val="-9.3750011534204203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E54-5642-92C9-0CFCE6EAB4BF}"/>
                </c:ext>
              </c:extLst>
            </c:dLbl>
            <c:dLbl>
              <c:idx val="3"/>
              <c:layout>
                <c:manualLayout>
                  <c:x val="8.8301039333361954E-3"/>
                  <c:y val="-0.1968750242218287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es-ES"/>
                </a:p>
              </c:txPr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8.8359906692917489E-2"/>
                      <c:h val="9.745313698980523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6-4E54-5642-92C9-0CFCE6EAB4BF}"/>
                </c:ext>
              </c:extLst>
            </c:dLbl>
            <c:dLbl>
              <c:idx val="4"/>
              <c:layout>
                <c:manualLayout>
                  <c:x val="-5.8867359555574619E-3"/>
                  <c:y val="-0.253125031142351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E54-5642-92C9-0CFCE6EAB4BF}"/>
                </c:ext>
              </c:extLst>
            </c:dLbl>
            <c:dLbl>
              <c:idx val="5"/>
              <c:layout>
                <c:manualLayout>
                  <c:x val="5.8867359555574619E-3"/>
                  <c:y val="-0.30468753748616356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E54-5642-92C9-0CFCE6EAB4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Hoja1!$A$2:$A$7</c:f>
              <c:strCache>
                <c:ptCount val="6"/>
                <c:pt idx="0">
                  <c:v>NO SAHS</c:v>
                </c:pt>
                <c:pt idx="1">
                  <c:v>RONCOPATIA</c:v>
                </c:pt>
                <c:pt idx="2">
                  <c:v>SOH</c:v>
                </c:pt>
                <c:pt idx="3">
                  <c:v>SAHS LEVE</c:v>
                </c:pt>
                <c:pt idx="4">
                  <c:v>SAHS MOD</c:v>
                </c:pt>
                <c:pt idx="5">
                  <c:v>SAHS GRAVE</c:v>
                </c:pt>
              </c:strCache>
            </c:strRef>
          </c:cat>
          <c:val>
            <c:numRef>
              <c:f>Hoja1!$B$2:$B$7</c:f>
              <c:numCache>
                <c:formatCode>0%</c:formatCode>
                <c:ptCount val="6"/>
                <c:pt idx="0">
                  <c:v>0.05</c:v>
                </c:pt>
                <c:pt idx="1">
                  <c:v>3.0000000000000002E-2</c:v>
                </c:pt>
                <c:pt idx="2">
                  <c:v>6.0000000000000005E-2</c:v>
                </c:pt>
                <c:pt idx="3">
                  <c:v>0.21000000000000002</c:v>
                </c:pt>
                <c:pt idx="4">
                  <c:v>0.29000000000000004</c:v>
                </c:pt>
                <c:pt idx="5">
                  <c:v>0.36000000000000004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54-5642-92C9-0CFCE6EAB4BF}"/>
            </c:ext>
          </c:extLst>
        </c:ser>
        <c:dLbls>
          <c:showVal val="1"/>
        </c:dLbls>
        <c:gapWidth val="75"/>
        <c:overlap val="100"/>
        <c:axId val="122463360"/>
        <c:axId val="122464896"/>
      </c:barChart>
      <c:catAx>
        <c:axId val="12246336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accent5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122464896"/>
        <c:crosses val="autoZero"/>
        <c:auto val="1"/>
        <c:lblAlgn val="ctr"/>
        <c:lblOffset val="100"/>
      </c:catAx>
      <c:valAx>
        <c:axId val="122464896"/>
        <c:scaling>
          <c:orientation val="minMax"/>
        </c:scaling>
        <c:delete val="1"/>
        <c:axPos val="l"/>
        <c:numFmt formatCode="0%" sourceLinked="1"/>
        <c:majorTickMark val="none"/>
        <c:tickLblPos val="nextTo"/>
        <c:crossAx val="122463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4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35000"/>
          <a:lumOff val="65000"/>
        </a:schemeClr>
      </a:solidFill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/>
    <cs:effectRef idx="0"/>
    <cs:fontRef idx="minor">
      <a:schemeClr val="dk1"/>
    </cs:fontRef>
    <cs:spPr>
      <a:noFill/>
      <a:ln w="25400" cap="flat" cmpd="sng" algn="ctr">
        <a:solidFill>
          <a:schemeClr val="phClr"/>
        </a:solidFill>
        <a:miter lim="800000"/>
      </a:ln>
    </cs:spPr>
  </cs:dataPoint>
  <cs:dataPoint3D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flat" cmpd="sng" algn="ctr">
        <a:solidFill>
          <a:schemeClr val="phClr"/>
        </a:solidFill>
        <a:miter lim="800000"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1"/>
    <cs:effectRef idx="0"/>
    <cs:fontRef idx="minor">
      <a:schemeClr val="tx1"/>
    </cs:fontRef>
    <cs:spPr>
      <a:ln w="9525">
        <a:solidFill>
          <a:schemeClr val="phClr"/>
        </a:solidFill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0" kern="1200" cap="none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3C384286-38C0-DB43-BD9B-54E548681B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5086CE35-BDED-D54A-ABBE-6D13CCD516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AE292A9-2189-5E47-8667-1DAB61325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0C9535FB-0713-3C40-8AB4-01FDD0236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54261F4-985C-8847-A44F-9F23F91E9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96556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77FD3A8-29AB-C744-9D0F-E0549C6FD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A8D84D0-D85B-DA4E-9F92-D68E44BF4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79524B38-A2C2-5A4B-8FB4-5D2C64375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53710FD-38E3-B043-9ED3-1A0DA0727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B17E25A-B53D-8543-9110-AEFCF9EA3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854804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8CA0249-AF3E-2D43-98AB-4EB1A4C36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B4CC238A-B0E4-5F44-9CD5-0DFDE6EBAA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D0E36071-807D-A44E-9B5C-479DE27EE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0F3EA14-3DE5-0C4F-8642-71B48D844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948651A-929B-5D47-ACBA-4B4D6A465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90541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0B95E1A-11EA-8D49-8D91-D28651D66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0F4307D-6FC7-EA4B-8E0D-E56C3376E4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78501631-5266-3C4B-8298-FE719E23C5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865DCF6-85AD-B047-864B-280F54903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442438A-1758-684C-BD2B-69CC22BD5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DEACFFFA-D049-C547-875B-5EC5DC40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176223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A469AF3-0B06-9345-973D-41D9C7F4E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515A3B20-E615-3C4B-B567-2239E8160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6258FBA8-4B08-E143-AF0B-AC6017F65B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8CF32CA5-C3AD-4C49-A50C-AEDA2C0892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3FDE8271-C8FF-EB4C-8666-CD5D79063B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4FCB5E43-82FE-A043-908E-E8452B65C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AB6C4DD1-026D-3C45-9914-42E7C8585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F57988C5-9637-3F4F-BFF9-39BD9162D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482436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5CEEE35-5559-D048-B948-35E855D0E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E3E16621-BDC1-0E48-92A0-6052465EA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8CE9C12D-3807-804C-8676-74AFD06993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464F658B-90EF-9D42-BE03-ED6BBF575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329580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64E6C40F-3A23-FA43-8996-99BA0E3F7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13256B42-9255-E942-91A4-AD5677EC3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7237AB0-7B80-4848-8C17-1F7AC5CF3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29474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355EEB5-50C9-E64F-A40D-39BB5A5FA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49422585-0272-9D47-9E68-3F4EFA85C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7605FEDF-445B-904C-A1E1-A80C599BB8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69E98907-D4F9-6944-8FEF-93A15EA17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861C574-7062-BD48-A5C8-77B3700D8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71F1DB8A-C354-6E4D-B611-2DB07293E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159057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2956949-3B5C-B148-A9FB-ABBABE6D4F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14358D56-5BB0-9944-BA08-8F0BF59337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052E407D-C427-434E-AA3A-34D476424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A8D45D-E4AA-DC43-BE72-F7A405A89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C1B511A-D197-344C-AE7D-E0D6F7B11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3B3AE6A-6F2D-9840-B465-62D006349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280238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301C7B5-401B-2648-A1F3-9B5DC1B33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FBF3FEC9-FA10-D541-87C9-89A0A538C3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34F9B99-96DD-B845-B59F-86047E2B7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5ADAB15-EC36-064E-9BA7-A1722FE8D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2B580198-21CF-2C46-BF13-DFE7F3245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81604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312CB78A-2171-E642-A6F4-183CDC714D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A80BCE83-DA94-FA43-93EF-C892179BD5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C34348B3-E54C-424A-95D6-B5FACC805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CE04FE25-1E08-0545-AD1E-0E0A7C86D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1D9EE4A-0686-C54F-8819-D3AD129E4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97323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37BB941F-5C2F-DD46-B9DD-82801C887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AF6809F7-3210-534E-9774-488FE7917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2B7B624-569F-A347-9F97-1775C8EDE6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C6569-9F95-CD42-9899-FB0F1A42B63E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A3260B8B-C342-D140-A4EC-D94F84A9DF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CE36459A-1A65-5947-85A5-8285661A0E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6336E-C7A3-0944-BF41-E9DFA0BD851D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757157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xmlns="" id="{6E06277E-DFFF-3C45-8C92-3CBA72758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2623" y="12547"/>
            <a:ext cx="441377" cy="617220"/>
          </a:xfrm>
          <a:prstGeom prst="rect">
            <a:avLst/>
          </a:prstGeom>
        </p:spPr>
      </p:pic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367B2CEF-B666-124B-A945-9A397D4788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37888929"/>
              </p:ext>
            </p:extLst>
          </p:nvPr>
        </p:nvGraphicFramePr>
        <p:xfrm>
          <a:off x="75010" y="21227"/>
          <a:ext cx="8102284" cy="617220"/>
        </p:xfrm>
        <a:graphic>
          <a:graphicData uri="http://schemas.openxmlformats.org/drawingml/2006/table">
            <a:tbl>
              <a:tblPr/>
              <a:tblGrid>
                <a:gridCol w="8102284">
                  <a:extLst>
                    <a:ext uri="{9D8B030D-6E8A-4147-A177-3AD203B41FA5}">
                      <a16:colId xmlns:a16="http://schemas.microsoft.com/office/drawing/2014/main" xmlns="" val="330038574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r>
                        <a:rPr lang="es-E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SINDROME DE APNEAS-HIPOPNEAS DEL SUEÑO (SAHS) EN LA JANDA</a:t>
                      </a:r>
                    </a:p>
                    <a:p>
                      <a:r>
                        <a:rPr lang="es-E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Prevalencia, tiempo diagnóstico y perfil clínico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48909509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C302998A-A3AF-C04E-BFBC-994EE1B1C68B}"/>
              </a:ext>
            </a:extLst>
          </p:cNvPr>
          <p:cNvSpPr txBox="1"/>
          <p:nvPr/>
        </p:nvSpPr>
        <p:spPr>
          <a:xfrm>
            <a:off x="75010" y="644673"/>
            <a:ext cx="3160160" cy="33086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Sánchez </a:t>
            </a:r>
            <a:r>
              <a:rPr lang="es-E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Bommatty</a:t>
            </a:r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s-ES" sz="9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Macias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Dorado S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Gil Muñoz FL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1 HAR La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Janda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 2 HU Puerto Real. 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xmlns="" id="{554567FD-1B66-2E43-955D-C1DED714E0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97770831"/>
              </p:ext>
            </p:extLst>
          </p:nvPr>
        </p:nvGraphicFramePr>
        <p:xfrm>
          <a:off x="2254791" y="1017802"/>
          <a:ext cx="5170370" cy="434340"/>
        </p:xfrm>
        <a:graphic>
          <a:graphicData uri="http://schemas.openxmlformats.org/drawingml/2006/table">
            <a:tbl>
              <a:tblPr/>
              <a:tblGrid>
                <a:gridCol w="5170370">
                  <a:extLst>
                    <a:ext uri="{9D8B030D-6E8A-4147-A177-3AD203B41FA5}">
                      <a16:colId xmlns:a16="http://schemas.microsoft.com/office/drawing/2014/main" xmlns="" val="1570492474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-Prevalencia del SAHS y perfil clínico en el área del HAR La </a:t>
                      </a:r>
                      <a:r>
                        <a:rPr lang="es-ES" sz="1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Janda</a:t>
                      </a:r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-Capacidad resolución en el acto clínico único.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977522976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xmlns="" id="{19BCEA40-7DD2-F046-8FEA-21AACCD520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28421900"/>
              </p:ext>
            </p:extLst>
          </p:nvPr>
        </p:nvGraphicFramePr>
        <p:xfrm>
          <a:off x="2254791" y="1557784"/>
          <a:ext cx="5170370" cy="434340"/>
        </p:xfrm>
        <a:graphic>
          <a:graphicData uri="http://schemas.openxmlformats.org/drawingml/2006/table">
            <a:tbl>
              <a:tblPr/>
              <a:tblGrid>
                <a:gridCol w="5170370">
                  <a:extLst>
                    <a:ext uri="{9D8B030D-6E8A-4147-A177-3AD203B41FA5}">
                      <a16:colId xmlns:a16="http://schemas.microsoft.com/office/drawing/2014/main" xmlns="" val="597963348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just"/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-Descriptivo-prospectivo de los pacientes con sospecha clínica de SAHS.</a:t>
                      </a:r>
                    </a:p>
                    <a:p>
                      <a:pPr algn="just"/>
                      <a:r>
                        <a:rPr lang="es-ES" sz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-Periodo: 1 Abril 2019 a 30 Noviembre 2919 (desde apertura del Hospital).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22978736"/>
                  </a:ext>
                </a:extLst>
              </a:tr>
            </a:tbl>
          </a:graphicData>
        </a:graphic>
      </p:graphicFrame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xmlns="" id="{63D43E4C-3EBC-3142-98E1-7B86C2983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06829182"/>
              </p:ext>
            </p:extLst>
          </p:nvPr>
        </p:nvGraphicFramePr>
        <p:xfrm>
          <a:off x="196162" y="3167545"/>
          <a:ext cx="2432992" cy="834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2052">
                  <a:extLst>
                    <a:ext uri="{9D8B030D-6E8A-4147-A177-3AD203B41FA5}">
                      <a16:colId xmlns:a16="http://schemas.microsoft.com/office/drawing/2014/main" xmlns="" val="648492313"/>
                    </a:ext>
                  </a:extLst>
                </a:gridCol>
                <a:gridCol w="1810940">
                  <a:extLst>
                    <a:ext uri="{9D8B030D-6E8A-4147-A177-3AD203B41FA5}">
                      <a16:colId xmlns:a16="http://schemas.microsoft.com/office/drawing/2014/main" xmlns="" val="1071151513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6283388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(16-84)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60558605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♂︎ / ♀︎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(65%) / 55 (35%)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21231021"/>
                  </a:ext>
                </a:extLst>
              </a:tr>
            </a:tbl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xmlns="" id="{C614CBA2-019F-F24E-80B7-FA0F7A1468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103569625"/>
              </p:ext>
            </p:extLst>
          </p:nvPr>
        </p:nvGraphicFramePr>
        <p:xfrm>
          <a:off x="2629154" y="2640800"/>
          <a:ext cx="3604502" cy="2384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5789F071-4510-2544-A8CB-64B07764F749}"/>
              </a:ext>
            </a:extLst>
          </p:cNvPr>
          <p:cNvSpPr txBox="1"/>
          <p:nvPr/>
        </p:nvSpPr>
        <p:spPr>
          <a:xfrm>
            <a:off x="132908" y="2240352"/>
            <a:ext cx="2549046" cy="28469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1) PERFIL PACIENTE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3888AAF-65E1-3540-A134-30E9D42469E9}"/>
              </a:ext>
            </a:extLst>
          </p:cNvPr>
          <p:cNvSpPr txBox="1"/>
          <p:nvPr/>
        </p:nvSpPr>
        <p:spPr>
          <a:xfrm>
            <a:off x="2925501" y="2231325"/>
            <a:ext cx="3081760" cy="28602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2) DERIVACIONES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480B9A3A-3964-9D49-AF96-4E853F2056E8}"/>
              </a:ext>
            </a:extLst>
          </p:cNvPr>
          <p:cNvSpPr txBox="1"/>
          <p:nvPr/>
        </p:nvSpPr>
        <p:spPr>
          <a:xfrm>
            <a:off x="6449993" y="2231325"/>
            <a:ext cx="2561100" cy="28469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3) MOTIVO CONSULTA </a:t>
            </a:r>
          </a:p>
        </p:txBody>
      </p:sp>
      <p:graphicFrame>
        <p:nvGraphicFramePr>
          <p:cNvPr id="15" name="Gráfico 14">
            <a:extLst>
              <a:ext uri="{FF2B5EF4-FFF2-40B4-BE49-F238E27FC236}">
                <a16:creationId xmlns:a16="http://schemas.microsoft.com/office/drawing/2014/main" xmlns="" id="{060479F2-7E97-6248-A752-0805470F87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303520260"/>
              </p:ext>
            </p:extLst>
          </p:nvPr>
        </p:nvGraphicFramePr>
        <p:xfrm>
          <a:off x="6528816" y="2427656"/>
          <a:ext cx="2366223" cy="1437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CuadroTexto 16">
            <a:extLst>
              <a:ext uri="{FF2B5EF4-FFF2-40B4-BE49-F238E27FC236}">
                <a16:creationId xmlns:a16="http://schemas.microsoft.com/office/drawing/2014/main" xmlns="" id="{0F50B686-9FE0-4444-8C3F-3CCD3F1FE342}"/>
              </a:ext>
            </a:extLst>
          </p:cNvPr>
          <p:cNvSpPr txBox="1"/>
          <p:nvPr/>
        </p:nvSpPr>
        <p:spPr>
          <a:xfrm>
            <a:off x="8629129" y="3499768"/>
            <a:ext cx="381965" cy="2077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92%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xmlns="" id="{C5E23933-4C9D-114F-BC74-75C507622D60}"/>
              </a:ext>
            </a:extLst>
          </p:cNvPr>
          <p:cNvSpPr txBox="1"/>
          <p:nvPr/>
        </p:nvSpPr>
        <p:spPr>
          <a:xfrm>
            <a:off x="6755211" y="3210799"/>
            <a:ext cx="381965" cy="2077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1%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xmlns="" id="{9EF21354-AEB9-8C45-88E0-C5F4B7DF1DA2}"/>
              </a:ext>
            </a:extLst>
          </p:cNvPr>
          <p:cNvSpPr txBox="1"/>
          <p:nvPr/>
        </p:nvSpPr>
        <p:spPr>
          <a:xfrm>
            <a:off x="7050371" y="3333984"/>
            <a:ext cx="381965" cy="2077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7%</a:t>
            </a: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xmlns="" id="{08C9570E-0E35-9048-9508-3FF4E32F8DD7}"/>
              </a:ext>
            </a:extLst>
          </p:cNvPr>
          <p:cNvSpPr/>
          <p:nvPr/>
        </p:nvSpPr>
        <p:spPr>
          <a:xfrm>
            <a:off x="1906175" y="1033048"/>
            <a:ext cx="247644" cy="43858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E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xmlns="" id="{9F4D27D6-88D3-DF40-BFA4-E50D5C98C708}"/>
              </a:ext>
            </a:extLst>
          </p:cNvPr>
          <p:cNvSpPr/>
          <p:nvPr/>
        </p:nvSpPr>
        <p:spPr>
          <a:xfrm>
            <a:off x="1889342" y="1555663"/>
            <a:ext cx="258679" cy="438581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E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xmlns="" id="{57745D9D-42CC-7A4E-B797-00C3F0053A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520360698"/>
              </p:ext>
            </p:extLst>
          </p:nvPr>
        </p:nvGraphicFramePr>
        <p:xfrm>
          <a:off x="6680725" y="3631865"/>
          <a:ext cx="2330369" cy="14377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38E43128-5764-C146-BC31-85ABC5A40756}"/>
              </a:ext>
            </a:extLst>
          </p:cNvPr>
          <p:cNvSpPr/>
          <p:nvPr/>
        </p:nvSpPr>
        <p:spPr>
          <a:xfrm>
            <a:off x="1791929" y="999789"/>
            <a:ext cx="5633232" cy="49479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xmlns="" id="{3196307E-A3F0-D148-B05E-E00CF15271B6}"/>
              </a:ext>
            </a:extLst>
          </p:cNvPr>
          <p:cNvSpPr/>
          <p:nvPr/>
        </p:nvSpPr>
        <p:spPr>
          <a:xfrm>
            <a:off x="1791929" y="1542223"/>
            <a:ext cx="5633232" cy="494794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91241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xmlns="" id="{367B2CEF-B666-124B-A945-9A397D47880C}"/>
              </a:ext>
            </a:extLst>
          </p:cNvPr>
          <p:cNvGraphicFramePr>
            <a:graphicFrameLocks noGrp="1"/>
          </p:cNvGraphicFramePr>
          <p:nvPr/>
        </p:nvGraphicFramePr>
        <p:xfrm>
          <a:off x="75010" y="21227"/>
          <a:ext cx="8102284" cy="617220"/>
        </p:xfrm>
        <a:graphic>
          <a:graphicData uri="http://schemas.openxmlformats.org/drawingml/2006/table">
            <a:tbl>
              <a:tblPr/>
              <a:tblGrid>
                <a:gridCol w="8102284">
                  <a:extLst>
                    <a:ext uri="{9D8B030D-6E8A-4147-A177-3AD203B41FA5}">
                      <a16:colId xmlns:a16="http://schemas.microsoft.com/office/drawing/2014/main" xmlns="" val="330038574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r>
                        <a:rPr lang="es-E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SINDROME DE APNEAS-HIPOPNEAS DEL SUEÑO (SAHS) EN LA JANDA</a:t>
                      </a:r>
                    </a:p>
                    <a:p>
                      <a:r>
                        <a:rPr lang="es-E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Prevalencia, tiempo diagnóstico y perfil clínico</a:t>
                      </a:r>
                    </a:p>
                  </a:txBody>
                  <a:tcPr marL="68580" marR="68580" marT="34290" marB="342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548909509"/>
                  </a:ext>
                </a:extLst>
              </a:tr>
            </a:tbl>
          </a:graphicData>
        </a:graphic>
      </p:graphicFrame>
      <p:sp>
        <p:nvSpPr>
          <p:cNvPr id="16" name="CuadroTexto 15">
            <a:extLst>
              <a:ext uri="{FF2B5EF4-FFF2-40B4-BE49-F238E27FC236}">
                <a16:creationId xmlns:a16="http://schemas.microsoft.com/office/drawing/2014/main" xmlns="" id="{E52BF3A2-BF61-8646-BF64-C2E7D5BC91E4}"/>
              </a:ext>
            </a:extLst>
          </p:cNvPr>
          <p:cNvSpPr txBox="1"/>
          <p:nvPr/>
        </p:nvSpPr>
        <p:spPr>
          <a:xfrm>
            <a:off x="183977" y="1042376"/>
            <a:ext cx="5241650" cy="28469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4) COMORBILIDAD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xmlns="" id="{CDE81372-5789-5D4E-B699-502172AC256B}"/>
              </a:ext>
            </a:extLst>
          </p:cNvPr>
          <p:cNvSpPr txBox="1"/>
          <p:nvPr/>
        </p:nvSpPr>
        <p:spPr>
          <a:xfrm>
            <a:off x="5842322" y="1033349"/>
            <a:ext cx="3168772" cy="28469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5) POLIGRAFIA RESULTADOS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xmlns="" id="{7D51642B-5611-7345-91D0-0A179B5CAB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2623" y="12547"/>
            <a:ext cx="441377" cy="617220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xmlns="" id="{D1B61D1E-212E-9A4E-8F7A-06B21C48A3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96850345"/>
              </p:ext>
            </p:extLst>
          </p:nvPr>
        </p:nvGraphicFramePr>
        <p:xfrm>
          <a:off x="183977" y="1397644"/>
          <a:ext cx="5241650" cy="21789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Rectángulo 22">
            <a:extLst>
              <a:ext uri="{FF2B5EF4-FFF2-40B4-BE49-F238E27FC236}">
                <a16:creationId xmlns:a16="http://schemas.microsoft.com/office/drawing/2014/main" xmlns="" id="{29A5A6DF-085E-EC40-86D8-473BC261A7B4}"/>
              </a:ext>
            </a:extLst>
          </p:cNvPr>
          <p:cNvSpPr/>
          <p:nvPr/>
        </p:nvSpPr>
        <p:spPr>
          <a:xfrm>
            <a:off x="319878" y="4155777"/>
            <a:ext cx="360917" cy="4385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s-ES" sz="2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1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graphicFrame>
        <p:nvGraphicFramePr>
          <p:cNvPr id="10" name="Tabla 9">
            <a:extLst>
              <a:ext uri="{FF2B5EF4-FFF2-40B4-BE49-F238E27FC236}">
                <a16:creationId xmlns:a16="http://schemas.microsoft.com/office/drawing/2014/main" xmlns="" id="{4ED273D3-7604-C542-B101-1B5A004ACD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667524743"/>
              </p:ext>
            </p:extLst>
          </p:nvPr>
        </p:nvGraphicFramePr>
        <p:xfrm>
          <a:off x="710068" y="3792137"/>
          <a:ext cx="4909068" cy="1165860"/>
        </p:xfrm>
        <a:graphic>
          <a:graphicData uri="http://schemas.openxmlformats.org/drawingml/2006/table">
            <a:tbl>
              <a:tblPr/>
              <a:tblGrid>
                <a:gridCol w="4909068">
                  <a:extLst>
                    <a:ext uri="{9D8B030D-6E8A-4147-A177-3AD203B41FA5}">
                      <a16:colId xmlns:a16="http://schemas.microsoft.com/office/drawing/2014/main" xmlns="" val="3089901198"/>
                    </a:ext>
                  </a:extLst>
                </a:gridCol>
              </a:tblGrid>
              <a:tr h="1165860">
                <a:tc>
                  <a:txBody>
                    <a:bodyPr/>
                    <a:lstStyle/>
                    <a:p>
                      <a: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-La sospecha clínica inicial se confirma con el diagnóstico total de 82% con SAHS o SHO.</a:t>
                      </a:r>
                      <a:b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-El sobrepeso y la obesidad constituyen el 95% de los pacientes valorados siendo un problema de salud actual.</a:t>
                      </a:r>
                      <a:b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9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-El acto único de realización de Poligrafía el día de consulta conduce a la no existencia de lista de espera y a un rápido diagnóstico e inicio de tratamiento, lo que creemos que debe extenderse a otros centros.</a:t>
                      </a:r>
                    </a:p>
                  </a:txBody>
                  <a:tcPr marL="68580" marR="68580" marT="34290" marB="3429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52602776"/>
                  </a:ext>
                </a:extLst>
              </a:tr>
            </a:tbl>
          </a:graphicData>
        </a:graphic>
      </p:graphicFrame>
      <p:graphicFrame>
        <p:nvGraphicFramePr>
          <p:cNvPr id="24" name="Gráfico 23">
            <a:extLst>
              <a:ext uri="{FF2B5EF4-FFF2-40B4-BE49-F238E27FC236}">
                <a16:creationId xmlns:a16="http://schemas.microsoft.com/office/drawing/2014/main" xmlns="" id="{EC8F5A58-4AD3-F440-9DD7-2A24D129EE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652919540"/>
              </p:ext>
            </p:extLst>
          </p:nvPr>
        </p:nvGraphicFramePr>
        <p:xfrm>
          <a:off x="5838111" y="1784780"/>
          <a:ext cx="3236089" cy="1791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5" name="CuadroTexto 24">
            <a:extLst>
              <a:ext uri="{FF2B5EF4-FFF2-40B4-BE49-F238E27FC236}">
                <a16:creationId xmlns:a16="http://schemas.microsoft.com/office/drawing/2014/main" xmlns="" id="{DCDC0AFA-BA23-D24C-B772-224E0DD5A5E5}"/>
              </a:ext>
            </a:extLst>
          </p:cNvPr>
          <p:cNvSpPr txBox="1"/>
          <p:nvPr/>
        </p:nvSpPr>
        <p:spPr>
          <a:xfrm>
            <a:off x="75010" y="644673"/>
            <a:ext cx="3160160" cy="33086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Sánchez </a:t>
            </a:r>
            <a:r>
              <a:rPr lang="es-ES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Bommatty</a:t>
            </a:r>
            <a:r>
              <a:rPr lang="es-ES" sz="900" b="1" dirty="0"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es-ES" sz="9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Macias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Dorado S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Gil Muñoz FL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1 HAR La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Janda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. 2 HU Puerto Real. 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xmlns="" id="{A0906922-1970-9743-B21D-B5C41E0D744D}"/>
              </a:ext>
            </a:extLst>
          </p:cNvPr>
          <p:cNvSpPr txBox="1"/>
          <p:nvPr/>
        </p:nvSpPr>
        <p:spPr>
          <a:xfrm rot="19690622">
            <a:off x="95123" y="1505985"/>
            <a:ext cx="615566" cy="176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Obesidad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xmlns="" id="{8FB9B268-79C6-6242-934A-9BBE5831DCBE}"/>
              </a:ext>
            </a:extLst>
          </p:cNvPr>
          <p:cNvSpPr txBox="1"/>
          <p:nvPr/>
        </p:nvSpPr>
        <p:spPr>
          <a:xfrm rot="19690622">
            <a:off x="606941" y="1516852"/>
            <a:ext cx="467851" cy="176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"/>
                  <a:lumOff val="95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700" b="1" dirty="0">
                <a:latin typeface="Arial" panose="020B0604020202020204" pitchFamily="34" charset="0"/>
                <a:cs typeface="Arial" panose="020B0604020202020204" pitchFamily="34" charset="0"/>
              </a:rPr>
              <a:t>Activo</a:t>
            </a: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xmlns="" id="{D06D8142-6165-094E-91EC-548F7E981D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72967098"/>
              </p:ext>
            </p:extLst>
          </p:nvPr>
        </p:nvGraphicFramePr>
        <p:xfrm>
          <a:off x="5941874" y="3870125"/>
          <a:ext cx="2969667" cy="883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5999">
                  <a:extLst>
                    <a:ext uri="{9D8B030D-6E8A-4147-A177-3AD203B41FA5}">
                      <a16:colId xmlns:a16="http://schemas.microsoft.com/office/drawing/2014/main" xmlns="" val="3122185141"/>
                    </a:ext>
                  </a:extLst>
                </a:gridCol>
                <a:gridCol w="963668">
                  <a:extLst>
                    <a:ext uri="{9D8B030D-6E8A-4147-A177-3AD203B41FA5}">
                      <a16:colId xmlns:a16="http://schemas.microsoft.com/office/drawing/2014/main" xmlns="" val="182466510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Poligrafía realizada el día 1º consulta </a:t>
                      </a: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97% </a:t>
                      </a:r>
                    </a:p>
                  </a:txBody>
                  <a:tcPr marL="68580" marR="68580" marT="34290" marB="3429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76932467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Análisis manual</a:t>
                      </a: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3568897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Tiempo medio en analizar (mediana) </a:t>
                      </a: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9,96 días (6 días)</a:t>
                      </a: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83778802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Tiempo medio entrega resultados (mediana)</a:t>
                      </a: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8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11,5 días (10 días)</a:t>
                      </a:r>
                    </a:p>
                  </a:txBody>
                  <a:tcPr marL="68580" marR="68580" marT="34290" marB="3429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74318298"/>
                  </a:ext>
                </a:extLst>
              </a:tr>
            </a:tbl>
          </a:graphicData>
        </a:graphic>
      </p:graphicFrame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8FAC7651-D82A-D641-B832-15457AB43E75}"/>
              </a:ext>
            </a:extLst>
          </p:cNvPr>
          <p:cNvSpPr/>
          <p:nvPr/>
        </p:nvSpPr>
        <p:spPr>
          <a:xfrm>
            <a:off x="290605" y="3736048"/>
            <a:ext cx="5135022" cy="1293152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965760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</TotalTime>
  <Words>285</Words>
  <Application>Microsoft Office PowerPoint</Application>
  <PresentationFormat>Presentación en pantalla (16:9)</PresentationFormat>
  <Paragraphs>65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LUNA</cp:lastModifiedBy>
  <cp:revision>25</cp:revision>
  <dcterms:created xsi:type="dcterms:W3CDTF">2020-02-16T13:44:46Z</dcterms:created>
  <dcterms:modified xsi:type="dcterms:W3CDTF">2020-05-29T10:29:14Z</dcterms:modified>
</cp:coreProperties>
</file>