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9144000" cy="6858000"/>
  <p:defaultTextStyle>
    <a:defPPr>
      <a:defRPr lang="es-ES"/>
    </a:defPPr>
    <a:lvl1pPr marL="0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7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34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51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68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86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1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662"/>
    <a:srgbClr val="C75F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62" autoAdjust="0"/>
  </p:normalViewPr>
  <p:slideViewPr>
    <p:cSldViewPr>
      <p:cViewPr varScale="1">
        <p:scale>
          <a:sx n="89" d="100"/>
          <a:sy n="89" d="100"/>
        </p:scale>
        <p:origin x="-620" y="-72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2124F-41FA-4AC1-9CAD-170DA42BD1A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79063-86A8-4A15-AC2E-2E5C0268885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981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17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34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51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68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86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9140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79063-86A8-4A15-AC2E-2E5C0268885F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9430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2" y="1597821"/>
            <a:ext cx="7772399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087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84764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3305177"/>
            <a:ext cx="7772399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399" cy="112514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1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1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183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41326" y="1215630"/>
            <a:ext cx="3892550" cy="34373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86276" y="1215630"/>
            <a:ext cx="3894138" cy="34373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61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7" indent="0">
              <a:buNone/>
              <a:defRPr sz="2000" b="1"/>
            </a:lvl2pPr>
            <a:lvl3pPr marL="914034" indent="0">
              <a:buNone/>
              <a:defRPr sz="1800" b="1"/>
            </a:lvl3pPr>
            <a:lvl4pPr marL="1371051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6" indent="0">
              <a:buNone/>
              <a:defRPr sz="1600" b="1"/>
            </a:lvl6pPr>
            <a:lvl7pPr marL="2742103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631158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4"/>
            <a:ext cx="4041776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7" indent="0">
              <a:buNone/>
              <a:defRPr sz="2000" b="1"/>
            </a:lvl2pPr>
            <a:lvl3pPr marL="914034" indent="0">
              <a:buNone/>
              <a:defRPr sz="1800" b="1"/>
            </a:lvl3pPr>
            <a:lvl4pPr marL="1371051" indent="0">
              <a:buNone/>
              <a:defRPr sz="1600" b="1"/>
            </a:lvl4pPr>
            <a:lvl5pPr marL="1828068" indent="0">
              <a:buNone/>
              <a:defRPr sz="1600" b="1"/>
            </a:lvl5pPr>
            <a:lvl6pPr marL="2285086" indent="0">
              <a:buNone/>
              <a:defRPr sz="1600" b="1"/>
            </a:lvl6pPr>
            <a:lvl7pPr marL="2742103" indent="0">
              <a:buNone/>
              <a:defRPr sz="1600" b="1"/>
            </a:lvl7pPr>
            <a:lvl8pPr marL="3199120" indent="0">
              <a:buNone/>
              <a:defRPr sz="1600" b="1"/>
            </a:lvl8pPr>
            <a:lvl9pPr marL="3656137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8"/>
            <a:ext cx="4041776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4034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4554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9313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2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97937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90" y="3600450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90" y="45958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017" indent="0">
              <a:buNone/>
              <a:defRPr sz="2800"/>
            </a:lvl2pPr>
            <a:lvl3pPr marL="914034" indent="0">
              <a:buNone/>
              <a:defRPr sz="2400"/>
            </a:lvl3pPr>
            <a:lvl4pPr marL="1371051" indent="0">
              <a:buNone/>
              <a:defRPr sz="2000"/>
            </a:lvl4pPr>
            <a:lvl5pPr marL="1828068" indent="0">
              <a:buNone/>
              <a:defRPr sz="2000"/>
            </a:lvl5pPr>
            <a:lvl6pPr marL="2285086" indent="0">
              <a:buNone/>
              <a:defRPr sz="2000"/>
            </a:lvl6pPr>
            <a:lvl7pPr marL="2742103" indent="0">
              <a:buNone/>
              <a:defRPr sz="2000"/>
            </a:lvl7pPr>
            <a:lvl8pPr marL="3199120" indent="0">
              <a:buNone/>
              <a:defRPr sz="2000"/>
            </a:lvl8pPr>
            <a:lvl9pPr marL="3656137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90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17" indent="0">
              <a:buNone/>
              <a:defRPr sz="1200"/>
            </a:lvl2pPr>
            <a:lvl3pPr marL="914034" indent="0">
              <a:buNone/>
              <a:defRPr sz="1000"/>
            </a:lvl3pPr>
            <a:lvl4pPr marL="1371051" indent="0">
              <a:buNone/>
              <a:defRPr sz="900"/>
            </a:lvl4pPr>
            <a:lvl5pPr marL="1828068" indent="0">
              <a:buNone/>
              <a:defRPr sz="900"/>
            </a:lvl5pPr>
            <a:lvl6pPr marL="2285086" indent="0">
              <a:buNone/>
              <a:defRPr sz="900"/>
            </a:lvl6pPr>
            <a:lvl7pPr marL="2742103" indent="0">
              <a:buNone/>
              <a:defRPr sz="900"/>
            </a:lvl7pPr>
            <a:lvl8pPr marL="3199120" indent="0">
              <a:buNone/>
              <a:defRPr sz="900"/>
            </a:lvl8pPr>
            <a:lvl9pPr marL="365613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2248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2101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396039" y="208361"/>
            <a:ext cx="1984375" cy="444460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41326" y="208361"/>
            <a:ext cx="5802313" cy="444460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8967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91403" tIns="45702" rIns="91403" bIns="4570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3"/>
          </a:xfrm>
          <a:prstGeom prst="rect">
            <a:avLst/>
          </a:prstGeom>
        </p:spPr>
        <p:txBody>
          <a:bodyPr vert="horz" lIns="91403" tIns="45702" rIns="91403" bIns="4570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5B8EC-8A93-4588-85B2-ABECBE85CB31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6BF96-B634-433D-BB84-8A2B479BB6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6372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03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63" indent="-342763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53" indent="-285636" algn="l" defTabSz="914034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43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0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77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94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611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28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646" indent="-228509" algn="l" defTabSz="9140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>
          <a:xfrm>
            <a:off x="354995" y="24248"/>
            <a:ext cx="8455902" cy="1001667"/>
          </a:xfrm>
          <a:prstGeom prst="rect">
            <a:avLst/>
          </a:prstGeom>
          <a:solidFill>
            <a:srgbClr val="F8A662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/>
            <a:endParaRPr lang="es-ES" sz="9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600" b="1" dirty="0">
                <a:solidFill>
                  <a:schemeClr val="bg1"/>
                </a:solidFill>
              </a:rPr>
              <a:t>¿SE AFECTA LA CALIDAD DE VIDA EN RELACIÓN A LA GRAVEDAD PRONÓSTICA EN PACIENTES CON BRONQUIECTASIAS?</a:t>
            </a:r>
          </a:p>
          <a:p>
            <a:pPr algn="ctr"/>
            <a:endParaRPr lang="es-ES" sz="1200" b="1" dirty="0">
              <a:solidFill>
                <a:schemeClr val="bg1"/>
              </a:solidFill>
            </a:endParaRPr>
          </a:p>
          <a:p>
            <a:pPr algn="ctr"/>
            <a:endParaRPr lang="es-ES_tradnl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355256" y="1530945"/>
            <a:ext cx="3946483" cy="755522"/>
          </a:xfrm>
          <a:prstGeom prst="rect">
            <a:avLst/>
          </a:prstGeom>
          <a:ln w="63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6919" tIns="8460" rIns="16919" bIns="8460">
            <a:spAutoFit/>
          </a:bodyPr>
          <a:lstStyle/>
          <a:p>
            <a:r>
              <a:rPr lang="es-ES" sz="1200" dirty="0">
                <a:cs typeface="Arial" panose="020B0604020202020204" pitchFamily="34" charset="0"/>
              </a:rPr>
              <a:t>El impacto en la calidad de vida está infravalorado en las consultas de neumología,  a pesar de que su determinación nos aproxima a la tomas de medidas que puedan beneficiar de manera integral al bienestar del enfermo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351588" y="2702954"/>
            <a:ext cx="8433262" cy="570913"/>
          </a:xfrm>
          <a:prstGeom prst="rect">
            <a:avLst/>
          </a:prstGeom>
          <a:ln w="63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6919" tIns="8460" rIns="16919" bIns="8460">
            <a:spAutoFit/>
          </a:bodyPr>
          <a:lstStyle/>
          <a:p>
            <a:r>
              <a:rPr lang="es-ES" sz="1200" dirty="0">
                <a:cs typeface="Arial" panose="020B0604020202020204" pitchFamily="34" charset="0"/>
              </a:rPr>
              <a:t>Estudio transversal de pacientes con BQ no FQ en pacientes que se incluyeron PRR entre Marzo 2018 a Septiembre 2019 en el  HUVM. Se recogieron variables demográficas y se evaluó la calidad de vida con los cuestionarios de Saint. George (SGRQ) y Leicester (LCQ). Se valoró la gravedad de las bronquiectasias por medio de la escala EFACED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354995" y="2393737"/>
            <a:ext cx="1875143" cy="2324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400" dirty="0">
                <a:solidFill>
                  <a:schemeClr val="tx1"/>
                </a:solidFill>
              </a:rPr>
              <a:t>Metodología 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4428035" y="1542708"/>
            <a:ext cx="4356816" cy="755522"/>
          </a:xfrm>
          <a:prstGeom prst="rect">
            <a:avLst/>
          </a:prstGeom>
          <a:ln w="63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6919" tIns="8460" rIns="16919" bIns="8460">
            <a:spAutoFit/>
          </a:bodyPr>
          <a:lstStyle/>
          <a:p>
            <a:r>
              <a:rPr lang="es-ES" sz="1200" dirty="0">
                <a:cs typeface="Arial" panose="020B0604020202020204" pitchFamily="34" charset="0"/>
              </a:rPr>
              <a:t>Valorar la repercusión social, física y psicológica en la calidad de vida de los pacientes con bronquiectasias sin fibrosis quística (BQ no FQ) por medio de cuestionarios validados en BQ no FQ y la escala </a:t>
            </a:r>
            <a:r>
              <a:rPr lang="es-ES" sz="1200" dirty="0" err="1">
                <a:cs typeface="Arial" panose="020B0604020202020204" pitchFamily="34" charset="0"/>
              </a:rPr>
              <a:t>pronóstica</a:t>
            </a:r>
            <a:r>
              <a:rPr lang="es-ES" sz="1200" dirty="0">
                <a:cs typeface="Arial" panose="020B0604020202020204" pitchFamily="34" charset="0"/>
              </a:rPr>
              <a:t> EFACED.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4433001" y="1185487"/>
            <a:ext cx="1637121" cy="2324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400" dirty="0">
                <a:solidFill>
                  <a:schemeClr val="tx1"/>
                </a:solidFill>
              </a:rPr>
              <a:t>Objetivo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355252" y="1210526"/>
            <a:ext cx="1806305" cy="2324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400" dirty="0">
                <a:solidFill>
                  <a:schemeClr val="tx1"/>
                </a:solidFill>
              </a:rPr>
              <a:t>Introducción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409568" y="651506"/>
            <a:ext cx="8375282" cy="324768"/>
          </a:xfrm>
          <a:prstGeom prst="rect">
            <a:avLst/>
          </a:prstGeom>
        </p:spPr>
        <p:txBody>
          <a:bodyPr wrap="square" lIns="16919" tIns="8460" rIns="16919" bIns="8460">
            <a:spAutoFit/>
          </a:bodyPr>
          <a:lstStyle/>
          <a:p>
            <a:pPr algn="ctr" eaLnBrk="0" hangingPunct="0">
              <a:defRPr/>
            </a:pPr>
            <a:r>
              <a:rPr lang="es-ES" sz="1000" dirty="0"/>
              <a:t>S. B. Cedeño de </a:t>
            </a:r>
            <a:r>
              <a:rPr lang="es-ES" sz="1000" dirty="0" err="1"/>
              <a:t>Jesus</a:t>
            </a:r>
            <a:r>
              <a:rPr lang="es-ES" sz="1000" baseline="30000" dirty="0" err="1"/>
              <a:t>1</a:t>
            </a:r>
            <a:r>
              <a:rPr lang="es-ES" sz="1000" dirty="0"/>
              <a:t>, V. Almadana </a:t>
            </a:r>
            <a:r>
              <a:rPr lang="es-ES" sz="1000" dirty="0" err="1"/>
              <a:t>Pacheco</a:t>
            </a:r>
            <a:r>
              <a:rPr lang="es-ES" sz="1000" baseline="30000" dirty="0" err="1"/>
              <a:t>2</a:t>
            </a:r>
            <a:r>
              <a:rPr lang="es-ES" sz="1000" baseline="30000" dirty="0"/>
              <a:t>-3</a:t>
            </a:r>
            <a:r>
              <a:rPr lang="es-ES" sz="1000" dirty="0"/>
              <a:t>, A. Valido </a:t>
            </a:r>
            <a:r>
              <a:rPr lang="es-ES" sz="1000" dirty="0" err="1"/>
              <a:t>Morales</a:t>
            </a:r>
            <a:r>
              <a:rPr lang="es-ES" sz="1000" baseline="30000" dirty="0" err="1"/>
              <a:t>2</a:t>
            </a:r>
            <a:r>
              <a:rPr lang="es-ES" sz="1000" dirty="0"/>
              <a:t>, A.M. Muñiz </a:t>
            </a:r>
            <a:r>
              <a:rPr lang="es-ES" sz="1000" dirty="0" err="1"/>
              <a:t>Rodriguez</a:t>
            </a:r>
            <a:r>
              <a:rPr lang="es-ES" sz="1000" baseline="30000" dirty="0" err="1"/>
              <a:t>2</a:t>
            </a:r>
            <a:r>
              <a:rPr lang="es-ES" sz="1000" baseline="30000" dirty="0"/>
              <a:t>-3</a:t>
            </a:r>
            <a:endParaRPr lang="es-ES" sz="1000" dirty="0"/>
          </a:p>
          <a:p>
            <a:pPr eaLnBrk="0" hangingPunct="0">
              <a:defRPr/>
            </a:pPr>
            <a:r>
              <a:rPr lang="es-ES_tradnl" sz="1000" dirty="0"/>
              <a:t>1. Hospital Infanta Elena, Huelva 2. UGC de Neumología Hospital Universitario Virgen Macarena (HUVM) 3. Unidad de Rehabilitación respiratoria. HUVM. Sevilla. </a:t>
            </a:r>
            <a:endParaRPr lang="es-ES" sz="1000" dirty="0"/>
          </a:p>
        </p:txBody>
      </p:sp>
      <p:sp>
        <p:nvSpPr>
          <p:cNvPr id="18" name="17 Rectángulo"/>
          <p:cNvSpPr/>
          <p:nvPr/>
        </p:nvSpPr>
        <p:spPr>
          <a:xfrm>
            <a:off x="351589" y="3349736"/>
            <a:ext cx="2057095" cy="2324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400" dirty="0">
                <a:solidFill>
                  <a:schemeClr val="tx1"/>
                </a:solidFill>
              </a:rPr>
              <a:t>Resultados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48519055"/>
              </p:ext>
            </p:extLst>
          </p:nvPr>
        </p:nvGraphicFramePr>
        <p:xfrm>
          <a:off x="4945679" y="3675060"/>
          <a:ext cx="2303456" cy="1371434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8609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35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89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5506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EFACED </a:t>
                      </a:r>
                      <a:r>
                        <a:rPr lang="es-ES" sz="1100" baseline="0" dirty="0">
                          <a:effectLst/>
                        </a:rPr>
                        <a:t>por categorías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Frecuencia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Porcentaje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7597">
                <a:tc rowSpan="4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Leve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moderado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Severo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7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20,6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75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21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61,8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759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17,6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31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Total  34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100%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2072872"/>
              </p:ext>
            </p:extLst>
          </p:nvPr>
        </p:nvGraphicFramePr>
        <p:xfrm>
          <a:off x="2141093" y="3675058"/>
          <a:ext cx="2417430" cy="139100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918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56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862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Características generales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4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N 34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25  mujeres, 9 hombres 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81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Edad media 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60±8.1 años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43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>
                          <a:effectLst/>
                        </a:rPr>
                        <a:t>IMC medio</a:t>
                      </a:r>
                      <a:endParaRPr lang="es-E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26.9±2.8 kg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3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Disnea basal 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es-ES" sz="1100" dirty="0">
                          <a:effectLst/>
                        </a:rPr>
                        <a:t> 1 de la mMRC, 64% </a:t>
                      </a:r>
                      <a:endParaRPr lang="es-E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56" marR="68556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3239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39519" y="3690185"/>
            <a:ext cx="1471365" cy="2632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600" dirty="0">
                <a:solidFill>
                  <a:schemeClr val="tx1"/>
                </a:solidFill>
              </a:rPr>
              <a:t>Conclusión 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468970" y="186509"/>
            <a:ext cx="2057095" cy="2632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6919" tIns="8460" rIns="16919" bIns="8460">
            <a:spAutoFit/>
          </a:bodyPr>
          <a:lstStyle/>
          <a:p>
            <a:pPr algn="ctr" eaLnBrk="0" hangingPunct="0"/>
            <a:r>
              <a:rPr lang="es-ES_tradnl" sz="1600" dirty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439520" y="4083453"/>
            <a:ext cx="8235512" cy="95381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03" tIns="45702" rIns="91403" bIns="45702">
            <a:spAutoFit/>
          </a:bodyPr>
          <a:lstStyle/>
          <a:p>
            <a:r>
              <a:rPr lang="es-ES" sz="1400" dirty="0"/>
              <a:t>Los pacientes con Bq no FQ  presentan un impacto negativo  en su calidad de vida, sin embargo, no encontramos relación entre la calidad de vida medida por dos cuestionarios específicos y la gravedad según EFACED, lo que podría traducir una importante pérdida de información si nos quedamos sólo con este último índice. 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6709509"/>
              </p:ext>
            </p:extLst>
          </p:nvPr>
        </p:nvGraphicFramePr>
        <p:xfrm>
          <a:off x="468969" y="585553"/>
          <a:ext cx="2224303" cy="150184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{5202B0CA-FC54-4496-8BCA-5EF66A818D29}</a:tableStyleId>
              </a:tblPr>
              <a:tblGrid>
                <a:gridCol w="9772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70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6275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r>
                        <a:rPr lang="es-ES" sz="1200" b="1" dirty="0">
                          <a:effectLst/>
                        </a:rPr>
                        <a:t>ST GEORGE </a:t>
                      </a:r>
                      <a:endParaRPr lang="es-ES" sz="1200" b="1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Media 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Desv</a:t>
                      </a:r>
                      <a:r>
                        <a:rPr lang="es-ES" sz="1200" dirty="0">
                          <a:effectLst/>
                        </a:rPr>
                        <a:t>. </a:t>
                      </a:r>
                      <a:r>
                        <a:rPr lang="es-ES" sz="1200" dirty="0" err="1">
                          <a:effectLst/>
                        </a:rPr>
                        <a:t>típ</a:t>
                      </a:r>
                      <a:r>
                        <a:rPr lang="es-ES" sz="1200" dirty="0">
                          <a:effectLst/>
                        </a:rPr>
                        <a:t>.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627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ST GEORGE Total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44,4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14,9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2435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SINTOMAS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48,6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23,8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3137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ACTIVIDAD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43,0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15,6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725"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effectLst/>
                        </a:rPr>
                        <a:t>IMPACTO</a:t>
                      </a:r>
                      <a:endParaRPr lang="es-E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effectLst/>
                        </a:rPr>
                        <a:t>38,3±15,8</a:t>
                      </a:r>
                      <a:endParaRPr lang="es-E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84926617"/>
              </p:ext>
            </p:extLst>
          </p:nvPr>
        </p:nvGraphicFramePr>
        <p:xfrm>
          <a:off x="468968" y="2108781"/>
          <a:ext cx="2224133" cy="1281006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{5202B0CA-FC54-4496-8BCA-5EF66A818D29}</a:tableStyleId>
              </a:tblPr>
              <a:tblGrid>
                <a:gridCol w="11909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32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6275"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effectLst/>
                        </a:rPr>
                        <a:t> LEICESTER</a:t>
                      </a:r>
                      <a:endParaRPr lang="es-ES" sz="1200" b="1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Media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Desv</a:t>
                      </a:r>
                      <a:r>
                        <a:rPr lang="es-ES" sz="1200" dirty="0">
                          <a:effectLst/>
                        </a:rPr>
                        <a:t>. </a:t>
                      </a:r>
                      <a:r>
                        <a:rPr lang="es-ES" sz="1200" dirty="0" err="1">
                          <a:effectLst/>
                        </a:rPr>
                        <a:t>típ</a:t>
                      </a:r>
                      <a:r>
                        <a:rPr lang="es-ES" sz="1200" dirty="0">
                          <a:effectLst/>
                        </a:rPr>
                        <a:t>.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006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Físico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5,6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1,3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3137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Psicológico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5,5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1,2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3137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Social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5,4</a:t>
                      </a:r>
                      <a:r>
                        <a:rPr lang="es-ES" sz="1200" kern="1200" dirty="0">
                          <a:effectLst/>
                        </a:rPr>
                        <a:t>±</a:t>
                      </a:r>
                      <a:r>
                        <a:rPr lang="es-ES" sz="1200" dirty="0">
                          <a:effectLst/>
                        </a:rPr>
                        <a:t>1,1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3137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TOTAL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15</a:t>
                      </a:r>
                      <a:r>
                        <a:rPr lang="es-ES" sz="1200" kern="1200" dirty="0">
                          <a:effectLst/>
                        </a:rPr>
                        <a:t>± </a:t>
                      </a:r>
                      <a:r>
                        <a:rPr lang="es-ES" sz="1200" dirty="0">
                          <a:effectLst/>
                        </a:rPr>
                        <a:t>4,1</a:t>
                      </a:r>
                      <a:endParaRPr lang="es-ES" sz="12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26" name="2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6377814"/>
              </p:ext>
            </p:extLst>
          </p:nvPr>
        </p:nvGraphicFramePr>
        <p:xfrm>
          <a:off x="3013471" y="569112"/>
          <a:ext cx="5661561" cy="2799288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2685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54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43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16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16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505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Escala E-FACED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0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Leve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Moderado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Severo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EFACED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50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Media±DS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Media±DS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Media±DS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Rs**/ P***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ST GEORGE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49,86± 18,68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54,23± 25,71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45,00± 17,63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43,2± 20,0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5,9± 1,5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5,41 ± 1,84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6,15±,87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16,84± 2,45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44,10±14,59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47,50±23,70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42,31±16,97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38,6±15,4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5,6±1,2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5,83±,79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5,33±1,27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14,72±4,42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39,13±11,16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45,95±25,74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43,50±8,78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32,1±12,0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5,4±1,7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4,46±1,38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5,27±1,04</a:t>
                      </a:r>
                    </a:p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14,14±4,45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-0.128/0.360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SINTOMAS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-0.56/0.692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ACTIVIDAD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-0.46/0.742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IMPACTO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-171/0.22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*</a:t>
                      </a:r>
                      <a:r>
                        <a:rPr lang="es-ES" sz="1100" b="0" dirty="0" err="1">
                          <a:effectLst/>
                        </a:rPr>
                        <a:t>L_fisico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-0.116/ 0.514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*</a:t>
                      </a:r>
                      <a:r>
                        <a:rPr lang="es-ES" sz="1100" b="0" dirty="0" err="1">
                          <a:effectLst/>
                        </a:rPr>
                        <a:t>L_psicologico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-0.327/ 0.59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*</a:t>
                      </a:r>
                      <a:r>
                        <a:rPr lang="es-ES" sz="1100" b="0" dirty="0" err="1">
                          <a:effectLst/>
                        </a:rPr>
                        <a:t>L_social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-0.305/0.08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505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*L_TOTAL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-0.232/0.187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3694">
                <a:tc gridSpan="5">
                  <a:txBody>
                    <a:bodyPr/>
                    <a:lstStyle/>
                    <a:p>
                      <a:pPr marL="38100" marR="38100" algn="just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EFACED ( Exacerbaciones, FEV1, </a:t>
                      </a:r>
                      <a:r>
                        <a:rPr lang="es-ES" sz="1100" b="0" dirty="0" err="1">
                          <a:effectLst/>
                        </a:rPr>
                        <a:t>Pseudomona</a:t>
                      </a:r>
                      <a:r>
                        <a:rPr lang="es-ES" sz="1100" b="0" dirty="0">
                          <a:effectLst/>
                        </a:rPr>
                        <a:t> </a:t>
                      </a:r>
                      <a:r>
                        <a:rPr lang="es-ES" sz="1100" b="0" dirty="0" err="1">
                          <a:effectLst/>
                        </a:rPr>
                        <a:t>aeriginosa</a:t>
                      </a:r>
                      <a:r>
                        <a:rPr lang="es-ES" sz="1100" b="0" dirty="0">
                          <a:effectLst/>
                        </a:rPr>
                        <a:t>, Extensión del TAC, Disnea según la MRC) por </a:t>
                      </a:r>
                      <a:r>
                        <a:rPr lang="es-ES" sz="1100" b="0" dirty="0" err="1">
                          <a:effectLst/>
                        </a:rPr>
                        <a:t>categorias</a:t>
                      </a:r>
                      <a:r>
                        <a:rPr lang="es-ES" sz="1100" b="0" dirty="0">
                          <a:effectLst/>
                        </a:rPr>
                        <a:t>. * L: Leicester .**Rho </a:t>
                      </a:r>
                      <a:r>
                        <a:rPr lang="es-ES" sz="1100" b="0" dirty="0" err="1">
                          <a:effectLst/>
                        </a:rPr>
                        <a:t>Spearman</a:t>
                      </a:r>
                      <a:r>
                        <a:rPr lang="es-ES" sz="1100" b="0" dirty="0">
                          <a:effectLst/>
                        </a:rPr>
                        <a:t>. ***P:  valor de P.</a:t>
                      </a:r>
                      <a:endParaRPr lang="es-ES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7" name="26 Rectángulo"/>
          <p:cNvSpPr/>
          <p:nvPr/>
        </p:nvSpPr>
        <p:spPr>
          <a:xfrm>
            <a:off x="2870426" y="262844"/>
            <a:ext cx="5900761" cy="276914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algn="ctr"/>
            <a:r>
              <a:rPr lang="es-ES" sz="1200" dirty="0"/>
              <a:t>Tabla. St. George y Leicester relacionados con  la escala de gravedad EFACED </a:t>
            </a:r>
          </a:p>
        </p:txBody>
      </p:sp>
    </p:spTree>
    <p:extLst>
      <p:ext uri="{BB962C8B-B14F-4D97-AF65-F5344CB8AC3E}">
        <p14:creationId xmlns:p14="http://schemas.microsoft.com/office/powerpoint/2010/main" xmlns="" val="34832232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13884</TotalTime>
  <Words>477</Words>
  <Application>Microsoft Office PowerPoint</Application>
  <PresentationFormat>Presentación en pantalla (16:9)</PresentationFormat>
  <Paragraphs>113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Sindy Cedeño de Jesus</dc:creator>
  <cp:lastModifiedBy>LUNA</cp:lastModifiedBy>
  <cp:revision>69</cp:revision>
  <dcterms:created xsi:type="dcterms:W3CDTF">2019-02-23T17:59:38Z</dcterms:created>
  <dcterms:modified xsi:type="dcterms:W3CDTF">2020-05-29T14:28:27Z</dcterms:modified>
</cp:coreProperties>
</file>