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8" r:id="rId2"/>
    <p:sldId id="259" r:id="rId3"/>
  </p:sldIdLst>
  <p:sldSz cx="9144000" cy="5143500" type="screen16x9"/>
  <p:notesSz cx="9144000" cy="6858000"/>
  <p:custDataLst>
    <p:tags r:id="rId5"/>
  </p:custDataLst>
  <p:defaultTextStyle>
    <a:defPPr>
      <a:defRPr lang="es-ES"/>
    </a:defPPr>
    <a:lvl1pPr algn="l" defTabSz="779722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389861" indent="-264268" algn="l" defTabSz="779722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779722" indent="-528537" algn="l" defTabSz="779722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169583" indent="-792805" algn="l" defTabSz="779722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559444" indent="-1057073" algn="l" defTabSz="779722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627964" algn="l" defTabSz="251186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753557" algn="l" defTabSz="251186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879150" algn="l" defTabSz="251186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1004743" algn="l" defTabSz="251186" rtl="0" eaLnBrk="1" latinLnBrk="0" hangingPunct="1">
      <a:defRPr sz="15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F4FDC"/>
    <a:srgbClr val="D9D9D9"/>
    <a:srgbClr val="385D8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434" autoAdjust="0"/>
  </p:normalViewPr>
  <p:slideViewPr>
    <p:cSldViewPr>
      <p:cViewPr varScale="1">
        <p:scale>
          <a:sx n="89" d="100"/>
          <a:sy n="89" d="100"/>
        </p:scale>
        <p:origin x="-616" y="-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arolina\Documents\2019%20Estudio%20Neumo\EBUS\EBUS%20Neumosur%202020\Gr&#225;ficas%20EBUS%202020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arolina\Documents\2019%20Estudio%20Neumo\EBUS\EBUS%20Neumosur%202020\Gr&#225;ficas%20EBUS%202020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arolina\Documents\2019%20Estudio%20Neumo\EBUS\EBUS%20Neumosur%202020\Gr&#225;ficas%20EBUS%202020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arolina\Documents\2019%20Estudio%20Neumo\EBUS\EBUS%20Neumosur%202020\Gr&#225;ficas%20EBUS%202020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s-ES"/>
              <a:t>CONFIRMACIÓN POR MEDIASTINOSCOPIA</a:t>
            </a:r>
          </a:p>
        </c:rich>
      </c:tx>
      <c:layout>
        <c:manualLayout>
          <c:xMode val="edge"/>
          <c:yMode val="edge"/>
          <c:x val="0.17753417543987343"/>
          <c:y val="1.7008976872860435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ser>
          <c:idx val="0"/>
          <c:order val="0"/>
          <c:tx>
            <c:strRef>
              <c:f>Hoja3!$B$1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BBD-4FE2-B0F5-722234682E45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BBD-4FE2-B0F5-722234682E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Hoja3!$A$2:$A$4</c:f>
              <c:strCache>
                <c:ptCount val="3"/>
                <c:pt idx="0">
                  <c:v>Neoplasia</c:v>
                </c:pt>
                <c:pt idx="1">
                  <c:v>Sarcoidosis</c:v>
                </c:pt>
                <c:pt idx="2">
                  <c:v>Negativo</c:v>
                </c:pt>
              </c:strCache>
            </c:strRef>
          </c:cat>
          <c:val>
            <c:numRef>
              <c:f>Hoja3!$B$2:$B$4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BBD-4FE2-B0F5-722234682E45}"/>
            </c:ext>
          </c:extLst>
        </c:ser>
        <c:ser>
          <c:idx val="1"/>
          <c:order val="1"/>
          <c:tx>
            <c:strRef>
              <c:f>Hoja3!$C$1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Hoja3!$A$2:$A$4</c:f>
              <c:strCache>
                <c:ptCount val="3"/>
                <c:pt idx="0">
                  <c:v>Neoplasia</c:v>
                </c:pt>
                <c:pt idx="1">
                  <c:v>Sarcoidosis</c:v>
                </c:pt>
                <c:pt idx="2">
                  <c:v>Negativo</c:v>
                </c:pt>
              </c:strCache>
            </c:strRef>
          </c:cat>
          <c:val>
            <c:numRef>
              <c:f>Hoja3!$C$2:$C$4</c:f>
              <c:numCache>
                <c:formatCode>General</c:formatCode>
                <c:ptCount val="3"/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BBD-4FE2-B0F5-722234682E45}"/>
            </c:ext>
          </c:extLst>
        </c:ser>
        <c:ser>
          <c:idx val="2"/>
          <c:order val="2"/>
          <c:tx>
            <c:strRef>
              <c:f>Hoja3!$D$1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Hoja3!$A$2:$A$4</c:f>
              <c:strCache>
                <c:ptCount val="3"/>
                <c:pt idx="0">
                  <c:v>Neoplasia</c:v>
                </c:pt>
                <c:pt idx="1">
                  <c:v>Sarcoidosis</c:v>
                </c:pt>
                <c:pt idx="2">
                  <c:v>Negativo</c:v>
                </c:pt>
              </c:strCache>
            </c:strRef>
          </c:cat>
          <c:val>
            <c:numRef>
              <c:f>Hoja3!$D$2:$D$4</c:f>
              <c:numCache>
                <c:formatCode>General</c:formatCode>
                <c:ptCount val="3"/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BBD-4FE2-B0F5-722234682E45}"/>
            </c:ext>
          </c:extLst>
        </c:ser>
        <c:ser>
          <c:idx val="3"/>
          <c:order val="3"/>
          <c:tx>
            <c:strRef>
              <c:f>Hoja3!$E$1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cat>
            <c:strRef>
              <c:f>Hoja3!$A$2:$A$4</c:f>
              <c:strCache>
                <c:ptCount val="3"/>
                <c:pt idx="0">
                  <c:v>Neoplasia</c:v>
                </c:pt>
                <c:pt idx="1">
                  <c:v>Sarcoidosis</c:v>
                </c:pt>
                <c:pt idx="2">
                  <c:v>Negativo</c:v>
                </c:pt>
              </c:strCache>
            </c:strRef>
          </c:cat>
          <c:val>
            <c:numRef>
              <c:f>Hoja3!$E$2:$E$4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BBD-4FE2-B0F5-722234682E45}"/>
            </c:ext>
          </c:extLst>
        </c:ser>
        <c:dLbls/>
        <c:shape val="box"/>
        <c:axId val="53982720"/>
        <c:axId val="53984256"/>
        <c:axId val="0"/>
      </c:bar3DChart>
      <c:catAx>
        <c:axId val="5398272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53984256"/>
        <c:crosses val="autoZero"/>
        <c:auto val="1"/>
        <c:lblAlgn val="ctr"/>
        <c:lblOffset val="100"/>
      </c:catAx>
      <c:valAx>
        <c:axId val="5398425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5398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900"/>
      </a:pPr>
      <a:endParaRPr lang="es-E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Diagnóstico citohistológico</a:t>
            </a:r>
          </a:p>
        </c:rich>
      </c:tx>
      <c:layout>
        <c:manualLayout>
          <c:xMode val="edge"/>
          <c:yMode val="edge"/>
          <c:x val="0.28901237799082619"/>
          <c:y val="1.5638843686063143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239054307044988"/>
          <c:y val="0.15922949346359966"/>
          <c:w val="0.65881316952113411"/>
          <c:h val="0.6995041337240171"/>
        </c:manualLayout>
      </c:layout>
      <c:bar3DChart>
        <c:barDir val="bar"/>
        <c:grouping val="clustered"/>
        <c:ser>
          <c:idx val="0"/>
          <c:order val="0"/>
          <c:tx>
            <c:strRef>
              <c:f>Hoja2!$B$1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7B5-431F-9BA5-BACCB2B049E1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7B5-431F-9BA5-BACCB2B049E1}"/>
              </c:ext>
            </c:extLst>
          </c:dPt>
          <c:dLbls>
            <c:dLbl>
              <c:idx val="0"/>
              <c:layout>
                <c:manualLayout>
                  <c:x val="-0.15421563585904013"/>
                  <c:y val="-9.0060788312619038E-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B5-431F-9BA5-BACCB2B049E1}"/>
                </c:ext>
              </c:extLst>
            </c:dLbl>
            <c:dLbl>
              <c:idx val="1"/>
              <c:layout>
                <c:manualLayout>
                  <c:x val="-8.488934083983854E-2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7B5-431F-9BA5-BACCB2B049E1}"/>
                </c:ext>
              </c:extLst>
            </c:dLbl>
            <c:dLbl>
              <c:idx val="2"/>
              <c:layout>
                <c:manualLayout>
                  <c:x val="-0.29428304824477369"/>
                  <c:y val="-9.824926767548810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7B5-431F-9BA5-BACCB2B049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Hoja2!$A$2:$A$4</c:f>
              <c:strCache>
                <c:ptCount val="3"/>
                <c:pt idx="0">
                  <c:v>Neoplasia</c:v>
                </c:pt>
                <c:pt idx="1">
                  <c:v>Sarcoidosis</c:v>
                </c:pt>
                <c:pt idx="2">
                  <c:v>Negativo</c:v>
                </c:pt>
              </c:strCache>
            </c:strRef>
          </c:cat>
          <c:val>
            <c:numRef>
              <c:f>Hoja2!$B$2:$B$4</c:f>
              <c:numCache>
                <c:formatCode>General</c:formatCode>
                <c:ptCount val="3"/>
                <c:pt idx="0">
                  <c:v>25</c:v>
                </c:pt>
                <c:pt idx="1">
                  <c:v>11</c:v>
                </c:pt>
                <c:pt idx="2">
                  <c:v>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7B5-431F-9BA5-BACCB2B049E1}"/>
            </c:ext>
          </c:extLst>
        </c:ser>
        <c:dLbls/>
        <c:shape val="box"/>
        <c:axId val="56545280"/>
        <c:axId val="56546816"/>
        <c:axId val="0"/>
      </c:bar3DChart>
      <c:catAx>
        <c:axId val="5654528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56546816"/>
        <c:crosses val="autoZero"/>
        <c:auto val="1"/>
        <c:lblAlgn val="ctr"/>
        <c:lblOffset val="100"/>
      </c:catAx>
      <c:valAx>
        <c:axId val="5654681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5654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900"/>
      </a:pPr>
      <a:endParaRPr lang="es-E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Estación ganglionar</a:t>
            </a:r>
          </a:p>
        </c:rich>
      </c:tx>
      <c:layout>
        <c:manualLayout>
          <c:xMode val="edge"/>
          <c:yMode val="edge"/>
          <c:x val="4.5107731599978315E-2"/>
          <c:y val="1.5499701028378698E-2"/>
        </c:manualLayout>
      </c:layout>
      <c:spPr>
        <a:noFill/>
        <a:ln>
          <a:noFill/>
        </a:ln>
        <a:effectLst/>
      </c:spPr>
    </c:title>
    <c:plotArea>
      <c:layout/>
      <c:doughnutChart>
        <c:varyColors val="1"/>
        <c:ser>
          <c:idx val="0"/>
          <c:order val="0"/>
          <c:tx>
            <c:strRef>
              <c:f>Hoja4!$B$1</c:f>
              <c:strCache>
                <c:ptCount val="1"/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93-4C3E-94CB-B96E9401C7D3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493-4C3E-94CB-B96E9401C7D3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493-4C3E-94CB-B96E9401C7D3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493-4C3E-94CB-B96E9401C7D3}"/>
              </c:ext>
            </c:extLst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493-4C3E-94CB-B96E9401C7D3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493-4C3E-94CB-B96E9401C7D3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493-4C3E-94CB-B96E9401C7D3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493-4C3E-94CB-B96E9401C7D3}"/>
              </c:ext>
            </c:extLst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5493-4C3E-94CB-B96E9401C7D3}"/>
              </c:ext>
            </c:extLst>
          </c:dPt>
          <c:dLbls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Hoja4!$A$2:$A$10</c:f>
              <c:strCache>
                <c:ptCount val="9"/>
                <c:pt idx="0">
                  <c:v>7</c:v>
                </c:pt>
                <c:pt idx="1">
                  <c:v>4R</c:v>
                </c:pt>
                <c:pt idx="2">
                  <c:v>4L</c:v>
                </c:pt>
                <c:pt idx="3">
                  <c:v>2R</c:v>
                </c:pt>
                <c:pt idx="4">
                  <c:v>11L</c:v>
                </c:pt>
                <c:pt idx="5">
                  <c:v>11R</c:v>
                </c:pt>
                <c:pt idx="6">
                  <c:v>10R</c:v>
                </c:pt>
                <c:pt idx="7">
                  <c:v>2L</c:v>
                </c:pt>
                <c:pt idx="8">
                  <c:v>10L</c:v>
                </c:pt>
              </c:strCache>
            </c:strRef>
          </c:cat>
          <c:val>
            <c:numRef>
              <c:f>Hoja4!$B$2:$B$10</c:f>
              <c:numCache>
                <c:formatCode>General</c:formatCode>
                <c:ptCount val="9"/>
                <c:pt idx="0">
                  <c:v>69</c:v>
                </c:pt>
                <c:pt idx="1">
                  <c:v>38</c:v>
                </c:pt>
                <c:pt idx="2">
                  <c:v>28</c:v>
                </c:pt>
                <c:pt idx="3">
                  <c:v>13</c:v>
                </c:pt>
                <c:pt idx="4">
                  <c:v>12</c:v>
                </c:pt>
                <c:pt idx="5">
                  <c:v>11</c:v>
                </c:pt>
                <c:pt idx="6">
                  <c:v>6</c:v>
                </c:pt>
                <c:pt idx="7">
                  <c:v>5</c:v>
                </c:pt>
                <c:pt idx="8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5493-4C3E-94CB-B96E9401C7D3}"/>
            </c:ext>
          </c:extLst>
        </c:ser>
        <c:dLbls>
          <c:showPercent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70743611011915"/>
          <c:y val="0.12165704199211338"/>
          <c:w val="0.17369568387284928"/>
          <c:h val="0.83958712143525682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vert="horz"/>
        <a:lstStyle/>
        <a:p>
          <a:pPr>
            <a:defRPr/>
          </a:pPr>
          <a:endParaRPr lang="es-ES"/>
        </a:p>
      </c:txPr>
    </c:legend>
    <c:plotVisOnly val="1"/>
    <c:dispBlanksAs val="zero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800"/>
      </a:pPr>
      <a:endParaRPr lang="es-E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Tamaño de la aguja</a:t>
            </a:r>
          </a:p>
        </c:rich>
      </c:tx>
      <c:layout>
        <c:manualLayout>
          <c:xMode val="edge"/>
          <c:yMode val="edge"/>
          <c:x val="0.30372899464358449"/>
          <c:y val="0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590086915737487"/>
          <c:y val="0.20908744818708713"/>
          <c:w val="0.70208681993120192"/>
          <c:h val="0.57161546545411679"/>
        </c:manualLayout>
      </c:layout>
      <c:bar3DChart>
        <c:barDir val="col"/>
        <c:grouping val="clustered"/>
        <c:ser>
          <c:idx val="0"/>
          <c:order val="0"/>
          <c:tx>
            <c:strRef>
              <c:f>Hoja5!$B$1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Hoja5!$A$2:$A$5</c:f>
              <c:strCache>
                <c:ptCount val="4"/>
                <c:pt idx="0">
                  <c:v>19G</c:v>
                </c:pt>
                <c:pt idx="1">
                  <c:v>21G</c:v>
                </c:pt>
                <c:pt idx="2">
                  <c:v>22G</c:v>
                </c:pt>
                <c:pt idx="3">
                  <c:v>No recogido</c:v>
                </c:pt>
              </c:strCache>
            </c:strRef>
          </c:cat>
          <c:val>
            <c:numRef>
              <c:f>Hoja5!$B$2:$B$5</c:f>
              <c:numCache>
                <c:formatCode>General</c:formatCode>
                <c:ptCount val="4"/>
                <c:pt idx="0">
                  <c:v>1</c:v>
                </c:pt>
                <c:pt idx="1">
                  <c:v>23</c:v>
                </c:pt>
                <c:pt idx="2">
                  <c:v>12</c:v>
                </c:pt>
                <c:pt idx="3">
                  <c:v>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3C-4D90-82E0-9FCA805C422C}"/>
            </c:ext>
          </c:extLst>
        </c:ser>
        <c:dLbls/>
        <c:shape val="box"/>
        <c:axId val="58011008"/>
        <c:axId val="58045568"/>
        <c:axId val="0"/>
      </c:bar3DChart>
      <c:catAx>
        <c:axId val="580110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58045568"/>
        <c:crosses val="autoZero"/>
        <c:auto val="1"/>
        <c:lblAlgn val="ctr"/>
        <c:lblOffset val="100"/>
      </c:catAx>
      <c:valAx>
        <c:axId val="5804556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5801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900"/>
      </a:pPr>
      <a:endParaRPr lang="es-ES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D623C37-89DD-41DC-B7D2-6B838E90651F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1F66AD0-EDAC-4436-9570-0E76A600E4C3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1pPr>
    <a:lvl2pPr marL="125593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2pPr>
    <a:lvl3pPr marL="251186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3pPr>
    <a:lvl4pPr marL="376779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4pPr>
    <a:lvl5pPr marL="502371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+mn-ea"/>
        <a:cs typeface="+mn-cs"/>
      </a:defRPr>
    </a:lvl5pPr>
    <a:lvl6pPr marL="627964" algn="l" defTabSz="251186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6pPr>
    <a:lvl7pPr marL="753557" algn="l" defTabSz="251186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7pPr>
    <a:lvl8pPr marL="879150" algn="l" defTabSz="251186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8pPr>
    <a:lvl9pPr marL="1004743" algn="l" defTabSz="251186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C47B4A-AA79-4E13-950C-E221D3C7D724}" type="slidenum">
              <a:rPr lang="es-ES" altLang="es-ES"/>
              <a:pPr/>
              <a:t>1</a:t>
            </a:fld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8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91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64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37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10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83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86497-D864-42E0-BD3D-D4BD43CC9F36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B1F20-023E-4CF0-8186-BAB686CF3F6E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FEF65-FA9B-4BF1-869E-DCAA273C0ADC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A447C-53A2-4070-ABB9-A370255343D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7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45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186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915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864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2373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610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983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ED3B9-7C29-435C-8F74-848413AB7750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AD22D-A68E-4949-864E-C30F905F412E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9865" y="3276601"/>
            <a:ext cx="12885737" cy="926663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4478000" y="3276601"/>
            <a:ext cx="12885738" cy="9266635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41F80-2F96-4353-86E0-FA2355D06270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C3DE7-E62F-445C-9507-8A14A495F53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2900" indent="0">
              <a:buNone/>
              <a:defRPr sz="1600" b="1"/>
            </a:lvl2pPr>
            <a:lvl3pPr marL="745800" indent="0">
              <a:buNone/>
              <a:defRPr sz="1500" b="1"/>
            </a:lvl3pPr>
            <a:lvl4pPr marL="1118698" indent="0">
              <a:buNone/>
              <a:defRPr sz="1300" b="1"/>
            </a:lvl4pPr>
            <a:lvl5pPr marL="1491598" indent="0">
              <a:buNone/>
              <a:defRPr sz="1300" b="1"/>
            </a:lvl5pPr>
            <a:lvl6pPr marL="1864498" indent="0">
              <a:buNone/>
              <a:defRPr sz="1300" b="1"/>
            </a:lvl6pPr>
            <a:lvl7pPr marL="2237398" indent="0">
              <a:buNone/>
              <a:defRPr sz="1300" b="1"/>
            </a:lvl7pPr>
            <a:lvl8pPr marL="2610297" indent="0">
              <a:buNone/>
              <a:defRPr sz="1300" b="1"/>
            </a:lvl8pPr>
            <a:lvl9pPr marL="2983197" indent="0">
              <a:buNone/>
              <a:defRPr sz="13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2900" indent="0">
              <a:buNone/>
              <a:defRPr sz="1600" b="1"/>
            </a:lvl2pPr>
            <a:lvl3pPr marL="745800" indent="0">
              <a:buNone/>
              <a:defRPr sz="1500" b="1"/>
            </a:lvl3pPr>
            <a:lvl4pPr marL="1118698" indent="0">
              <a:buNone/>
              <a:defRPr sz="1300" b="1"/>
            </a:lvl4pPr>
            <a:lvl5pPr marL="1491598" indent="0">
              <a:buNone/>
              <a:defRPr sz="1300" b="1"/>
            </a:lvl5pPr>
            <a:lvl6pPr marL="1864498" indent="0">
              <a:buNone/>
              <a:defRPr sz="1300" b="1"/>
            </a:lvl6pPr>
            <a:lvl7pPr marL="2237398" indent="0">
              <a:buNone/>
              <a:defRPr sz="1300" b="1"/>
            </a:lvl7pPr>
            <a:lvl8pPr marL="2610297" indent="0">
              <a:buNone/>
              <a:defRPr sz="1300" b="1"/>
            </a:lvl8pPr>
            <a:lvl9pPr marL="2983197" indent="0">
              <a:buNone/>
              <a:defRPr sz="13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E4E9F-4A48-4EC9-B99C-B2036FAA20F0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A31A58-6FCF-4E13-A409-1B5ECB2A435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87E75-3F6A-4D98-8D18-1EB5BB5DF85C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53B5CC-8C34-48BE-A116-4BA29589E4D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7FDD9-4F1F-477E-B0DD-4BC755173ABA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9FA15-E880-4DFF-A031-E4207571D11F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076325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72900" indent="0">
              <a:buNone/>
              <a:defRPr sz="1000"/>
            </a:lvl2pPr>
            <a:lvl3pPr marL="745800" indent="0">
              <a:buNone/>
              <a:defRPr sz="800"/>
            </a:lvl3pPr>
            <a:lvl4pPr marL="1118698" indent="0">
              <a:buNone/>
              <a:defRPr sz="700"/>
            </a:lvl4pPr>
            <a:lvl5pPr marL="1491598" indent="0">
              <a:buNone/>
              <a:defRPr sz="700"/>
            </a:lvl5pPr>
            <a:lvl6pPr marL="1864498" indent="0">
              <a:buNone/>
              <a:defRPr sz="700"/>
            </a:lvl6pPr>
            <a:lvl7pPr marL="2237398" indent="0">
              <a:buNone/>
              <a:defRPr sz="700"/>
            </a:lvl7pPr>
            <a:lvl8pPr marL="2610297" indent="0">
              <a:buNone/>
              <a:defRPr sz="700"/>
            </a:lvl8pPr>
            <a:lvl9pPr marL="2983197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5876F-7B80-4AFD-A9B0-A5DE1881AA94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07574-8092-4B11-B61F-CA2F79562A7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600"/>
            </a:lvl1pPr>
            <a:lvl2pPr marL="372900" indent="0">
              <a:buNone/>
              <a:defRPr sz="2300"/>
            </a:lvl2pPr>
            <a:lvl3pPr marL="745800" indent="0">
              <a:buNone/>
              <a:defRPr sz="2000"/>
            </a:lvl3pPr>
            <a:lvl4pPr marL="1118698" indent="0">
              <a:buNone/>
              <a:defRPr sz="1600"/>
            </a:lvl4pPr>
            <a:lvl5pPr marL="1491598" indent="0">
              <a:buNone/>
              <a:defRPr sz="1600"/>
            </a:lvl5pPr>
            <a:lvl6pPr marL="1864498" indent="0">
              <a:buNone/>
              <a:defRPr sz="1600"/>
            </a:lvl6pPr>
            <a:lvl7pPr marL="2237398" indent="0">
              <a:buNone/>
              <a:defRPr sz="1600"/>
            </a:lvl7pPr>
            <a:lvl8pPr marL="2610297" indent="0">
              <a:buNone/>
              <a:defRPr sz="1600"/>
            </a:lvl8pPr>
            <a:lvl9pPr marL="2983197" indent="0">
              <a:buNone/>
              <a:defRPr sz="16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72900" indent="0">
              <a:buNone/>
              <a:defRPr sz="1000"/>
            </a:lvl2pPr>
            <a:lvl3pPr marL="745800" indent="0">
              <a:buNone/>
              <a:defRPr sz="800"/>
            </a:lvl3pPr>
            <a:lvl4pPr marL="1118698" indent="0">
              <a:buNone/>
              <a:defRPr sz="700"/>
            </a:lvl4pPr>
            <a:lvl5pPr marL="1491598" indent="0">
              <a:buNone/>
              <a:defRPr sz="700"/>
            </a:lvl5pPr>
            <a:lvl6pPr marL="1864498" indent="0">
              <a:buNone/>
              <a:defRPr sz="700"/>
            </a:lvl6pPr>
            <a:lvl7pPr marL="2237398" indent="0">
              <a:buNone/>
              <a:defRPr sz="700"/>
            </a:lvl7pPr>
            <a:lvl8pPr marL="2610297" indent="0">
              <a:buNone/>
              <a:defRPr sz="700"/>
            </a:lvl8pPr>
            <a:lvl9pPr marL="2983197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7DEB7-88E5-49A4-BCA3-FF0895C31DA0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497E8-1398-40D1-8AF1-33BCE066D61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B1BF0-84E4-47D1-8CAD-591222BECF01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AB1AB-3A28-4F7B-8A13-74714BDD6628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0883565" y="561976"/>
            <a:ext cx="6480175" cy="119812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39863" y="561976"/>
            <a:ext cx="19291300" cy="1198126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9675B-A56C-47FB-8B2C-7CF26C4F3B63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0177F-CEEA-4145-9F22-4BD3C5416DA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048" y="205845"/>
            <a:ext cx="8229905" cy="85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580" tIns="37290" rIns="74580" bIns="37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048" y="1200179"/>
            <a:ext cx="8229905" cy="339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580" tIns="37290" rIns="74580" bIns="37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048" y="4767136"/>
            <a:ext cx="2133905" cy="273878"/>
          </a:xfrm>
          <a:prstGeom prst="rect">
            <a:avLst/>
          </a:prstGeom>
        </p:spPr>
        <p:txBody>
          <a:bodyPr vert="horz" lIns="74580" tIns="37290" rIns="74580" bIns="37290" rtlCol="0" anchor="ctr"/>
          <a:lstStyle>
            <a:lvl1pPr algn="l" eaLnBrk="1" hangingPunct="1">
              <a:defRPr sz="10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0CE55DD-9AC1-4C0F-B615-E472C5FC388D}" type="datetimeFigureOut">
              <a:rPr lang="es-ES"/>
              <a:pPr>
                <a:defRPr/>
              </a:pPr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3884" y="4767136"/>
            <a:ext cx="2896232" cy="273878"/>
          </a:xfrm>
          <a:prstGeom prst="rect">
            <a:avLst/>
          </a:prstGeom>
        </p:spPr>
        <p:txBody>
          <a:bodyPr vert="horz" lIns="74580" tIns="37290" rIns="74580" bIns="37290" rtlCol="0" anchor="ctr"/>
          <a:lstStyle>
            <a:lvl1pPr algn="ctr" eaLnBrk="1" hangingPunct="1">
              <a:defRPr sz="10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047" y="4767136"/>
            <a:ext cx="2133905" cy="273878"/>
          </a:xfrm>
          <a:prstGeom prst="rect">
            <a:avLst/>
          </a:prstGeom>
        </p:spPr>
        <p:txBody>
          <a:bodyPr vert="horz" wrap="square" lIns="74580" tIns="37290" rIns="74580" bIns="37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</a:defRPr>
            </a:lvl1pPr>
          </a:lstStyle>
          <a:p>
            <a:fld id="{C0366C77-6561-4C45-A8CA-F95C05BF52E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745707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74570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defTabSz="74570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defTabSz="74570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defTabSz="745707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125593" algn="ctr" defTabSz="745707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251186" algn="ctr" defTabSz="745707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376779" algn="ctr" defTabSz="745707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502371" algn="ctr" defTabSz="745707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279531" indent="-279531" algn="l" defTabSz="745707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5724" indent="-232870" algn="l" defTabSz="745707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31916" indent="-186209" algn="l" defTabSz="745707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04770" indent="-186209" algn="l" defTabSz="745707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77624" indent="-186209" algn="l" defTabSz="745707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0948" indent="-186450" algn="l" defTabSz="745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847" indent="-186450" algn="l" defTabSz="745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96747" indent="-186450" algn="l" defTabSz="745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69647" indent="-186450" algn="l" defTabSz="745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2900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5800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18698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91598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64498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37398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10297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83197" algn="l" defTabSz="7458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Gr_fico_de_Microsoft_Office_Excel1.xls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upo 12"/>
          <p:cNvGrpSpPr>
            <a:grpSpLocks/>
          </p:cNvGrpSpPr>
          <p:nvPr/>
        </p:nvGrpSpPr>
        <p:grpSpPr bwMode="auto">
          <a:xfrm>
            <a:off x="887928" y="230267"/>
            <a:ext cx="7240363" cy="1405969"/>
            <a:chOff x="1149350" y="744538"/>
            <a:chExt cx="26357401" cy="5116512"/>
          </a:xfrm>
        </p:grpSpPr>
        <p:grpSp>
          <p:nvGrpSpPr>
            <p:cNvPr id="3083" name="Grupo 7"/>
            <p:cNvGrpSpPr>
              <a:grpSpLocks/>
            </p:cNvGrpSpPr>
            <p:nvPr/>
          </p:nvGrpSpPr>
          <p:grpSpPr bwMode="auto">
            <a:xfrm>
              <a:off x="1149350" y="744538"/>
              <a:ext cx="6121400" cy="5116512"/>
              <a:chOff x="2302100" y="1222055"/>
              <a:chExt cx="6120680" cy="5116138"/>
            </a:xfrm>
          </p:grpSpPr>
          <p:pic>
            <p:nvPicPr>
              <p:cNvPr id="11" name="Imagen 1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2100" y="1222055"/>
                <a:ext cx="6120680" cy="3590582"/>
              </a:xfrm>
              <a:prstGeom prst="rect">
                <a:avLst/>
              </a:prstGeom>
              <a:solidFill>
                <a:srgbClr val="0070C0"/>
              </a:solidFill>
              <a:ln w="38100" cmpd="sng">
                <a:solidFill>
                  <a:schemeClr val="accent5">
                    <a:lumMod val="75000"/>
                  </a:schemeClr>
                </a:solidFill>
              </a:ln>
              <a:effectLst>
                <a:softEdge rad="127000"/>
              </a:effectLst>
            </p:spPr>
          </p:pic>
          <p:pic>
            <p:nvPicPr>
              <p:cNvPr id="12" name="Imagen 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00" y="4813330"/>
                <a:ext cx="6121081" cy="1525061"/>
              </a:xfrm>
              <a:prstGeom prst="rect">
                <a:avLst/>
              </a:prstGeom>
              <a:ln>
                <a:solidFill>
                  <a:schemeClr val="accent5">
                    <a:lumMod val="75000"/>
                  </a:schemeClr>
                </a:solidFill>
              </a:ln>
            </p:spPr>
          </p:pic>
        </p:grpSp>
        <p:sp>
          <p:nvSpPr>
            <p:cNvPr id="4" name="CuadroTexto 3"/>
            <p:cNvSpPr txBox="1"/>
            <p:nvPr/>
          </p:nvSpPr>
          <p:spPr>
            <a:xfrm>
              <a:off x="7534482" y="825385"/>
              <a:ext cx="19972269" cy="48161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defTabSz="1239980" eaLnBrk="1" hangingPunct="1">
                <a:defRPr/>
              </a:pPr>
              <a:r>
                <a:rPr lang="es-ES" sz="2000" b="1" dirty="0">
                  <a:solidFill>
                    <a:srgbClr val="FFC000"/>
                  </a:solidFill>
                </a:rPr>
                <a:t>EBUS-TBNA PARA EL DIAGNÓSTICO DE ADENOPATÍAS HILIOMEDIASTINICAS EN NEOPLASIAS NO PULMONARES.</a:t>
              </a:r>
              <a:endParaRPr lang="es-ES" sz="7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 defTabSz="1239980" eaLnBrk="1" hangingPunct="1">
                <a:defRPr/>
              </a:pP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C. España Domínguez</a:t>
              </a:r>
              <a:r>
                <a:rPr lang="es-ES" sz="600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I. Muñoz Ramírez</a:t>
              </a:r>
              <a:r>
                <a:rPr lang="es-ES" sz="600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A. Marín Andreu</a:t>
              </a:r>
              <a:r>
                <a:rPr lang="es-ES" sz="600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M. Pérez Morales</a:t>
              </a:r>
              <a:r>
                <a:rPr lang="es-ES" sz="600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M. Morales González</a:t>
              </a:r>
              <a:r>
                <a:rPr lang="es-ES" sz="600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C. García Polo</a:t>
              </a:r>
              <a:r>
                <a:rPr lang="es-ES" sz="600" baseline="30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 </a:t>
              </a:r>
            </a:p>
            <a:p>
              <a:pPr algn="ctr" defTabSz="1239980" eaLnBrk="1" hangingPunct="1">
                <a:defRPr/>
              </a:pP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 Unidad Clínica de Neumología, Alergología y Cirugía Torácica. Hospital Universitario Puerta del Mar de Cádiz </a:t>
              </a:r>
            </a:p>
            <a:p>
              <a:pPr algn="ctr" defTabSz="1239980" eaLnBrk="1" hangingPunct="1">
                <a:defRPr/>
              </a:pPr>
              <a:r>
                <a:rPr lang="es-ES" sz="6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 Servicio de Neumología Hospital Costa del Sol. AGCS. Marbella.</a:t>
              </a:r>
              <a:endParaRPr lang="es-ES" sz="700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 defTabSz="1239980" eaLnBrk="1" hangingPunct="1">
                <a:defRPr/>
              </a:pPr>
              <a:endParaRPr lang="es-ES" sz="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Rectángulo redondeado 2"/>
          <p:cNvSpPr/>
          <p:nvPr/>
        </p:nvSpPr>
        <p:spPr>
          <a:xfrm>
            <a:off x="889236" y="1723949"/>
            <a:ext cx="7240363" cy="10444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19" tIns="12559" rIns="25119" bIns="12559" anchor="ctr"/>
          <a:lstStyle/>
          <a:p>
            <a:pPr algn="ctr">
              <a:defRPr/>
            </a:pPr>
            <a:r>
              <a:rPr lang="es-ES" sz="1300" dirty="0">
                <a:solidFill>
                  <a:schemeClr val="tx1"/>
                </a:solidFill>
              </a:rPr>
              <a:t>El estudio de extensión de muchas neoplasias </a:t>
            </a:r>
            <a:r>
              <a:rPr lang="es-ES" sz="1300" dirty="0" err="1">
                <a:solidFill>
                  <a:schemeClr val="tx1"/>
                </a:solidFill>
              </a:rPr>
              <a:t>extratorácicas</a:t>
            </a:r>
            <a:r>
              <a:rPr lang="es-ES" sz="1300" dirty="0">
                <a:solidFill>
                  <a:schemeClr val="tx1"/>
                </a:solidFill>
              </a:rPr>
              <a:t> mediante TAC y/o PET detecta adenopatías </a:t>
            </a:r>
            <a:r>
              <a:rPr lang="es-ES" sz="1300" dirty="0" err="1">
                <a:solidFill>
                  <a:schemeClr val="tx1"/>
                </a:solidFill>
              </a:rPr>
              <a:t>hiliomediastínicas</a:t>
            </a:r>
            <a:r>
              <a:rPr lang="es-ES" sz="1300" dirty="0">
                <a:solidFill>
                  <a:schemeClr val="tx1"/>
                </a:solidFill>
              </a:rPr>
              <a:t>, que es necesario descartar que sean </a:t>
            </a:r>
            <a:r>
              <a:rPr lang="es-ES" sz="1300" dirty="0" err="1">
                <a:solidFill>
                  <a:schemeClr val="tx1"/>
                </a:solidFill>
              </a:rPr>
              <a:t>metastásicas</a:t>
            </a:r>
            <a:r>
              <a:rPr lang="es-ES" sz="1300" dirty="0">
                <a:solidFill>
                  <a:schemeClr val="tx1"/>
                </a:solidFill>
              </a:rPr>
              <a:t> para decidir el tratamiento oncológico de la enfermedad primaria. </a:t>
            </a:r>
          </a:p>
          <a:p>
            <a:pPr algn="ctr">
              <a:defRPr/>
            </a:pPr>
            <a:endParaRPr lang="es-ES" sz="13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s-ES" sz="1300" dirty="0">
                <a:solidFill>
                  <a:schemeClr val="tx1"/>
                </a:solidFill>
              </a:rPr>
              <a:t>OBJETIVO: Analizar la rentabilidad del EBUS-TBNA en el diagnóstico de estas adenopatías.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887928" y="2856095"/>
            <a:ext cx="2754495" cy="21513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19" tIns="12559" rIns="25119" bIns="12559" anchor="ctr"/>
          <a:lstStyle/>
          <a:p>
            <a:pPr marL="578250" lvl="1" indent="-188389">
              <a:buFontTx/>
              <a:buChar char="-"/>
              <a:defRPr/>
            </a:pPr>
            <a:r>
              <a:rPr lang="es-ES" sz="1200" dirty="0"/>
              <a:t>neoplasias primarias no pulmonares</a:t>
            </a:r>
            <a:endParaRPr lang="es-ES" sz="1200" dirty="0">
              <a:solidFill>
                <a:schemeClr val="tx1"/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1444409" y="3487149"/>
            <a:ext cx="1641533" cy="146664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19" tIns="12559" rIns="25119" bIns="12559" anchor="ctr"/>
          <a:lstStyle/>
          <a:p>
            <a:pPr algn="ctr">
              <a:defRPr/>
            </a:pPr>
            <a:r>
              <a:rPr lang="es-ES" sz="1100" b="1" dirty="0">
                <a:solidFill>
                  <a:schemeClr val="bg1"/>
                </a:solidFill>
              </a:rPr>
              <a:t>Variables:</a:t>
            </a:r>
          </a:p>
          <a:p>
            <a:pPr algn="ctr">
              <a:defRPr/>
            </a:pPr>
            <a:r>
              <a:rPr lang="es-ES" sz="1100" dirty="0">
                <a:solidFill>
                  <a:schemeClr val="bg1"/>
                </a:solidFill>
              </a:rPr>
              <a:t>Sexo</a:t>
            </a:r>
          </a:p>
          <a:p>
            <a:pPr algn="ctr">
              <a:defRPr/>
            </a:pPr>
            <a:r>
              <a:rPr lang="es-ES" sz="1100" dirty="0">
                <a:solidFill>
                  <a:schemeClr val="bg1"/>
                </a:solidFill>
              </a:rPr>
              <a:t>Edad</a:t>
            </a:r>
          </a:p>
          <a:p>
            <a:pPr algn="ctr">
              <a:defRPr/>
            </a:pPr>
            <a:r>
              <a:rPr lang="es-ES" sz="1100" dirty="0">
                <a:solidFill>
                  <a:schemeClr val="bg1"/>
                </a:solidFill>
              </a:rPr>
              <a:t>Tipo de neoplasia </a:t>
            </a:r>
          </a:p>
          <a:p>
            <a:pPr algn="ctr">
              <a:defRPr/>
            </a:pPr>
            <a:r>
              <a:rPr lang="es-ES" sz="1100" dirty="0">
                <a:solidFill>
                  <a:schemeClr val="bg1"/>
                </a:solidFill>
              </a:rPr>
              <a:t>Diámetro de aguja</a:t>
            </a:r>
          </a:p>
          <a:p>
            <a:pPr algn="ctr">
              <a:defRPr/>
            </a:pPr>
            <a:r>
              <a:rPr lang="es-ES" sz="1100" dirty="0" err="1">
                <a:solidFill>
                  <a:schemeClr val="bg1"/>
                </a:solidFill>
              </a:rPr>
              <a:t>Gánglios</a:t>
            </a:r>
            <a:r>
              <a:rPr lang="es-ES" sz="1100" dirty="0">
                <a:solidFill>
                  <a:schemeClr val="bg1"/>
                </a:solidFill>
              </a:rPr>
              <a:t> puncionados</a:t>
            </a:r>
          </a:p>
          <a:p>
            <a:pPr algn="ctr">
              <a:defRPr/>
            </a:pPr>
            <a:r>
              <a:rPr lang="es-ES" sz="1100" dirty="0">
                <a:solidFill>
                  <a:schemeClr val="bg1"/>
                </a:solidFill>
              </a:rPr>
              <a:t>Número de punciones  </a:t>
            </a:r>
          </a:p>
          <a:p>
            <a:pPr algn="ctr">
              <a:defRPr/>
            </a:pPr>
            <a:r>
              <a:rPr lang="es-ES" sz="1100" dirty="0">
                <a:solidFill>
                  <a:schemeClr val="bg1"/>
                </a:solidFill>
              </a:rPr>
              <a:t>Resultado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110346" y="2875720"/>
            <a:ext cx="2156147" cy="579361"/>
          </a:xfrm>
          <a:prstGeom prst="rect">
            <a:avLst/>
          </a:prstGeom>
        </p:spPr>
        <p:txBody>
          <a:bodyPr lIns="25119" tIns="12559" rIns="25119" bIns="12559">
            <a:spAutoFit/>
          </a:bodyPr>
          <a:lstStyle/>
          <a:p>
            <a:pPr>
              <a:defRPr/>
            </a:pPr>
            <a:r>
              <a:rPr lang="es-ES" sz="1200" dirty="0">
                <a:solidFill>
                  <a:prstClr val="black"/>
                </a:solidFill>
                <a:latin typeface="Calibri"/>
                <a:cs typeface="+mn-cs"/>
              </a:rPr>
              <a:t>MATERIAL Y MÉTODOS: </a:t>
            </a:r>
          </a:p>
          <a:p>
            <a:pPr marL="578250" lvl="1" indent="-188389">
              <a:buFontTx/>
              <a:buChar char="-"/>
              <a:defRPr/>
            </a:pPr>
            <a:r>
              <a:rPr lang="es-ES" sz="1200" dirty="0">
                <a:solidFill>
                  <a:prstClr val="black"/>
                </a:solidFill>
                <a:latin typeface="Calibri"/>
                <a:cs typeface="+mn-cs"/>
              </a:rPr>
              <a:t>Estudio retrospectivo</a:t>
            </a:r>
          </a:p>
          <a:p>
            <a:pPr marL="578250" lvl="1" indent="-188389">
              <a:buFontTx/>
              <a:buChar char="-"/>
              <a:defRPr/>
            </a:pPr>
            <a:r>
              <a:rPr lang="es-ES" sz="1200" dirty="0">
                <a:solidFill>
                  <a:prstClr val="black"/>
                </a:solidFill>
                <a:latin typeface="Calibri"/>
                <a:cs typeface="+mn-cs"/>
              </a:rPr>
              <a:t>EBUS-TBNA 2016-2019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3822539" y="2852170"/>
            <a:ext cx="4305752" cy="21513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19" tIns="12559" rIns="25119" bIns="12559" anchor="ctr"/>
          <a:lstStyle/>
          <a:p>
            <a:pPr marL="578250" lvl="1" indent="-188389">
              <a:buFontTx/>
              <a:buChar char="-"/>
              <a:defRPr/>
            </a:pPr>
            <a:r>
              <a:rPr lang="es-ES" sz="1300" dirty="0"/>
              <a:t>neoplasias primarias no pulmonares</a:t>
            </a:r>
            <a:endParaRPr lang="es-ES" sz="1300" dirty="0">
              <a:solidFill>
                <a:schemeClr val="tx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893634" y="2920639"/>
            <a:ext cx="2156147" cy="210029"/>
          </a:xfrm>
          <a:prstGeom prst="rect">
            <a:avLst/>
          </a:prstGeom>
        </p:spPr>
        <p:txBody>
          <a:bodyPr lIns="25119" tIns="12559" rIns="25119" bIns="12559">
            <a:spAutoFit/>
          </a:bodyPr>
          <a:lstStyle/>
          <a:p>
            <a:pPr algn="ctr">
              <a:defRPr/>
            </a:pPr>
            <a:r>
              <a:rPr lang="es-ES" sz="1200" dirty="0">
                <a:solidFill>
                  <a:prstClr val="black"/>
                </a:solidFill>
                <a:latin typeface="Calibri"/>
                <a:cs typeface="+mn-cs"/>
              </a:rPr>
              <a:t>RESULTADOS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3932875" y="3488021"/>
            <a:ext cx="1283483" cy="997387"/>
          </a:xfrm>
          <a:prstGeom prst="roundRect">
            <a:avLst/>
          </a:prstGeom>
          <a:noFill/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19" tIns="12559" rIns="25119" bIns="12559" anchor="ctr"/>
          <a:lstStyle/>
          <a:p>
            <a:pPr marL="188389" indent="-188389">
              <a:buFont typeface="Arial" panose="020B0604020202020204" pitchFamily="34" charset="0"/>
              <a:buChar char="•"/>
              <a:defRPr/>
            </a:pPr>
            <a:endParaRPr lang="es-ES" dirty="0">
              <a:solidFill>
                <a:schemeClr val="tx1"/>
              </a:solidFill>
            </a:endParaRPr>
          </a:p>
          <a:p>
            <a:pPr marL="188389" indent="-188389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schemeClr val="tx1"/>
                </a:solidFill>
              </a:rPr>
              <a:t>88 pacientes</a:t>
            </a:r>
          </a:p>
          <a:p>
            <a:pPr marL="188389" indent="-188389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schemeClr val="tx1"/>
                </a:solidFill>
              </a:rPr>
              <a:t>44 mujeres </a:t>
            </a:r>
          </a:p>
          <a:p>
            <a:pPr marL="188389" indent="-188389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schemeClr val="tx1"/>
                </a:solidFill>
              </a:rPr>
              <a:t>61,2 años</a:t>
            </a:r>
          </a:p>
          <a:p>
            <a:pPr marL="188389" indent="-188389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schemeClr val="tx1"/>
                </a:solidFill>
              </a:rPr>
              <a:t>3,55 pases por adenopatía</a:t>
            </a:r>
          </a:p>
          <a:p>
            <a:pPr marL="188389" indent="-188389">
              <a:buFont typeface="Arial" panose="020B0604020202020204" pitchFamily="34" charset="0"/>
              <a:buChar char="•"/>
              <a:defRPr/>
            </a:pPr>
            <a:endParaRPr lang="es-ES" dirty="0">
              <a:solidFill>
                <a:schemeClr val="tx1"/>
              </a:solidFill>
            </a:endParaRPr>
          </a:p>
        </p:txBody>
      </p:sp>
      <p:graphicFrame>
        <p:nvGraphicFramePr>
          <p:cNvPr id="3082" name="Gráfico 10"/>
          <p:cNvGraphicFramePr>
            <a:graphicFrameLocks/>
          </p:cNvGraphicFramePr>
          <p:nvPr/>
        </p:nvGraphicFramePr>
        <p:xfrm>
          <a:off x="5328003" y="3275198"/>
          <a:ext cx="2625842" cy="1406460"/>
        </p:xfrm>
        <a:graphic>
          <a:graphicData uri="http://schemas.openxmlformats.org/presentationml/2006/ole">
            <p:oleObj spid="_x0000_s3082" name="Chart" r:id="rId6" imgW="9565453" imgH="5127180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/>
          <p:cNvSpPr txBox="1"/>
          <p:nvPr/>
        </p:nvSpPr>
        <p:spPr bwMode="auto">
          <a:xfrm>
            <a:off x="1031191" y="178370"/>
            <a:ext cx="7150087" cy="2790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lIns="25119" tIns="12559" rIns="25119" bIns="12559">
            <a:spAutoFit/>
          </a:bodyPr>
          <a:lstStyle/>
          <a:p>
            <a:pPr algn="ctr" defTabSz="1239980" eaLnBrk="1" hangingPunct="1">
              <a:defRPr/>
            </a:pPr>
            <a:r>
              <a:rPr lang="es-ES" sz="1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</p:txBody>
      </p:sp>
      <p:sp>
        <p:nvSpPr>
          <p:cNvPr id="2" name="Rectángulo redondeado 1"/>
          <p:cNvSpPr/>
          <p:nvPr/>
        </p:nvSpPr>
        <p:spPr>
          <a:xfrm>
            <a:off x="1067171" y="3789810"/>
            <a:ext cx="7078128" cy="12429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19" tIns="12559" rIns="25119" bIns="12559" anchor="ctr"/>
          <a:lstStyle/>
          <a:p>
            <a:pPr algn="ctr">
              <a:defRPr/>
            </a:pPr>
            <a:r>
              <a:rPr lang="es-ES" altLang="es-ES" sz="1300" dirty="0">
                <a:solidFill>
                  <a:srgbClr val="FFFFFF"/>
                </a:solidFill>
                <a:cs typeface="Arial" panose="020B0604020202020204" pitchFamily="34" charset="0"/>
              </a:rPr>
              <a:t>CONCLUSIONES</a:t>
            </a:r>
          </a:p>
          <a:p>
            <a:pPr algn="ctr">
              <a:defRPr/>
            </a:pPr>
            <a:endParaRPr lang="es-ES" altLang="es-ES" sz="600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sz="1200" dirty="0"/>
              <a:t>El EBUS-TBNA es una técnica útil, como primera alternativa, para el diagnostico de extensión de adenopatías </a:t>
            </a:r>
            <a:r>
              <a:rPr lang="es-ES" sz="1200" dirty="0" err="1"/>
              <a:t>hiliomediastínicas</a:t>
            </a:r>
            <a:r>
              <a:rPr lang="es-ES" sz="1200" dirty="0"/>
              <a:t> de neoplasias no cáncer de pulmón, evitando la exploración quirúrgica del mediastino. </a:t>
            </a:r>
          </a:p>
          <a:p>
            <a:pPr>
              <a:defRPr/>
            </a:pPr>
            <a:endParaRPr lang="es-ES" sz="1200" dirty="0"/>
          </a:p>
          <a:p>
            <a:pPr>
              <a:defRPr/>
            </a:pPr>
            <a:r>
              <a:rPr lang="es-ES" sz="1200" dirty="0"/>
              <a:t>La presencia frecuente de sarcoidosis, obliga al diagnostico </a:t>
            </a:r>
            <a:r>
              <a:rPr lang="es-ES" sz="1200" dirty="0" err="1"/>
              <a:t>citohistológico</a:t>
            </a:r>
            <a:r>
              <a:rPr lang="es-ES" sz="1200" dirty="0"/>
              <a:t> de estas adenopatías antes de decidir tratamientos oncológicos de la enfermedad primaria.</a:t>
            </a:r>
            <a:endParaRPr lang="es-ES" sz="1200" dirty="0"/>
          </a:p>
        </p:txBody>
      </p:sp>
      <p:graphicFrame>
        <p:nvGraphicFramePr>
          <p:cNvPr id="13" name="Gráfico 12"/>
          <p:cNvGraphicFramePr>
            <a:graphicFrameLocks/>
          </p:cNvGraphicFramePr>
          <p:nvPr/>
        </p:nvGraphicFramePr>
        <p:xfrm>
          <a:off x="4088216" y="2095517"/>
          <a:ext cx="3826879" cy="1576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/>
        </p:nvGraphicFramePr>
        <p:xfrm>
          <a:off x="1047152" y="2080286"/>
          <a:ext cx="2766230" cy="1531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áfico 17"/>
          <p:cNvGraphicFramePr>
            <a:graphicFrameLocks/>
          </p:cNvGraphicFramePr>
          <p:nvPr/>
        </p:nvGraphicFramePr>
        <p:xfrm>
          <a:off x="1980578" y="523938"/>
          <a:ext cx="1737798" cy="1378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/>
        </p:nvGraphicFramePr>
        <p:xfrm>
          <a:off x="4769818" y="523938"/>
          <a:ext cx="2798608" cy="1453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Diapositiva 1&quot;/&gt;&lt;property id=&quot;20307&quot; value=&quot;256&quot;/&gt;&lt;/object&gt;&lt;/object&gt;&lt;/object&gt;&lt;/database&gt;"/>
  <p:tag name="ISPRING_RESOURCE_PATHS_HASH_PRESENTER" val="1c4f7c122f149ffd317e8c333ab97755585e5d5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</TotalTime>
  <Words>205</Words>
  <Application>Microsoft Office PowerPoint</Application>
  <PresentationFormat>Presentación en pantalla (16:9)</PresentationFormat>
  <Paragraphs>40</Paragraphs>
  <Slides>2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Verdana</vt:lpstr>
      <vt:lpstr>Tema de Office</vt:lpstr>
      <vt:lpstr>Microsoft Excel Chart</vt:lpstr>
      <vt:lpstr>Diapositiva 1</vt:lpstr>
      <vt:lpstr>Diapositiva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Luis</dc:creator>
  <cp:lastModifiedBy>LUNA</cp:lastModifiedBy>
  <cp:revision>111</cp:revision>
  <dcterms:created xsi:type="dcterms:W3CDTF">2011-03-11T07:31:53Z</dcterms:created>
  <dcterms:modified xsi:type="dcterms:W3CDTF">2020-06-02T10:55:13Z</dcterms:modified>
</cp:coreProperties>
</file>