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6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576" autoAdjust="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 b="1"/>
                      <a:t>Obst.</a:t>
                    </a:r>
                    <a:r>
                      <a:rPr lang="en-US" sz="1100" b="1" baseline="0"/>
                      <a:t> </a:t>
                    </a:r>
                    <a:r>
                      <a:rPr lang="en-US" sz="1100" b="1"/>
                      <a:t>leve</a:t>
                    </a:r>
                    <a:r>
                      <a:rPr lang="en-US" sz="1100" b="1" dirty="0"/>
                      <a:t>
4%</a:t>
                    </a:r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36-41D2-8AA1-A315EB57222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100" b="1"/>
                      <a:t>Obst </a:t>
                    </a:r>
                    <a:r>
                      <a:rPr lang="en-US" sz="1100" b="1" dirty="0" err="1"/>
                      <a:t>moderada</a:t>
                    </a:r>
                    <a:r>
                      <a:rPr lang="en-US" sz="1100" b="1" dirty="0"/>
                      <a:t>
15%</a:t>
                    </a:r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36-41D2-8AA1-A315EB57222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00" b="1"/>
                      <a:t>Obst. </a:t>
                    </a:r>
                    <a:r>
                      <a:rPr lang="en-US" sz="1100" b="1" dirty="0"/>
                      <a:t>grave
21%</a:t>
                    </a:r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36-41D2-8AA1-A315EB572229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00" b="1"/>
                      <a:t>Obst. </a:t>
                    </a:r>
                    <a:r>
                      <a:rPr lang="en-US" sz="1100" b="1" dirty="0" err="1"/>
                      <a:t>muy</a:t>
                    </a:r>
                    <a:r>
                      <a:rPr lang="en-US" sz="1100" b="1" dirty="0"/>
                      <a:t> grave
2%</a:t>
                    </a:r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36-41D2-8AA1-A315EB572229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100" b="1" dirty="0" err="1"/>
                      <a:t>Altercaión</a:t>
                    </a:r>
                    <a:r>
                      <a:rPr lang="en-US" sz="1100" b="1" dirty="0"/>
                      <a:t> </a:t>
                    </a:r>
                    <a:r>
                      <a:rPr lang="en-US" sz="1100" b="1"/>
                      <a:t>no obst.</a:t>
                    </a:r>
                    <a:r>
                      <a:rPr lang="en-US" sz="1100" b="1" dirty="0"/>
                      <a:t>
12%</a:t>
                    </a:r>
                  </a:p>
                </c:rich>
              </c:tx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336-41D2-8AA1-A315EB5722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showCatName val="1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Espirometría normal</c:v>
                </c:pt>
                <c:pt idx="1">
                  <c:v>Obstrucción leve</c:v>
                </c:pt>
                <c:pt idx="2">
                  <c:v>Obstrucción moderada</c:v>
                </c:pt>
                <c:pt idx="3">
                  <c:v>Obstrucción grave</c:v>
                </c:pt>
                <c:pt idx="4">
                  <c:v>Obstrucción muy grave</c:v>
                </c:pt>
                <c:pt idx="5">
                  <c:v>Altercaión no obstrucctiva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0.45600000000000002</c:v>
                </c:pt>
                <c:pt idx="1">
                  <c:v>4.4000000000000011E-2</c:v>
                </c:pt>
                <c:pt idx="2">
                  <c:v>0.14400000000000004</c:v>
                </c:pt>
                <c:pt idx="3">
                  <c:v>0.21100000000000005</c:v>
                </c:pt>
                <c:pt idx="4">
                  <c:v>2.2000000000000006E-2</c:v>
                </c:pt>
                <c:pt idx="5">
                  <c:v>0.12200000000000003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336-41D2-8AA1-A315EB572229}"/>
            </c:ext>
          </c:extLst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F19AB-CD9F-4A4D-819F-C34FC6571358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84D26-8200-413B-B405-B02A6671804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32178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APRENDETE CUALES SON LOS FORMULARIOS.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84D26-8200-413B-B405-B02A66718044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100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1597821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1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3305177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1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9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9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6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6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1" y="205980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57DAF-4045-4BCA-9FBC-F42F3DE2742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59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1263848" y="642938"/>
            <a:ext cx="6616304" cy="42862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s-ES" sz="1100" dirty="0"/>
              <a:t>María Morón Ortiz,  Jesús Lancha Domínguez</a:t>
            </a:r>
            <a:r>
              <a:rPr lang="es-ES" sz="1100" b="1" dirty="0"/>
              <a:t>, </a:t>
            </a:r>
            <a:r>
              <a:rPr lang="es-ES" sz="1100" dirty="0"/>
              <a:t>Jessica Hilares Vera, Carolina </a:t>
            </a:r>
            <a:r>
              <a:rPr lang="es-ES" sz="1100" dirty="0" err="1"/>
              <a:t>Puchaes</a:t>
            </a:r>
            <a:r>
              <a:rPr lang="es-ES" sz="1100" dirty="0"/>
              <a:t> Manchón, Antonio Pereira Vega, </a:t>
            </a:r>
            <a:r>
              <a:rPr lang="es-ES" sz="1100" dirty="0" err="1"/>
              <a:t>Jose</a:t>
            </a:r>
            <a:r>
              <a:rPr lang="es-ES" sz="1100" dirty="0"/>
              <a:t> Luis Sánchez Ramos</a:t>
            </a:r>
            <a:r>
              <a:rPr lang="es-ES" sz="1100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.</a:t>
            </a:r>
          </a:p>
        </p:txBody>
      </p:sp>
      <p:sp>
        <p:nvSpPr>
          <p:cNvPr id="4" name="3 Título"/>
          <p:cNvSpPr>
            <a:spLocks noGrp="1"/>
          </p:cNvSpPr>
          <p:nvPr>
            <p:ph type="ctrTitle" idx="4294967295"/>
          </p:nvPr>
        </p:nvSpPr>
        <p:spPr>
          <a:xfrm>
            <a:off x="1263848" y="0"/>
            <a:ext cx="6616304" cy="642938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bg1"/>
                </a:solidFill>
              </a:rPr>
              <a:t>FUNCIÓN PULMONAR Y ASMA GRAVE DE DIFÍCIL CONTROL</a:t>
            </a:r>
            <a:endParaRPr lang="es-ES" sz="1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263848" y="1714494"/>
            <a:ext cx="6616304" cy="200824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>
              <a:buFontTx/>
              <a:buChar char="-"/>
            </a:pPr>
            <a:r>
              <a:rPr lang="es-ES" dirty="0"/>
              <a:t> Definición de Asma bronquial:  clínica concordante y al menos un dato objetivable de exploración funcional: prueba </a:t>
            </a:r>
            <a:r>
              <a:rPr lang="es-ES" dirty="0" err="1"/>
              <a:t>broncodilatadora</a:t>
            </a:r>
            <a:r>
              <a:rPr lang="es-ES" dirty="0"/>
              <a:t> positiva, variabilidad en el </a:t>
            </a:r>
            <a:r>
              <a:rPr lang="es-ES" dirty="0" err="1"/>
              <a:t>Peak</a:t>
            </a:r>
            <a:r>
              <a:rPr lang="es-ES" dirty="0"/>
              <a:t> </a:t>
            </a:r>
            <a:r>
              <a:rPr lang="es-ES" dirty="0" err="1"/>
              <a:t>Flow</a:t>
            </a:r>
            <a:r>
              <a:rPr lang="es-ES" dirty="0"/>
              <a:t>, </a:t>
            </a:r>
            <a:r>
              <a:rPr lang="es-ES" dirty="0" err="1"/>
              <a:t>FENOx</a:t>
            </a:r>
            <a:r>
              <a:rPr lang="es-ES" dirty="0"/>
              <a:t> &gt; 50 ppm o </a:t>
            </a:r>
            <a:r>
              <a:rPr lang="es-ES" dirty="0" err="1"/>
              <a:t>metacolina</a:t>
            </a:r>
            <a:r>
              <a:rPr lang="es-ES" dirty="0"/>
              <a:t> positiva.</a:t>
            </a:r>
          </a:p>
          <a:p>
            <a:pPr>
              <a:buFontTx/>
              <a:buChar char="-"/>
            </a:pPr>
            <a:r>
              <a:rPr lang="es-ES" dirty="0"/>
              <a:t> La gravedad del asma se define por determinadas características clínicas y la función pulmonar (FP), siendo esta última uno solo de los criterios. </a:t>
            </a:r>
          </a:p>
          <a:p>
            <a:pPr>
              <a:buFontTx/>
              <a:buChar char="-"/>
            </a:pPr>
            <a:r>
              <a:rPr lang="es-ES" dirty="0"/>
              <a:t> Puede existir cierta discordancia entre la FP y la clínica / gravedad de los pacientes con AGCD. </a:t>
            </a:r>
          </a:p>
          <a:p>
            <a:pPr>
              <a:buFontTx/>
              <a:buChar char="-"/>
            </a:pPr>
            <a:r>
              <a:rPr lang="es-ES" dirty="0"/>
              <a:t> La vía fina tiene un papel fundamental en el asma y posiblemente en los pacientes con asma grave de control difícil (AGCD) y su reversibilidad.</a:t>
            </a:r>
            <a:endParaRPr lang="es-ES" dirty="0"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263848" y="4069618"/>
            <a:ext cx="6616304" cy="93102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marL="257175" indent="-257175">
              <a:buAutoNum type="arabicPeriod"/>
            </a:pPr>
            <a:r>
              <a:rPr lang="es-ES" dirty="0"/>
              <a:t>Determinar el grado de obstrucción bronquial en pacientes con AGCD.</a:t>
            </a:r>
          </a:p>
          <a:p>
            <a:pPr marL="257175" indent="-257175">
              <a:buAutoNum type="arabicPeriod"/>
            </a:pPr>
            <a:r>
              <a:rPr lang="es-ES" dirty="0"/>
              <a:t>Analizar la relación entre el grado de Obstrucción y PBD. </a:t>
            </a:r>
          </a:p>
          <a:p>
            <a:pPr marL="257175" indent="-257175">
              <a:buAutoNum type="arabicPeriod"/>
            </a:pPr>
            <a:r>
              <a:rPr lang="es-ES" dirty="0"/>
              <a:t>Investigar el frecuencia de tener una </a:t>
            </a:r>
            <a:r>
              <a:rPr lang="es-ES" dirty="0" err="1"/>
              <a:t>espirometría</a:t>
            </a:r>
            <a:r>
              <a:rPr lang="es-ES" dirty="0"/>
              <a:t> normal u obstrucción leve con PBD negativa pero con mejoría &gt; 15% en el MMEF.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250132" y="3771865"/>
            <a:ext cx="6630020" cy="300083"/>
          </a:xfrm>
          <a:prstGeom prst="rect">
            <a:avLst/>
          </a:prstGeom>
          <a:solidFill>
            <a:schemeClr val="tx2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+mj-lt"/>
                <a:cs typeface="Arial" pitchFamily="34" charset="0"/>
              </a:rPr>
              <a:t>OBJETIVOS</a:t>
            </a:r>
            <a:r>
              <a:rPr lang="es-ES" sz="15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263848" y="1437495"/>
            <a:ext cx="6616304" cy="284693"/>
          </a:xfrm>
          <a:prstGeom prst="rect">
            <a:avLst/>
          </a:prstGeom>
          <a:solidFill>
            <a:schemeClr val="tx2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+mj-lt"/>
                <a:cs typeface="Arial" pitchFamily="34" charset="0"/>
              </a:rPr>
              <a:t>INTRODUCCIÓN</a:t>
            </a: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25766" y="53560"/>
            <a:ext cx="721680" cy="5357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14 CuadroTexto"/>
          <p:cNvSpPr txBox="1"/>
          <p:nvPr/>
        </p:nvSpPr>
        <p:spPr>
          <a:xfrm>
            <a:off x="1263848" y="964396"/>
            <a:ext cx="661630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altLang="es-ES" sz="1200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UGC de Neumología y Alergia. Hospital Juan Ramón Jiménez, Huelva.</a:t>
            </a:r>
          </a:p>
          <a:p>
            <a:pPr algn="ctr"/>
            <a:r>
              <a:rPr lang="es-ES" altLang="es-ES" sz="1200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Facultad de Enfermería. Universidad de Huelva.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263848" y="964395"/>
            <a:ext cx="6616304" cy="300083"/>
          </a:xfrm>
          <a:prstGeom prst="rect">
            <a:avLst/>
          </a:prstGeom>
          <a:solidFill>
            <a:schemeClr val="tx2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  <a:latin typeface="+mj-lt"/>
                <a:cs typeface="Arial" pitchFamily="34" charset="0"/>
              </a:rPr>
              <a:t>RESULTADOS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263848" y="4286262"/>
            <a:ext cx="6616304" cy="883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/>
          <a:p>
            <a:pPr marL="257175" indent="-257175">
              <a:buAutoNum type="arabicPeriod"/>
            </a:pPr>
            <a:r>
              <a:rPr lang="es-ES" dirty="0"/>
              <a:t>Un número significativo (40.9%) de nuestros pacientes con AGCD tenían una </a:t>
            </a:r>
            <a:r>
              <a:rPr lang="es-ES" dirty="0" err="1"/>
              <a:t>espirometría</a:t>
            </a:r>
            <a:r>
              <a:rPr lang="es-ES" dirty="0"/>
              <a:t> casi normal y PBD negativa. </a:t>
            </a:r>
          </a:p>
          <a:p>
            <a:pPr marL="257175" indent="-257175">
              <a:buAutoNum type="arabicPeriod"/>
            </a:pPr>
            <a:r>
              <a:rPr lang="es-ES" dirty="0"/>
              <a:t>En el 39.9 % de ellos encontramos una mejoría del MMEF significativa, sugiriendo a nuestro criterio un valor relevante de la vía fina en el AGCD.</a:t>
            </a:r>
            <a:endParaRPr lang="es-ES" dirty="0"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263848" y="4009263"/>
            <a:ext cx="6616304" cy="28469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263848" y="0"/>
            <a:ext cx="6616304" cy="284693"/>
          </a:xfrm>
          <a:prstGeom prst="rect">
            <a:avLst/>
          </a:prstGeom>
          <a:solidFill>
            <a:schemeClr val="tx2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+mj-lt"/>
              </a:rPr>
              <a:t>METODOLOGÍA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263848" y="267874"/>
            <a:ext cx="6616304" cy="71558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/>
              <a:t> Hemos revisado las </a:t>
            </a:r>
            <a:r>
              <a:rPr lang="es-ES" dirty="0" err="1"/>
              <a:t>espirometrías</a:t>
            </a:r>
            <a:r>
              <a:rPr lang="es-ES" dirty="0"/>
              <a:t> de control realizadas, en situación basal y reagudizaciones de 265 pacientes atendidos en la consulta de AGCD del Hospital Juan Ramón Jiménez de Huelva en los últimos dos años.</a:t>
            </a:r>
            <a:endParaRPr lang="es-ES" dirty="0">
              <a:latin typeface="+mj-lt"/>
              <a:cs typeface="Arial" pitchFamily="34" charset="0"/>
            </a:endParaRPr>
          </a:p>
        </p:txBody>
      </p:sp>
      <p:graphicFrame>
        <p:nvGraphicFramePr>
          <p:cNvPr id="19" name="18 Gráfico"/>
          <p:cNvGraphicFramePr/>
          <p:nvPr/>
        </p:nvGraphicFramePr>
        <p:xfrm>
          <a:off x="428596" y="1232287"/>
          <a:ext cx="4196984" cy="2839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19 Rectángulo redondeado"/>
          <p:cNvSpPr/>
          <p:nvPr/>
        </p:nvSpPr>
        <p:spPr>
          <a:xfrm>
            <a:off x="4732735" y="1339444"/>
            <a:ext cx="2946818" cy="4822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dirty="0"/>
              <a:t>En el 28.9 % la PBD fue positiva. 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4679158" y="1928808"/>
            <a:ext cx="314741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dirty="0"/>
              <a:t> El 40.9 % de los pacientes tenían, en alguna visita, una </a:t>
            </a:r>
            <a:r>
              <a:rPr lang="es-ES" dirty="0" err="1"/>
              <a:t>espirometría</a:t>
            </a:r>
            <a:r>
              <a:rPr lang="es-ES" dirty="0"/>
              <a:t> normal o obstrucción ligera + PBD negativa </a:t>
            </a:r>
            <a:r>
              <a:rPr lang="es-ES" dirty="0">
                <a:sym typeface="Wingdings" pitchFamily="2" charset="2"/>
              </a:rPr>
              <a:t> </a:t>
            </a:r>
            <a:r>
              <a:rPr lang="es-ES" dirty="0"/>
              <a:t>39.9% de ellas mostraban una mejoría del MMEF &gt; 15%.</a:t>
            </a:r>
          </a:p>
        </p:txBody>
      </p:sp>
      <p:sp>
        <p:nvSpPr>
          <p:cNvPr id="24" name="23 Rectángulo redondeado"/>
          <p:cNvSpPr/>
          <p:nvPr/>
        </p:nvSpPr>
        <p:spPr>
          <a:xfrm>
            <a:off x="4732736" y="3321849"/>
            <a:ext cx="3053974" cy="607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buFont typeface="Arial" pitchFamily="34" charset="0"/>
              <a:buChar char="•"/>
            </a:pPr>
            <a:r>
              <a:rPr lang="es-ES" dirty="0"/>
              <a:t>La </a:t>
            </a:r>
            <a:r>
              <a:rPr lang="es-ES" dirty="0" err="1"/>
              <a:t>metacolina</a:t>
            </a:r>
            <a:r>
              <a:rPr lang="es-ES" dirty="0"/>
              <a:t> fue positiva en el 32.9% de los 88 pacientes en los que se realizó. 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2786050" y="1500180"/>
            <a:ext cx="1607355" cy="2846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/>
              <a:t>N: 265 PACIENTES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2274</TotalTime>
  <Words>131</Words>
  <Application>Microsoft Office PowerPoint</Application>
  <PresentationFormat>Presentación en pantalla (16:9)</PresentationFormat>
  <Paragraphs>30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FUNCIÓN PULMONAR Y ASMA GRAVE DE DIFÍCIL CONTROL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</dc:creator>
  <cp:lastModifiedBy>LUNA</cp:lastModifiedBy>
  <cp:revision>65</cp:revision>
  <dcterms:created xsi:type="dcterms:W3CDTF">2018-03-06T17:30:46Z</dcterms:created>
  <dcterms:modified xsi:type="dcterms:W3CDTF">2020-05-29T10:32:24Z</dcterms:modified>
</cp:coreProperties>
</file>