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F7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1"/>
    <p:restoredTop sz="93713"/>
  </p:normalViewPr>
  <p:slideViewPr>
    <p:cSldViewPr snapToGrid="0" snapToObjects="1">
      <p:cViewPr varScale="1">
        <p:scale>
          <a:sx n="89" d="100"/>
          <a:sy n="89" d="100"/>
        </p:scale>
        <p:origin x="-628" y="-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Hoja_de_c_lculo_de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layout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s-ES"/>
        </a:p>
      </c:tx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ADENOPATÍAS PUNCIONADAS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87-7540-ABB3-03FFFD870007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EF-324F-B852-986E0A574DE8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687-7540-ABB3-03FFFD870007}"/>
              </c:ext>
            </c:extLst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687-7540-ABB3-03FFFD870007}"/>
              </c:ext>
            </c:extLst>
          </c:dPt>
          <c:dPt>
            <c:idx val="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687-7540-ABB3-03FFFD870007}"/>
              </c:ext>
            </c:extLst>
          </c:dPt>
          <c:dPt>
            <c:idx val="5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687-7540-ABB3-03FFFD870007}"/>
              </c:ext>
            </c:extLst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687-7540-ABB3-03FFFD870007}"/>
              </c:ext>
            </c:extLst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3687-7540-ABB3-03FFFD870007}"/>
              </c:ext>
            </c:extLst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3687-7540-ABB3-03FFFD870007}"/>
              </c:ext>
            </c:extLst>
          </c:dPt>
          <c:dPt>
            <c:idx val="9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3687-7540-ABB3-03FFFD870007}"/>
              </c:ext>
            </c:extLst>
          </c:dPt>
          <c:dPt>
            <c:idx val="1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3687-7540-ABB3-03FFFD8700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S"/>
              </a:p>
            </c:txPr>
            <c:showVal val="1"/>
            <c:showCatName val="1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Hoja1!$A$2:$A$12</c:f>
              <c:strCache>
                <c:ptCount val="11"/>
                <c:pt idx="0">
                  <c:v>7</c:v>
                </c:pt>
                <c:pt idx="1">
                  <c:v>4R</c:v>
                </c:pt>
                <c:pt idx="2">
                  <c:v>4L</c:v>
                </c:pt>
                <c:pt idx="3">
                  <c:v>11L</c:v>
                </c:pt>
                <c:pt idx="4">
                  <c:v>2R</c:v>
                </c:pt>
                <c:pt idx="5">
                  <c:v>11R</c:v>
                </c:pt>
                <c:pt idx="6">
                  <c:v>10R</c:v>
                </c:pt>
                <c:pt idx="7">
                  <c:v>10L</c:v>
                </c:pt>
                <c:pt idx="8">
                  <c:v>2L</c:v>
                </c:pt>
                <c:pt idx="9">
                  <c:v>8</c:v>
                </c:pt>
                <c:pt idx="10">
                  <c:v>3P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140</c:v>
                </c:pt>
                <c:pt idx="1">
                  <c:v>104</c:v>
                </c:pt>
                <c:pt idx="2">
                  <c:v>58</c:v>
                </c:pt>
                <c:pt idx="3">
                  <c:v>34</c:v>
                </c:pt>
                <c:pt idx="4">
                  <c:v>31</c:v>
                </c:pt>
                <c:pt idx="5">
                  <c:v>29</c:v>
                </c:pt>
                <c:pt idx="6">
                  <c:v>19</c:v>
                </c:pt>
                <c:pt idx="7">
                  <c:v>8</c:v>
                </c:pt>
                <c:pt idx="8">
                  <c:v>8</c:v>
                </c:pt>
                <c:pt idx="9">
                  <c:v>4</c:v>
                </c:pt>
                <c:pt idx="1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EF-324F-B852-986E0A574DE8}"/>
            </c:ext>
          </c:extLst>
        </c:ser>
        <c:dLbls/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005988023952103E-2"/>
          <c:y val="0.79389010324714593"/>
          <c:w val="0.9"/>
          <c:h val="8.6900101071518632E-2"/>
        </c:manualLayout>
      </c:layout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s-ES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layout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s-ES"/>
        </a:p>
      </c:tx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TAMAÑO AGUJA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19G</c:v>
                </c:pt>
                <c:pt idx="1">
                  <c:v>21G</c:v>
                </c:pt>
                <c:pt idx="2">
                  <c:v>22G</c:v>
                </c:pt>
                <c:pt idx="3">
                  <c:v>NO REGISTRADO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6.6000000000000003E-2</c:v>
                </c:pt>
                <c:pt idx="1">
                  <c:v>0.44900000000000001</c:v>
                </c:pt>
                <c:pt idx="2">
                  <c:v>0.17200000000000001</c:v>
                </c:pt>
                <c:pt idx="3">
                  <c:v>0.32200000000000006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10-1F42-AC52-244EBC13E063}"/>
            </c:ext>
          </c:extLst>
        </c:ser>
        <c:dLbls/>
        <c:gapWidth val="219"/>
        <c:overlap val="-27"/>
        <c:axId val="100239232"/>
        <c:axId val="100240768"/>
      </c:barChart>
      <c:catAx>
        <c:axId val="1002392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100240768"/>
        <c:crosses val="autoZero"/>
        <c:auto val="1"/>
        <c:lblAlgn val="ctr"/>
        <c:lblOffset val="100"/>
      </c:catAx>
      <c:valAx>
        <c:axId val="10024076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10023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s-E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/>
      </a:pPr>
      <a:endParaRPr lang="es-E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A728C68-34EE-604C-A011-370FF5407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4AC13B8-7ABA-534C-8682-D9E68F5C10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62DF9D5-5508-4942-966B-AC3E945BF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4FDF3B8-29E2-EF46-9642-C570554DA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E23F3E1-8769-474F-998E-D28A515CE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91183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035D2D-F0EF-FD45-8974-BEE32A80A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C6F0F5B-3847-C14B-B6CD-1D6051D5C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269B082-2ABC-2A48-843B-D03CF18FB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8A6D8A7-A39F-7C42-AF37-B20563D9D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BA52617-B397-2D48-830B-A479625A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83852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7A962BD-34CA-FB4F-9EC5-ACAB487A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67509C4-5C28-8247-99BC-18CE11F15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89B3F00-8551-5E4C-899A-23A7B669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58EFFC1-6050-A742-B4F9-5BE620EAC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73687AE-BF52-DF42-ABA9-FF5163553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221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FBD0490-3DB5-5A42-A079-A9C02C0D7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245E7EB-75CD-3847-BA77-AA19D0D9F2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AB8438F4-BD66-824C-858E-6C3163798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5A683751-741B-D84F-9926-A0E8ACE4E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5932548-3A43-1840-81B8-3E2A17D6D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3016681-1FA0-BF4A-9526-2F3218EE3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3000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EE25B4E-5422-8E4F-B047-8E8245BBE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01F88DD-D232-C94E-98D7-9754117D2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7CE325D-BC40-D74F-BF47-DE5412F80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16459051-5EF9-BC41-A2F1-7A3D95EF74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9FEF82DA-DA2C-F347-A7DA-A59F1071F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57BC5EE9-AD86-D143-8542-4B20DC63E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15E352B4-094D-F64B-8946-AEDBA1A5D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DEAD97BF-D067-6749-9798-BC3A3EF89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74385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EE40AFA-3275-AF40-AEE2-B7FD59BE9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9D520248-99A8-424B-AB6B-EA3A212E0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B3F1BE3B-06D0-E248-8D9B-08E037C07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43916FA3-DA22-664A-B174-1775EE62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46791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1CF5C72-A60F-F141-9C6D-D05805C01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9DBA2059-4725-6645-930D-52AC4A916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DFA4F943-BE23-2C43-B6B3-22E84DF30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92395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960E8BC-722F-A940-A64F-89F10941D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1AE07E7-B86A-7D4D-A0AB-E7471BB03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8FCA5EEC-C040-C54F-B48C-353C4C2CDD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10DA8D4-97F0-014A-8946-9E7DE9D2C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337FDB8-B597-3842-B419-60ADDA4D9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9FDDEA6-05C4-4A47-AE47-8AE13E556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6263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B230FFB-2009-CD4C-90D2-AA9D10A35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74B0B591-4D5B-6446-AB04-AB3B4F6CDA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4E599EE-BF33-0246-9939-255F638F1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AA94923-2AD9-994B-98E6-6BAD3832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A386C7D-3E7B-814D-AA64-C73925A7A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7C0E1D1-DF85-1846-A4BE-9386FCF66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1172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583D75-E58F-FE45-AEC6-935438BAA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402EA7C-3ED9-1B41-A457-47679334F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B3D3878-E42C-1A43-8AA1-9E3CFFA25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515C8FF-540B-164B-83DA-DD2B648C7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FBFCEA1-FC4C-5448-8C7F-CFC517C24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5224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67348980-61D0-AC45-ABB7-772E1AAF0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C988F7FC-E961-3547-96DE-DA807B635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7834B1B-D1D4-7147-A27A-A0088890A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F959188-8368-5348-9554-DCD65E348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761CD9D-AC78-3743-9DFD-7861616A2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24358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408CD402-825C-D440-ABED-71832D721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D55C5DB-83EB-4848-914B-DAB328D3F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8EC3AB8-6016-BF49-BF04-537CF4FF55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90F3A-52C2-264B-B2F9-0DFF00505652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BD1A9CD-0079-524D-8888-90F75DA5FF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5FC28AE-E0AB-1141-BCA4-51F08D30E8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D3B1A-82D9-5147-A069-546281FFDF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85778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xmlns="" id="{FEC73837-C95E-B94B-B44E-9DE6F710ADD5}"/>
              </a:ext>
            </a:extLst>
          </p:cNvPr>
          <p:cNvSpPr/>
          <p:nvPr/>
        </p:nvSpPr>
        <p:spPr>
          <a:xfrm>
            <a:off x="158262" y="83276"/>
            <a:ext cx="8795957" cy="104445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48483F9-6AF7-EC41-9F0F-FF6B8C578631}"/>
              </a:ext>
            </a:extLst>
          </p:cNvPr>
          <p:cNvSpPr txBox="1"/>
          <p:nvPr/>
        </p:nvSpPr>
        <p:spPr>
          <a:xfrm>
            <a:off x="133709" y="147643"/>
            <a:ext cx="8845062" cy="992579"/>
          </a:xfrm>
          <a:prstGeom prst="rect">
            <a:avLst/>
          </a:prstGeom>
          <a:noFill/>
          <a:ln cmpd="sng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12700"/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sz="2000" dirty="0">
                <a:solidFill>
                  <a:schemeClr val="bg1"/>
                </a:solidFill>
              </a:rPr>
              <a:t>CONCORDANCIA ENTRE LA EVALUCIÓN RÁPIDA IN SITU (ROSE) HECHA POR NEUMOLOGÍA Y EL DIAGNÓSTICO FINAL ANÁTOMO-PATOLÓGICO EN PACIENTES SOMETIDOS A EBUS-TBNA 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xmlns="" id="{EF0C347C-1F50-D84F-9E72-D39680D91719}"/>
              </a:ext>
            </a:extLst>
          </p:cNvPr>
          <p:cNvSpPr/>
          <p:nvPr/>
        </p:nvSpPr>
        <p:spPr>
          <a:xfrm>
            <a:off x="231918" y="1843314"/>
            <a:ext cx="8746853" cy="14243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1600" dirty="0">
                <a:solidFill>
                  <a:schemeClr val="accent1">
                    <a:lumMod val="75000"/>
                  </a:schemeClr>
                </a:solidFill>
              </a:rPr>
              <a:t>INTRODUCCIÓN</a:t>
            </a:r>
          </a:p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En determinados centros donde se practican EBUS-TBNA, se usa el ROSE para la toma de decisiones clínicas, especialmente en la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estadificación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mediastínica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del cáncer de pulmón. En ocasiones, es complicado disponer de un especialista en anatomía patológica para practicar esta técnica. Nuestro 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objetivo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es analizar la concordancia del ROSE realizado por neumólogos con respecto al diagnostico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anatómo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-patológico (AP) definitivo </a:t>
            </a:r>
            <a:r>
              <a:rPr lang="es-E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xmlns="" id="{E13B72A4-03F4-324D-8C8C-20D520CFA039}"/>
              </a:ext>
            </a:extLst>
          </p:cNvPr>
          <p:cNvSpPr/>
          <p:nvPr/>
        </p:nvSpPr>
        <p:spPr>
          <a:xfrm>
            <a:off x="207366" y="3317505"/>
            <a:ext cx="8795957" cy="18117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s-ES" sz="1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1FABA40F-DD9F-6345-9390-C05EA1E9FC67}"/>
              </a:ext>
            </a:extLst>
          </p:cNvPr>
          <p:cNvSpPr/>
          <p:nvPr/>
        </p:nvSpPr>
        <p:spPr>
          <a:xfrm>
            <a:off x="770072" y="1127734"/>
            <a:ext cx="7740880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s-ES" sz="10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Pérez Morales</a:t>
            </a:r>
            <a:r>
              <a:rPr lang="es-ES" sz="105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10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González-Moya Rodríguez de Mondelo</a:t>
            </a:r>
            <a:r>
              <a:rPr lang="es-ES" sz="105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0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 España Domínguez</a:t>
            </a:r>
            <a:r>
              <a:rPr lang="es-ES" sz="105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0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Morales González</a:t>
            </a:r>
            <a:r>
              <a:rPr lang="es-ES" sz="105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0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Marín Andreu</a:t>
            </a:r>
            <a:r>
              <a:rPr lang="es-ES" sz="105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0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 García Polo</a:t>
            </a:r>
            <a:r>
              <a:rPr lang="es-ES" sz="105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0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05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05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10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Servicio Neumología Hospital Costa del Sol. AGSC. Marbella</a:t>
            </a:r>
            <a:endParaRPr lang="es-ES" sz="1050" baseline="30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05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s-ES" sz="105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UGC Neumología, Alergología y Cirugía Torácica. Hospital U Puerta del Mar. Cádiz.</a:t>
            </a:r>
            <a:endParaRPr lang="es-ES" sz="105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88880F3E-CE04-A54E-B902-928367BDAE6F}"/>
              </a:ext>
            </a:extLst>
          </p:cNvPr>
          <p:cNvSpPr txBox="1"/>
          <p:nvPr/>
        </p:nvSpPr>
        <p:spPr>
          <a:xfrm>
            <a:off x="340975" y="3300706"/>
            <a:ext cx="8599072" cy="197746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MATERIAL Y MÉTODO</a:t>
            </a:r>
          </a:p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Análisis retrospectivo de pacientes sometidos a EBUS-TBNA en nuestro centro de febrero 2016 a septiembre 2019, en los cuales se hiciera un ROSE por parte de un neumólogo, mediante una tinción en fresco con la técnica de panóptico y examen de los cristales en el microscopio. Se informa el resultado como </a:t>
            </a:r>
            <a:r>
              <a:rPr lang="es-ES" u="sng" dirty="0">
                <a:solidFill>
                  <a:schemeClr val="accent1">
                    <a:lumMod val="75000"/>
                  </a:schemeClr>
                </a:solidFill>
              </a:rPr>
              <a:t>válido/sugestivo 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(muestra representativa de ganglio y sugestiva de malignidad), </a:t>
            </a:r>
            <a:r>
              <a:rPr lang="es-ES" u="sng" dirty="0">
                <a:solidFill>
                  <a:schemeClr val="accent1">
                    <a:lumMod val="75000"/>
                  </a:schemeClr>
                </a:solidFill>
              </a:rPr>
              <a:t>válido no sugestivo 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(muestra representativa de ganglio sin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celularidad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sugestiva de malignidad) y </a:t>
            </a:r>
            <a:r>
              <a:rPr lang="es-ES" u="sng" dirty="0">
                <a:solidFill>
                  <a:schemeClr val="accent1">
                    <a:lumMod val="75000"/>
                  </a:schemeClr>
                </a:solidFill>
              </a:rPr>
              <a:t>no válido/no sugestivo 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(no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celularidad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linfática ni sugestiva de malignidad). Se comparan dichos resultados con el diagnóstico AP definitivo por paciente, de forma general en todos los casos realizados y en aquellos casos en los que se obtuvo diagnostico de malignidad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xmlns="" val="339409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xmlns="" id="{EF0C347C-1F50-D84F-9E72-D39680D91719}"/>
              </a:ext>
            </a:extLst>
          </p:cNvPr>
          <p:cNvSpPr/>
          <p:nvPr/>
        </p:nvSpPr>
        <p:spPr>
          <a:xfrm>
            <a:off x="147077" y="161682"/>
            <a:ext cx="8856247" cy="7690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s-ES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RESULTADOS</a:t>
            </a:r>
          </a:p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De un total de 453 exploraciones analizadas en el periodo de estudio referido, 198 pacientes cumplieron con los criterios del estudio. La edad media fue de 64.08 años (33-89) años, de los cuales 155 eran hombres</a:t>
            </a:r>
            <a:r>
              <a:rPr lang="es-ES" dirty="0"/>
              <a:t>. </a:t>
            </a:r>
            <a:endParaRPr lang="es-ES_tradnl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_tradnl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_tradnl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_tradnl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s-E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xmlns="" id="{E13B72A4-03F4-324D-8C8C-20D520CFA039}"/>
              </a:ext>
            </a:extLst>
          </p:cNvPr>
          <p:cNvSpPr/>
          <p:nvPr/>
        </p:nvSpPr>
        <p:spPr>
          <a:xfrm>
            <a:off x="207366" y="4207668"/>
            <a:ext cx="8795957" cy="8300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1600" dirty="0">
                <a:solidFill>
                  <a:schemeClr val="accent1">
                    <a:lumMod val="75000"/>
                  </a:schemeClr>
                </a:solidFill>
              </a:rPr>
              <a:t>CONCLUSIONES</a:t>
            </a:r>
          </a:p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El diagnóstico mediante ROSE realizado por neumólogos muestra una concordancia moderada cuando se analizan las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adenopatias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hiliomediastinicas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en conjunto, y muy buena en los casos de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estadificación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dirty="0" err="1">
                <a:solidFill>
                  <a:schemeClr val="accent1">
                    <a:lumMod val="75000"/>
                  </a:schemeClr>
                </a:solidFill>
              </a:rPr>
              <a:t>mediastínica</a:t>
            </a: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 neoplásica.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75BFA3E4-43DE-C746-989C-69BCAD349DA9}"/>
              </a:ext>
            </a:extLst>
          </p:cNvPr>
          <p:cNvSpPr/>
          <p:nvPr/>
        </p:nvSpPr>
        <p:spPr>
          <a:xfrm>
            <a:off x="207366" y="2994646"/>
            <a:ext cx="8795957" cy="114646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-La concordancia del total de ROSE realizados con respecto al diagnostico definitivo AP fue considerada de grado moderado (valor kappa 0.494). </a:t>
            </a:r>
          </a:p>
          <a:p>
            <a:pPr algn="just"/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-Los casos de resultado definitivo de malignidad, se reducen a 104 casos, donde la concordancia obtenida es considerada como muy buena con un valor kappa de 0.952. </a:t>
            </a:r>
          </a:p>
          <a:p>
            <a:pPr algn="just"/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-La sensibilidad es del 98.9%, especificidad 92.3% y VPN del 92.3%. </a:t>
            </a:r>
            <a:endParaRPr lang="es-ES_tradnl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xmlns="" id="{25D92D26-6517-4A4F-A1AB-89D9C9F0C4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790450316"/>
              </p:ext>
            </p:extLst>
          </p:nvPr>
        </p:nvGraphicFramePr>
        <p:xfrm>
          <a:off x="91438" y="1021213"/>
          <a:ext cx="3079215" cy="2242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xmlns="" id="{25966DD6-3E48-C946-B817-1CA79BF20B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380025932"/>
              </p:ext>
            </p:extLst>
          </p:nvPr>
        </p:nvGraphicFramePr>
        <p:xfrm>
          <a:off x="3170653" y="1110682"/>
          <a:ext cx="3086677" cy="1944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xmlns="" id="{2A4FECA9-8C12-2240-91D2-3E7750299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4339616"/>
              </p:ext>
            </p:extLst>
          </p:nvPr>
        </p:nvGraphicFramePr>
        <p:xfrm>
          <a:off x="6424246" y="1635145"/>
          <a:ext cx="2579077" cy="93053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95278">
                  <a:extLst>
                    <a:ext uri="{9D8B030D-6E8A-4147-A177-3AD203B41FA5}">
                      <a16:colId xmlns:a16="http://schemas.microsoft.com/office/drawing/2014/main" xmlns="" val="1342412197"/>
                    </a:ext>
                  </a:extLst>
                </a:gridCol>
                <a:gridCol w="1236099">
                  <a:extLst>
                    <a:ext uri="{9D8B030D-6E8A-4147-A177-3AD203B41FA5}">
                      <a16:colId xmlns:a16="http://schemas.microsoft.com/office/drawing/2014/main" xmlns="" val="532297333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xmlns="" val="1132044023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V/S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E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104 PACIENTES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E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52.3%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483388300"/>
                  </a:ext>
                </a:extLst>
              </a:tr>
              <a:tr h="366653"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V/NS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E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81 PACIENTES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E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40.9%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19511747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NV/NS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E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13 PACIENTES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s-ES" sz="14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6.6%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3988253834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289B9057-9674-7640-BBE0-AFD0CE1302A3}"/>
              </a:ext>
            </a:extLst>
          </p:cNvPr>
          <p:cNvSpPr txBox="1"/>
          <p:nvPr/>
        </p:nvSpPr>
        <p:spPr>
          <a:xfrm>
            <a:off x="6839683" y="1129806"/>
            <a:ext cx="1748204" cy="2354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1080" b="1" dirty="0"/>
              <a:t>ROSE NEUMOLÓGICO</a:t>
            </a:r>
          </a:p>
        </p:txBody>
      </p:sp>
    </p:spTree>
    <p:extLst>
      <p:ext uri="{BB962C8B-B14F-4D97-AF65-F5344CB8AC3E}">
        <p14:creationId xmlns:p14="http://schemas.microsoft.com/office/powerpoint/2010/main" xmlns="" val="27391675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444</Words>
  <Application>Microsoft Office PowerPoint</Application>
  <PresentationFormat>Presentación en pantalla (16:9)</PresentationFormat>
  <Paragraphs>33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LUNA</cp:lastModifiedBy>
  <cp:revision>29</cp:revision>
  <dcterms:created xsi:type="dcterms:W3CDTF">2019-02-19T13:59:16Z</dcterms:created>
  <dcterms:modified xsi:type="dcterms:W3CDTF">2020-06-02T11:00:23Z</dcterms:modified>
</cp:coreProperties>
</file>