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7559675" cy="10691813"/>
  <p:defaultTextStyle>
    <a:defPPr>
      <a:defRPr lang="en-GB"/>
    </a:defPPr>
    <a:lvl1pPr algn="l" defTabSz="407482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 Unicode MS" charset="0"/>
      </a:defRPr>
    </a:lvl1pPr>
    <a:lvl2pPr marL="673856" indent="-259175" algn="l" defTabSz="407482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 Unicode MS" charset="0"/>
      </a:defRPr>
    </a:lvl2pPr>
    <a:lvl3pPr marL="1036701" indent="-207340" algn="l" defTabSz="407482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 Unicode MS" charset="0"/>
      </a:defRPr>
    </a:lvl3pPr>
    <a:lvl4pPr marL="1451381" indent="-207340" algn="l" defTabSz="407482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 Unicode MS" charset="0"/>
      </a:defRPr>
    </a:lvl4pPr>
    <a:lvl5pPr marL="1866062" indent="-207340" algn="l" defTabSz="407482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 Unicode MS" charset="0"/>
      </a:defRPr>
    </a:lvl5pPr>
    <a:lvl6pPr marL="2073402" algn="l" defTabSz="829361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6pPr>
    <a:lvl7pPr marL="2488082" algn="l" defTabSz="829361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7pPr>
    <a:lvl8pPr marL="2902763" algn="l" defTabSz="829361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8pPr>
    <a:lvl9pPr marL="3317443" algn="l" defTabSz="829361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959"/>
        <p:guide pos="2612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s-ES" altLang="es-ES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sldImg"/>
          </p:nvPr>
        </p:nvSpPr>
        <p:spPr bwMode="auto">
          <a:xfrm>
            <a:off x="217488" y="812800"/>
            <a:ext cx="7119937" cy="4005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altLang="es-ES" noProof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18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8187" cy="5318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18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charset="0"/>
              </a:defRPr>
            </a:lvl1pPr>
          </a:lstStyle>
          <a:p>
            <a:fld id="{84BCFD9B-E13A-4AF5-9249-50C4604F19CF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0748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1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673856" indent="-259175" algn="l" defTabSz="40748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1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036701" indent="-207340" algn="l" defTabSz="40748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1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451381" indent="-207340" algn="l" defTabSz="40748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1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1866062" indent="-207340" algn="l" defTabSz="40748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1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073402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88082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02763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17443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E03B6DAC-39A4-4CAC-8E6C-E7766F2D81F5}" type="slidenum">
              <a:rPr lang="es-ES" altLang="es-ES"/>
              <a:pPr/>
              <a:t>1</a:t>
            </a:fld>
            <a:endParaRPr lang="es-ES" altLang="es-ES"/>
          </a:p>
        </p:txBody>
      </p:sp>
      <p:sp>
        <p:nvSpPr>
          <p:cNvPr id="409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00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es-ES" altLang="es-E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42929FD-6EB7-4692-8C25-75A9D61513E6}" type="slidenum">
              <a:rPr lang="es-ES" altLang="es-ES"/>
              <a:pPr/>
              <a:t>2</a:t>
            </a:fld>
            <a:endParaRPr lang="es-ES" altLang="es-ES"/>
          </a:p>
        </p:txBody>
      </p:sp>
      <p:sp>
        <p:nvSpPr>
          <p:cNvPr id="614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148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es-ES" altLang="es-ES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360" y="842371"/>
            <a:ext cx="6857280" cy="1789857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360" y="2701346"/>
            <a:ext cx="6857280" cy="1242677"/>
          </a:xfrm>
        </p:spPr>
        <p:txBody>
          <a:bodyPr/>
          <a:lstStyle>
            <a:lvl1pPr marL="0" indent="0" algn="ctr">
              <a:buNone/>
              <a:defRPr sz="2200"/>
            </a:lvl1pPr>
            <a:lvl2pPr marL="414680" indent="0" algn="ctr">
              <a:buNone/>
              <a:defRPr sz="1800"/>
            </a:lvl2pPr>
            <a:lvl3pPr marL="829361" indent="0" algn="ctr">
              <a:buNone/>
              <a:defRPr sz="1600"/>
            </a:lvl3pPr>
            <a:lvl4pPr marL="1244041" indent="0" algn="ctr">
              <a:buNone/>
              <a:defRPr sz="1500"/>
            </a:lvl4pPr>
            <a:lvl5pPr marL="1658722" indent="0" algn="ctr">
              <a:buNone/>
              <a:defRPr sz="1500"/>
            </a:lvl5pPr>
            <a:lvl6pPr marL="2073402" indent="0" algn="ctr">
              <a:buNone/>
              <a:defRPr sz="1500"/>
            </a:lvl6pPr>
            <a:lvl7pPr marL="2488082" indent="0" algn="ctr">
              <a:buNone/>
              <a:defRPr sz="1500"/>
            </a:lvl7pPr>
            <a:lvl8pPr marL="2902763" indent="0" algn="ctr">
              <a:buNone/>
              <a:defRPr sz="1500"/>
            </a:lvl8pPr>
            <a:lvl9pPr marL="3317443" indent="0" algn="ctr">
              <a:buNone/>
              <a:defRPr sz="15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834B3A-05AF-4B4C-B7A7-CC9A2B1EF6DF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E522A2-6128-4C1D-BFC3-42137EDF3B8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521" y="1282996"/>
            <a:ext cx="7886880" cy="21383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521" y="3441480"/>
            <a:ext cx="7886880" cy="1126041"/>
          </a:xfrm>
        </p:spPr>
        <p:txBody>
          <a:bodyPr/>
          <a:lstStyle>
            <a:lvl1pPr marL="0" indent="0">
              <a:buNone/>
              <a:defRPr sz="2200"/>
            </a:lvl1pPr>
            <a:lvl2pPr marL="414680" indent="0">
              <a:buNone/>
              <a:defRPr sz="1800"/>
            </a:lvl2pPr>
            <a:lvl3pPr marL="829361" indent="0">
              <a:buNone/>
              <a:defRPr sz="1600"/>
            </a:lvl3pPr>
            <a:lvl4pPr marL="1244041" indent="0">
              <a:buNone/>
              <a:defRPr sz="1500"/>
            </a:lvl4pPr>
            <a:lvl5pPr marL="1658722" indent="0">
              <a:buNone/>
              <a:defRPr sz="1500"/>
            </a:lvl5pPr>
            <a:lvl6pPr marL="2073402" indent="0">
              <a:buNone/>
              <a:defRPr sz="1500"/>
            </a:lvl6pPr>
            <a:lvl7pPr marL="2488082" indent="0">
              <a:buNone/>
              <a:defRPr sz="1500"/>
            </a:lvl7pPr>
            <a:lvl8pPr marL="2902763" indent="0">
              <a:buNone/>
              <a:defRPr sz="1500"/>
            </a:lvl8pPr>
            <a:lvl9pPr marL="3317443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D7EB7-78A2-45C2-9A1B-9FDAA16364C6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6480" y="1203798"/>
            <a:ext cx="4043520" cy="297925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38240" y="1203798"/>
            <a:ext cx="4043520" cy="297925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F6F514-62BA-4E1B-99DC-373568298CF2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281" y="273591"/>
            <a:ext cx="7886880" cy="99500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280" y="1261396"/>
            <a:ext cx="3869280" cy="617739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80" indent="0">
              <a:buNone/>
              <a:defRPr sz="1800" b="1"/>
            </a:lvl2pPr>
            <a:lvl3pPr marL="829361" indent="0">
              <a:buNone/>
              <a:defRPr sz="1600" b="1"/>
            </a:lvl3pPr>
            <a:lvl4pPr marL="1244041" indent="0">
              <a:buNone/>
              <a:defRPr sz="1500" b="1"/>
            </a:lvl4pPr>
            <a:lvl5pPr marL="1658722" indent="0">
              <a:buNone/>
              <a:defRPr sz="1500" b="1"/>
            </a:lvl5pPr>
            <a:lvl6pPr marL="2073402" indent="0">
              <a:buNone/>
              <a:defRPr sz="1500" b="1"/>
            </a:lvl6pPr>
            <a:lvl7pPr marL="2488082" indent="0">
              <a:buNone/>
              <a:defRPr sz="1500" b="1"/>
            </a:lvl7pPr>
            <a:lvl8pPr marL="2902763" indent="0">
              <a:buNone/>
              <a:defRPr sz="1500" b="1"/>
            </a:lvl8pPr>
            <a:lvl9pPr marL="3317443" indent="0">
              <a:buNone/>
              <a:defRPr sz="15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280" y="1879135"/>
            <a:ext cx="3869280" cy="27632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600" y="1261396"/>
            <a:ext cx="3886560" cy="617739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680" indent="0">
              <a:buNone/>
              <a:defRPr sz="1800" b="1"/>
            </a:lvl2pPr>
            <a:lvl3pPr marL="829361" indent="0">
              <a:buNone/>
              <a:defRPr sz="1600" b="1"/>
            </a:lvl3pPr>
            <a:lvl4pPr marL="1244041" indent="0">
              <a:buNone/>
              <a:defRPr sz="1500" b="1"/>
            </a:lvl4pPr>
            <a:lvl5pPr marL="1658722" indent="0">
              <a:buNone/>
              <a:defRPr sz="1500" b="1"/>
            </a:lvl5pPr>
            <a:lvl6pPr marL="2073402" indent="0">
              <a:buNone/>
              <a:defRPr sz="1500" b="1"/>
            </a:lvl6pPr>
            <a:lvl7pPr marL="2488082" indent="0">
              <a:buNone/>
              <a:defRPr sz="1500" b="1"/>
            </a:lvl7pPr>
            <a:lvl8pPr marL="2902763" indent="0">
              <a:buNone/>
              <a:defRPr sz="1500" b="1"/>
            </a:lvl8pPr>
            <a:lvl9pPr marL="3317443" indent="0">
              <a:buNone/>
              <a:defRPr sz="15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600" y="1879135"/>
            <a:ext cx="3886560" cy="27632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094CE4-9541-4B2C-8A98-CD6B422CBE91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2C20FA-46BF-462F-A7F7-12A165BCA27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884CDD-2A06-4D89-BA4F-D45F871D18A6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280" y="342708"/>
            <a:ext cx="2949120" cy="1200918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8000" y="740134"/>
            <a:ext cx="4628160" cy="365603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280" y="1543626"/>
            <a:ext cx="2949120" cy="2858300"/>
          </a:xfrm>
        </p:spPr>
        <p:txBody>
          <a:bodyPr/>
          <a:lstStyle>
            <a:lvl1pPr marL="0" indent="0">
              <a:buNone/>
              <a:defRPr sz="1500"/>
            </a:lvl1pPr>
            <a:lvl2pPr marL="414680" indent="0">
              <a:buNone/>
              <a:defRPr sz="1300"/>
            </a:lvl2pPr>
            <a:lvl3pPr marL="829361" indent="0">
              <a:buNone/>
              <a:defRPr sz="1100"/>
            </a:lvl3pPr>
            <a:lvl4pPr marL="1244041" indent="0">
              <a:buNone/>
              <a:defRPr sz="900"/>
            </a:lvl4pPr>
            <a:lvl5pPr marL="1658722" indent="0">
              <a:buNone/>
              <a:defRPr sz="900"/>
            </a:lvl5pPr>
            <a:lvl6pPr marL="2073402" indent="0">
              <a:buNone/>
              <a:defRPr sz="900"/>
            </a:lvl6pPr>
            <a:lvl7pPr marL="2488082" indent="0">
              <a:buNone/>
              <a:defRPr sz="900"/>
            </a:lvl7pPr>
            <a:lvl8pPr marL="2902763" indent="0">
              <a:buNone/>
              <a:defRPr sz="900"/>
            </a:lvl8pPr>
            <a:lvl9pPr marL="3317443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3D8A2E-2DF0-4474-BA16-8A96243D7D3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280" y="342708"/>
            <a:ext cx="2949120" cy="1200918"/>
          </a:xfrm>
        </p:spPr>
        <p:txBody>
          <a:bodyPr anchor="b"/>
          <a:lstStyle>
            <a:lvl1pPr>
              <a:defRPr sz="29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8000" y="740134"/>
            <a:ext cx="4628160" cy="3656033"/>
          </a:xfrm>
        </p:spPr>
        <p:txBody>
          <a:bodyPr/>
          <a:lstStyle>
            <a:lvl1pPr marL="0" indent="0">
              <a:buNone/>
              <a:defRPr sz="2900"/>
            </a:lvl1pPr>
            <a:lvl2pPr marL="414680" indent="0">
              <a:buNone/>
              <a:defRPr sz="2500"/>
            </a:lvl2pPr>
            <a:lvl3pPr marL="829361" indent="0">
              <a:buNone/>
              <a:defRPr sz="2200"/>
            </a:lvl3pPr>
            <a:lvl4pPr marL="1244041" indent="0">
              <a:buNone/>
              <a:defRPr sz="1800"/>
            </a:lvl4pPr>
            <a:lvl5pPr marL="1658722" indent="0">
              <a:buNone/>
              <a:defRPr sz="1800"/>
            </a:lvl5pPr>
            <a:lvl6pPr marL="2073402" indent="0">
              <a:buNone/>
              <a:defRPr sz="1800"/>
            </a:lvl6pPr>
            <a:lvl7pPr marL="2488082" indent="0">
              <a:buNone/>
              <a:defRPr sz="1800"/>
            </a:lvl7pPr>
            <a:lvl8pPr marL="2902763" indent="0">
              <a:buNone/>
              <a:defRPr sz="1800"/>
            </a:lvl8pPr>
            <a:lvl9pPr marL="3317443" indent="0">
              <a:buNone/>
              <a:defRPr sz="18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280" y="1543626"/>
            <a:ext cx="2949120" cy="2858300"/>
          </a:xfrm>
        </p:spPr>
        <p:txBody>
          <a:bodyPr/>
          <a:lstStyle>
            <a:lvl1pPr marL="0" indent="0">
              <a:buNone/>
              <a:defRPr sz="1500"/>
            </a:lvl1pPr>
            <a:lvl2pPr marL="414680" indent="0">
              <a:buNone/>
              <a:defRPr sz="1300"/>
            </a:lvl2pPr>
            <a:lvl3pPr marL="829361" indent="0">
              <a:buNone/>
              <a:defRPr sz="1100"/>
            </a:lvl3pPr>
            <a:lvl4pPr marL="1244041" indent="0">
              <a:buNone/>
              <a:defRPr sz="900"/>
            </a:lvl4pPr>
            <a:lvl5pPr marL="1658722" indent="0">
              <a:buNone/>
              <a:defRPr sz="900"/>
            </a:lvl5pPr>
            <a:lvl6pPr marL="2073402" indent="0">
              <a:buNone/>
              <a:defRPr sz="900"/>
            </a:lvl6pPr>
            <a:lvl7pPr marL="2488082" indent="0">
              <a:buNone/>
              <a:defRPr sz="900"/>
            </a:lvl7pPr>
            <a:lvl8pPr marL="2902763" indent="0">
              <a:buNone/>
              <a:defRPr sz="900"/>
            </a:lvl8pPr>
            <a:lvl9pPr marL="3317443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D95475-E2C3-4AF7-BD7E-75DFE4D55FEE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45069D-8519-42EA-89AE-0E9CC2D58441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5440" y="204473"/>
            <a:ext cx="2056320" cy="397858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6480" y="204473"/>
            <a:ext cx="6030720" cy="397858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BC8669-139F-44AC-BDC6-FD72A7D2409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480" y="204473"/>
            <a:ext cx="8225280" cy="85533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2FEF87-0C4E-4690-BA3E-8564297B687D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0" y="204473"/>
            <a:ext cx="8225280" cy="8553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0" y="1203798"/>
            <a:ext cx="8225280" cy="297925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19265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 smtClean="0"/>
              <a:t>Click to edit the outline text format</a:t>
            </a:r>
          </a:p>
          <a:p>
            <a:pPr lvl="1"/>
            <a:r>
              <a:rPr lang="en-GB" altLang="es-ES" smtClean="0"/>
              <a:t>Second Outline Level</a:t>
            </a:r>
          </a:p>
          <a:p>
            <a:pPr lvl="2"/>
            <a:r>
              <a:rPr lang="en-GB" altLang="es-ES" smtClean="0"/>
              <a:t>Third Outline Level</a:t>
            </a:r>
          </a:p>
          <a:p>
            <a:pPr lvl="3"/>
            <a:r>
              <a:rPr lang="en-GB" altLang="es-ES" smtClean="0"/>
              <a:t>Fourth Outline Level</a:t>
            </a:r>
          </a:p>
          <a:p>
            <a:pPr lvl="4"/>
            <a:r>
              <a:rPr lang="en-GB" altLang="es-ES" smtClean="0"/>
              <a:t>Fifth Outline Level</a:t>
            </a:r>
          </a:p>
          <a:p>
            <a:pPr lvl="4"/>
            <a:r>
              <a:rPr lang="en-GB" altLang="es-ES" smtClean="0"/>
              <a:t>Sixth Outline Level</a:t>
            </a:r>
          </a:p>
          <a:p>
            <a:pPr lvl="4"/>
            <a:r>
              <a:rPr lang="en-GB" altLang="es-ES" smtClean="0"/>
              <a:t>Seventh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1" y="4685596"/>
            <a:ext cx="2126880" cy="35134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1" y="4685596"/>
            <a:ext cx="2895840" cy="35134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1" y="4685596"/>
            <a:ext cx="2126880" cy="35134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Tahoma" charset="0"/>
              </a:defRPr>
            </a:lvl1pPr>
          </a:lstStyle>
          <a:p>
            <a:fld id="{E2AAEA5E-E630-4A65-88BB-F2BEB2007801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07482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07482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2pPr>
      <a:lvl3pPr algn="ctr" defTabSz="407482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3pPr>
      <a:lvl4pPr algn="ctr" defTabSz="407482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4pPr>
      <a:lvl5pPr algn="ctr" defTabSz="407482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5pPr>
      <a:lvl6pPr marL="2280742" indent="-207340" algn="ctr" defTabSz="40748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6pPr>
      <a:lvl7pPr marL="2695423" indent="-207340" algn="ctr" defTabSz="40748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7pPr>
      <a:lvl8pPr marL="3110103" indent="-207340" algn="ctr" defTabSz="40748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8pPr>
      <a:lvl9pPr marL="3524783" indent="-207340" algn="ctr" defTabSz="407482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000000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311010" indent="-311010" algn="l" defTabSz="407482" rtl="0" eaLnBrk="0" fontAlgn="base" hangingPunct="0">
        <a:lnSpc>
          <a:spcPct val="93000"/>
        </a:lnSpc>
        <a:spcBef>
          <a:spcPts val="964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200" kern="1200">
          <a:solidFill>
            <a:srgbClr val="000000"/>
          </a:solidFill>
          <a:latin typeface="+mn-lt"/>
          <a:ea typeface="+mn-ea"/>
          <a:cs typeface="+mn-cs"/>
        </a:defRPr>
      </a:lvl1pPr>
      <a:lvl2pPr marL="673856" indent="-259175" algn="l" defTabSz="407482" rtl="0" eaLnBrk="0" fontAlgn="base" hangingPunct="0">
        <a:lnSpc>
          <a:spcPct val="93000"/>
        </a:lnSpc>
        <a:spcBef>
          <a:spcPts val="771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900" kern="1200">
          <a:solidFill>
            <a:srgbClr val="000000"/>
          </a:solidFill>
          <a:latin typeface="+mn-lt"/>
          <a:ea typeface="+mn-ea"/>
          <a:cs typeface="+mn-cs"/>
        </a:defRPr>
      </a:lvl2pPr>
      <a:lvl3pPr marL="1036701" indent="-207340" algn="l" defTabSz="407482" rtl="0" eaLnBrk="0" fontAlgn="base" hangingPunct="0">
        <a:lnSpc>
          <a:spcPct val="93000"/>
        </a:lnSpc>
        <a:spcBef>
          <a:spcPts val="579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451381" indent="-207340" algn="l" defTabSz="407482" rtl="0" eaLnBrk="0" fontAlgn="base" hangingPunct="0">
        <a:lnSpc>
          <a:spcPct val="93000"/>
        </a:lnSpc>
        <a:spcBef>
          <a:spcPts val="38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1866062" indent="-207340" algn="l" defTabSz="407482" rtl="0" eaLnBrk="0" fontAlgn="base" hangingPunct="0">
        <a:lnSpc>
          <a:spcPct val="93000"/>
        </a:lnSpc>
        <a:spcBef>
          <a:spcPts val="193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2280742" indent="-207340" algn="l" defTabSz="829361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95423" indent="-207340" algn="l" defTabSz="829361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10103" indent="-207340" algn="l" defTabSz="829361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24783" indent="-207340" algn="l" defTabSz="829361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680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361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041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722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402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082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2763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443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000" y="2155605"/>
            <a:ext cx="603360" cy="603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2024640" y="100797"/>
            <a:ext cx="6923520" cy="1465869"/>
          </a:xfrm>
          <a:prstGeom prst="rect">
            <a:avLst/>
          </a:prstGeom>
          <a:solidFill>
            <a:srgbClr val="87D1D1"/>
          </a:solidFill>
          <a:ln w="9360">
            <a:solidFill>
              <a:srgbClr val="87D1D1"/>
            </a:solidFill>
            <a:round/>
            <a:headEnd/>
            <a:tailEnd/>
          </a:ln>
          <a:effectLst/>
        </p:spPr>
        <p:txBody>
          <a:bodyPr wrap="none" lIns="82936" tIns="41468" rIns="82936" bIns="41468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s-ES" altLang="es-ES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2155681" y="100796"/>
            <a:ext cx="6857280" cy="1101562"/>
          </a:xfrm>
        </p:spPr>
        <p:txBody>
          <a:bodyPr/>
          <a:lstStyle/>
          <a:p>
            <a:pPr eaLnBrk="1">
              <a:lnSpc>
                <a:spcPct val="102000"/>
              </a:lnSpc>
              <a:buClrTx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800" dirty="0" smtClean="0">
                <a:latin typeface="Verdana" pitchFamily="32" charset="0"/>
              </a:rPr>
              <a:t>VALORACIÓN DE LA MORTALIDAD </a:t>
            </a:r>
            <a:br>
              <a:rPr lang="es-ES" altLang="es-ES" sz="1800" dirty="0" smtClean="0">
                <a:latin typeface="Verdana" pitchFamily="32" charset="0"/>
              </a:rPr>
            </a:br>
            <a:r>
              <a:rPr lang="es-ES" altLang="es-ES" sz="1800" dirty="0" smtClean="0">
                <a:latin typeface="Verdana" pitchFamily="32" charset="0"/>
              </a:rPr>
              <a:t>Y REINGRESOS EN LOS PACIENTES CON VMNI </a:t>
            </a:r>
            <a:br>
              <a:rPr lang="es-ES" altLang="es-ES" sz="1800" dirty="0" smtClean="0">
                <a:latin typeface="Verdana" pitchFamily="32" charset="0"/>
              </a:rPr>
            </a:br>
            <a:r>
              <a:rPr lang="es-ES" altLang="es-ES" sz="1800" dirty="0" smtClean="0">
                <a:latin typeface="Verdana" pitchFamily="32" charset="0"/>
              </a:rPr>
              <a:t>EN UNA PLANTA DE HOSPITALIZACIÓN CONVENCIONAL</a:t>
            </a:r>
          </a:p>
        </p:txBody>
      </p:sp>
      <p:sp>
        <p:nvSpPr>
          <p:cNvPr id="3077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64800" y="1203798"/>
            <a:ext cx="9077760" cy="3890744"/>
          </a:xfrm>
        </p:spPr>
        <p:txBody>
          <a:bodyPr tIns="15999" anchor="ctr"/>
          <a:lstStyle/>
          <a:p>
            <a:pPr marL="0" indent="0" algn="ctr" eaLnBrk="1">
              <a:spcBef>
                <a:spcPct val="0"/>
              </a:spcBef>
              <a:buClrTx/>
              <a:tabLst>
                <a:tab pos="0" algn="l"/>
                <a:tab pos="95031" algn="l"/>
                <a:tab pos="502512" algn="l"/>
                <a:tab pos="909993" algn="l"/>
                <a:tab pos="1317475" algn="l"/>
                <a:tab pos="1724955" algn="l"/>
                <a:tab pos="2132437" algn="l"/>
                <a:tab pos="2539917" algn="l"/>
                <a:tab pos="2947399" algn="l"/>
                <a:tab pos="3354880" algn="l"/>
                <a:tab pos="3762361" algn="l"/>
                <a:tab pos="4169842" algn="l"/>
                <a:tab pos="4577323" algn="l"/>
                <a:tab pos="4984804" algn="l"/>
                <a:tab pos="5392286" algn="l"/>
                <a:tab pos="5799766" algn="l"/>
                <a:tab pos="6207248" algn="l"/>
                <a:tab pos="6614728" algn="l"/>
                <a:tab pos="7022210" algn="l"/>
                <a:tab pos="7429691" algn="l"/>
                <a:tab pos="7837172" algn="l"/>
                <a:tab pos="8149622" algn="l"/>
                <a:tab pos="8557103" algn="l"/>
                <a:tab pos="8964584" algn="l"/>
              </a:tabLst>
            </a:pPr>
            <a:endParaRPr lang="es-ES" altLang="es-ES" sz="1800" dirty="0" smtClean="0"/>
          </a:p>
          <a:p>
            <a:pPr marL="0" indent="0" algn="ctr" eaLnBrk="1">
              <a:spcBef>
                <a:spcPct val="0"/>
              </a:spcBef>
              <a:buClrTx/>
              <a:tabLst>
                <a:tab pos="0" algn="l"/>
                <a:tab pos="95031" algn="l"/>
                <a:tab pos="502512" algn="l"/>
                <a:tab pos="909993" algn="l"/>
                <a:tab pos="1317475" algn="l"/>
                <a:tab pos="1724955" algn="l"/>
                <a:tab pos="2132437" algn="l"/>
                <a:tab pos="2539917" algn="l"/>
                <a:tab pos="2947399" algn="l"/>
                <a:tab pos="3354880" algn="l"/>
                <a:tab pos="3762361" algn="l"/>
                <a:tab pos="4169842" algn="l"/>
                <a:tab pos="4577323" algn="l"/>
                <a:tab pos="4984804" algn="l"/>
                <a:tab pos="5392286" algn="l"/>
                <a:tab pos="5799766" algn="l"/>
                <a:tab pos="6207248" algn="l"/>
                <a:tab pos="6614728" algn="l"/>
                <a:tab pos="7022210" algn="l"/>
                <a:tab pos="7429691" algn="l"/>
                <a:tab pos="7837172" algn="l"/>
                <a:tab pos="8149622" algn="l"/>
                <a:tab pos="8557103" algn="l"/>
                <a:tab pos="8964584" algn="l"/>
              </a:tabLst>
            </a:pPr>
            <a:endParaRPr lang="es-ES" altLang="es-ES" sz="1800" dirty="0" smtClean="0"/>
          </a:p>
        </p:txBody>
      </p:sp>
      <p:pic>
        <p:nvPicPr>
          <p:cNvPr id="307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920" y="64799"/>
            <a:ext cx="1457280" cy="1828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9" name="Rectangle 6"/>
          <p:cNvSpPr>
            <a:spLocks noChangeArrowheads="1"/>
          </p:cNvSpPr>
          <p:nvPr/>
        </p:nvSpPr>
        <p:spPr bwMode="auto">
          <a:xfrm>
            <a:off x="2089441" y="1632903"/>
            <a:ext cx="6988320" cy="1697701"/>
          </a:xfrm>
          <a:prstGeom prst="rect">
            <a:avLst/>
          </a:prstGeom>
          <a:solidFill>
            <a:srgbClr val="FDC578"/>
          </a:solidFill>
          <a:ln w="9360">
            <a:solidFill>
              <a:srgbClr val="FDC578"/>
            </a:solidFill>
            <a:round/>
            <a:headEnd/>
            <a:tailEnd/>
          </a:ln>
          <a:effectLst/>
        </p:spPr>
        <p:txBody>
          <a:bodyPr wrap="none" lIns="81630" tIns="40815" rIns="81630" bIns="40815" anchor="ctr"/>
          <a:lstStyle/>
          <a:p>
            <a:pPr algn="just"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600" dirty="0">
                <a:solidFill>
                  <a:srgbClr val="000000"/>
                </a:solidFill>
                <a:latin typeface="Verdana" pitchFamily="32" charset="0"/>
              </a:rPr>
              <a:t>Determinar la mortalidad de pacientes con VMNI, basándonos </a:t>
            </a:r>
          </a:p>
          <a:p>
            <a:pPr algn="just"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600" dirty="0">
                <a:solidFill>
                  <a:srgbClr val="000000"/>
                </a:solidFill>
                <a:latin typeface="Verdana" pitchFamily="32" charset="0"/>
              </a:rPr>
              <a:t>en sus </a:t>
            </a:r>
            <a:r>
              <a:rPr lang="es-ES" altLang="es-ES" sz="1600" dirty="0" err="1">
                <a:solidFill>
                  <a:srgbClr val="000000"/>
                </a:solidFill>
                <a:latin typeface="Verdana" pitchFamily="32" charset="0"/>
              </a:rPr>
              <a:t>comorbilidades</a:t>
            </a:r>
            <a:r>
              <a:rPr lang="es-ES" altLang="es-ES" sz="1600" dirty="0">
                <a:solidFill>
                  <a:srgbClr val="000000"/>
                </a:solidFill>
                <a:latin typeface="Verdana" pitchFamily="32" charset="0"/>
              </a:rPr>
              <a:t>, la patología determinante de la ventilación </a:t>
            </a:r>
          </a:p>
          <a:p>
            <a:pPr algn="just"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600" dirty="0">
                <a:solidFill>
                  <a:srgbClr val="000000"/>
                </a:solidFill>
                <a:latin typeface="Verdana" pitchFamily="32" charset="0"/>
              </a:rPr>
              <a:t>y el APACHE. El objetivo secundario consiste en valorar </a:t>
            </a:r>
          </a:p>
          <a:p>
            <a:pPr algn="just"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600" dirty="0">
                <a:solidFill>
                  <a:srgbClr val="000000"/>
                </a:solidFill>
                <a:latin typeface="Verdana" pitchFamily="32" charset="0"/>
              </a:rPr>
              <a:t>si la ventilación mecánica no invasiva influye en los reingresos</a:t>
            </a:r>
            <a:r>
              <a:rPr lang="es-ES" altLang="es-ES" sz="1200" dirty="0">
                <a:solidFill>
                  <a:srgbClr val="000000"/>
                </a:solidFill>
                <a:latin typeface="Verdana" pitchFamily="32" charset="0"/>
              </a:rPr>
              <a:t>.</a:t>
            </a:r>
            <a:r>
              <a:rPr lang="es-ES" altLang="es-ES" sz="1600" dirty="0">
                <a:solidFill>
                  <a:srgbClr val="000000"/>
                </a:solidFill>
                <a:latin typeface="Verdana" pitchFamily="32" charset="0"/>
              </a:rPr>
              <a:t> </a:t>
            </a:r>
          </a:p>
        </p:txBody>
      </p:sp>
      <p:sp>
        <p:nvSpPr>
          <p:cNvPr id="3080" name="Text Box 7"/>
          <p:cNvSpPr txBox="1">
            <a:spLocks noChangeArrowheads="1"/>
          </p:cNvSpPr>
          <p:nvPr/>
        </p:nvSpPr>
        <p:spPr bwMode="auto">
          <a:xfrm>
            <a:off x="64800" y="2547271"/>
            <a:ext cx="1370880" cy="39166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0" tIns="40815" rIns="81630" bIns="40815"/>
          <a:lstStyle/>
          <a:p>
            <a:pPr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u="sng" dirty="0">
                <a:solidFill>
                  <a:srgbClr val="00599D"/>
                </a:solidFill>
                <a:latin typeface="Verdana" pitchFamily="32" charset="0"/>
              </a:rPr>
              <a:t>Objetivo</a:t>
            </a:r>
          </a:p>
        </p:txBody>
      </p:sp>
      <p:sp>
        <p:nvSpPr>
          <p:cNvPr id="3081" name="Text Box 8"/>
          <p:cNvSpPr txBox="1">
            <a:spLocks noChangeArrowheads="1"/>
          </p:cNvSpPr>
          <p:nvPr/>
        </p:nvSpPr>
        <p:spPr bwMode="auto">
          <a:xfrm>
            <a:off x="2547360" y="1110202"/>
            <a:ext cx="6138720" cy="40606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0" tIns="46039" rIns="81630" bIns="40815"/>
          <a:lstStyle/>
          <a:p>
            <a:pPr eaLnBrk="1">
              <a:lnSpc>
                <a:spcPct val="83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000" dirty="0" err="1">
                <a:solidFill>
                  <a:srgbClr val="000000"/>
                </a:solidFill>
                <a:latin typeface="Times;Times New Roman" pitchFamily="16" charset="0"/>
              </a:rPr>
              <a:t>A.González</a:t>
            </a:r>
            <a:r>
              <a:rPr lang="es-ES" altLang="es-ES" sz="1000" dirty="0">
                <a:solidFill>
                  <a:srgbClr val="000000"/>
                </a:solidFill>
                <a:latin typeface="Times;Times New Roman" pitchFamily="16" charset="0"/>
              </a:rPr>
              <a:t> Suárez, S.B. Cedeño de Jesús</a:t>
            </a:r>
            <a:r>
              <a:rPr lang="es-ES" altLang="es-ES" sz="1000" baseline="31000" dirty="0">
                <a:solidFill>
                  <a:srgbClr val="000000"/>
                </a:solidFill>
                <a:latin typeface="Times;Times New Roman" pitchFamily="16" charset="0"/>
              </a:rPr>
              <a:t>, </a:t>
            </a:r>
            <a:r>
              <a:rPr lang="es-ES" altLang="es-ES" sz="1000" dirty="0">
                <a:solidFill>
                  <a:srgbClr val="000000"/>
                </a:solidFill>
                <a:latin typeface="Times;Times New Roman" pitchFamily="16" charset="0"/>
              </a:rPr>
              <a:t>M.G. Rojano Rivero, A. Fulgencio Delgado.  </a:t>
            </a:r>
            <a:r>
              <a:rPr lang="es-ES" altLang="es-ES" sz="1000" dirty="0" err="1">
                <a:solidFill>
                  <a:srgbClr val="000000"/>
                </a:solidFill>
                <a:latin typeface="Times;Times New Roman" pitchFamily="16" charset="0"/>
              </a:rPr>
              <a:t>M.Carrero</a:t>
            </a:r>
            <a:r>
              <a:rPr lang="es-ES" altLang="es-ES" sz="1000" dirty="0">
                <a:solidFill>
                  <a:srgbClr val="000000"/>
                </a:solidFill>
                <a:latin typeface="Times;Times New Roman" pitchFamily="16" charset="0"/>
              </a:rPr>
              <a:t> Morera</a:t>
            </a:r>
          </a:p>
          <a:p>
            <a:pPr eaLnBrk="1">
              <a:lnSpc>
                <a:spcPct val="83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endParaRPr lang="es-ES" altLang="es-ES" sz="1000" dirty="0">
              <a:solidFill>
                <a:srgbClr val="000000"/>
              </a:solidFill>
              <a:latin typeface="Times;Times New Roman" pitchFamily="16" charset="0"/>
            </a:endParaRPr>
          </a:p>
          <a:p>
            <a:pPr algn="ctr" eaLnBrk="1">
              <a:lnSpc>
                <a:spcPct val="83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000" dirty="0">
                <a:solidFill>
                  <a:srgbClr val="000000"/>
                </a:solidFill>
                <a:latin typeface="Times;Times New Roman" pitchFamily="16" charset="0"/>
              </a:rPr>
              <a:t>Hospital Infanta Elena, Huelva. </a:t>
            </a:r>
          </a:p>
        </p:txBody>
      </p:sp>
      <p:sp>
        <p:nvSpPr>
          <p:cNvPr id="3082" name="Text Box 9"/>
          <p:cNvSpPr txBox="1">
            <a:spLocks noChangeArrowheads="1"/>
          </p:cNvSpPr>
          <p:nvPr/>
        </p:nvSpPr>
        <p:spPr bwMode="auto">
          <a:xfrm>
            <a:off x="131040" y="3984341"/>
            <a:ext cx="2488320" cy="3628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0" tIns="40815" rIns="81630" bIns="40815"/>
          <a:lstStyle/>
          <a:p>
            <a:pPr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u="sng" dirty="0">
                <a:solidFill>
                  <a:srgbClr val="21409A"/>
                </a:solidFill>
                <a:latin typeface="Verdana" pitchFamily="32" charset="0"/>
              </a:rPr>
              <a:t>Material y métodos:</a:t>
            </a:r>
          </a:p>
        </p:txBody>
      </p:sp>
      <p:sp>
        <p:nvSpPr>
          <p:cNvPr id="3083" name="AutoShape 10"/>
          <p:cNvSpPr>
            <a:spLocks noChangeArrowheads="1"/>
          </p:cNvSpPr>
          <p:nvPr/>
        </p:nvSpPr>
        <p:spPr bwMode="auto">
          <a:xfrm>
            <a:off x="2619360" y="4049138"/>
            <a:ext cx="587520" cy="260631"/>
          </a:xfrm>
          <a:prstGeom prst="rightArrow">
            <a:avLst>
              <a:gd name="adj1" fmla="val 50000"/>
              <a:gd name="adj2" fmla="val 56353"/>
            </a:avLst>
          </a:prstGeom>
          <a:solidFill>
            <a:srgbClr val="ED1C24"/>
          </a:solidFill>
          <a:ln w="9360">
            <a:solidFill>
              <a:srgbClr val="ED1C24"/>
            </a:solidFill>
            <a:round/>
            <a:headEnd/>
            <a:tailEnd/>
          </a:ln>
          <a:effectLst/>
        </p:spPr>
        <p:txBody>
          <a:bodyPr wrap="none" lIns="82936" tIns="41468" rIns="82936" bIns="41468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s-ES" altLang="es-ES"/>
          </a:p>
        </p:txBody>
      </p:sp>
      <p:sp>
        <p:nvSpPr>
          <p:cNvPr id="3084" name="Rectangle 11"/>
          <p:cNvSpPr>
            <a:spLocks noChangeArrowheads="1"/>
          </p:cNvSpPr>
          <p:nvPr/>
        </p:nvSpPr>
        <p:spPr bwMode="auto">
          <a:xfrm>
            <a:off x="3395520" y="3657472"/>
            <a:ext cx="5682240" cy="1370832"/>
          </a:xfrm>
          <a:prstGeom prst="rect">
            <a:avLst/>
          </a:prstGeom>
          <a:solidFill>
            <a:srgbClr val="ADD58A"/>
          </a:solidFill>
          <a:ln w="9360">
            <a:solidFill>
              <a:srgbClr val="ADD58A"/>
            </a:solidFill>
            <a:round/>
            <a:headEnd/>
            <a:tailEnd/>
          </a:ln>
          <a:effectLst/>
        </p:spPr>
        <p:txBody>
          <a:bodyPr wrap="none" lIns="81630" tIns="40815" rIns="81630" bIns="40815" anchor="ctr"/>
          <a:lstStyle/>
          <a:p>
            <a:pPr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600" dirty="0">
                <a:solidFill>
                  <a:srgbClr val="000000"/>
                </a:solidFill>
                <a:latin typeface="Verdana" pitchFamily="32" charset="0"/>
              </a:rPr>
              <a:t>Estudio observacional, descriptivo y retrospectivo de </a:t>
            </a:r>
          </a:p>
          <a:p>
            <a:pPr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600" dirty="0">
                <a:solidFill>
                  <a:srgbClr val="000000"/>
                </a:solidFill>
                <a:latin typeface="Verdana" pitchFamily="32" charset="0"/>
              </a:rPr>
              <a:t>112 pacientes ingresados entre 03/2018 y 10/2019 </a:t>
            </a:r>
          </a:p>
          <a:p>
            <a:pPr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600" dirty="0">
                <a:solidFill>
                  <a:srgbClr val="000000"/>
                </a:solidFill>
                <a:latin typeface="Verdana" pitchFamily="32" charset="0"/>
              </a:rPr>
              <a:t>en el HIE que precisaron VMNI.</a:t>
            </a:r>
          </a:p>
        </p:txBody>
      </p:sp>
      <p:sp>
        <p:nvSpPr>
          <p:cNvPr id="3085" name="AutoShape 12"/>
          <p:cNvSpPr>
            <a:spLocks noChangeArrowheads="1"/>
          </p:cNvSpPr>
          <p:nvPr/>
        </p:nvSpPr>
        <p:spPr bwMode="auto">
          <a:xfrm>
            <a:off x="1437121" y="2612069"/>
            <a:ext cx="522720" cy="260631"/>
          </a:xfrm>
          <a:prstGeom prst="rightArrow">
            <a:avLst>
              <a:gd name="adj1" fmla="val 50000"/>
              <a:gd name="adj2" fmla="val 50138"/>
            </a:avLst>
          </a:prstGeom>
          <a:solidFill>
            <a:srgbClr val="ED1C24"/>
          </a:solidFill>
          <a:ln w="9360">
            <a:solidFill>
              <a:srgbClr val="ED1C24"/>
            </a:solidFill>
            <a:round/>
            <a:headEnd/>
            <a:tailEnd/>
          </a:ln>
          <a:effectLst/>
        </p:spPr>
        <p:txBody>
          <a:bodyPr wrap="none" lIns="82936" tIns="41468" rIns="82936" bIns="41468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s-ES" altLang="es-E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76161" y="131037"/>
            <a:ext cx="4764960" cy="384466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2024640" y="131036"/>
            <a:ext cx="3461760" cy="75453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0" tIns="40815" rIns="81630" bIns="40815"/>
          <a:lstStyle/>
          <a:p>
            <a:pPr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500" dirty="0">
                <a:solidFill>
                  <a:srgbClr val="00599D"/>
                </a:solidFill>
                <a:latin typeface="Verdana" pitchFamily="32" charset="0"/>
              </a:rPr>
              <a:t>Edad media: 73 años.</a:t>
            </a:r>
          </a:p>
          <a:p>
            <a:pPr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500" dirty="0">
                <a:solidFill>
                  <a:srgbClr val="000000"/>
                </a:solidFill>
                <a:latin typeface="Verdana" pitchFamily="32" charset="0"/>
              </a:rPr>
              <a:t>Supervivencia ingresos VMNI- 68% 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5942881" y="148315"/>
            <a:ext cx="2743200" cy="374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0" tIns="40815" rIns="81630" bIns="40815"/>
          <a:lstStyle/>
          <a:p>
            <a:pPr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400" u="sng" dirty="0">
                <a:solidFill>
                  <a:srgbClr val="000000"/>
                </a:solidFill>
                <a:latin typeface="Verdana" pitchFamily="32" charset="0"/>
              </a:rPr>
              <a:t>Mortalidad en VMNI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195841" y="195833"/>
            <a:ext cx="2481120" cy="3628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0" tIns="40815" rIns="81630" bIns="40815"/>
          <a:lstStyle/>
          <a:p>
            <a:pPr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dirty="0">
                <a:solidFill>
                  <a:srgbClr val="004586"/>
                </a:solidFill>
                <a:latin typeface="Verdana" pitchFamily="32" charset="0"/>
              </a:rPr>
              <a:t>Resultados. </a:t>
            </a:r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285720" y="4071948"/>
            <a:ext cx="8490240" cy="979166"/>
          </a:xfrm>
          <a:prstGeom prst="rect">
            <a:avLst/>
          </a:prstGeom>
          <a:solidFill>
            <a:srgbClr val="729FCF"/>
          </a:solidFill>
          <a:ln w="9360">
            <a:solidFill>
              <a:srgbClr val="3465A4"/>
            </a:solidFill>
            <a:round/>
            <a:headEnd/>
            <a:tailEnd/>
          </a:ln>
          <a:effectLst/>
        </p:spPr>
        <p:txBody>
          <a:bodyPr wrap="none" lIns="82936" tIns="41468" rIns="82936" bIns="41468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s-ES" altLang="es-ES"/>
          </a:p>
        </p:txBody>
      </p:sp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142844" y="3714758"/>
            <a:ext cx="2155680" cy="33406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0" tIns="40815" rIns="81630" bIns="40815"/>
          <a:lstStyle/>
          <a:p>
            <a:pPr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dirty="0">
                <a:solidFill>
                  <a:srgbClr val="21409A"/>
                </a:solidFill>
                <a:latin typeface="Verdana" pitchFamily="32" charset="0"/>
              </a:rPr>
              <a:t>Conclusiones</a:t>
            </a:r>
            <a:r>
              <a:rPr lang="es-ES" altLang="es-ES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5128" name="AutoShape 7"/>
          <p:cNvSpPr>
            <a:spLocks noChangeArrowheads="1"/>
          </p:cNvSpPr>
          <p:nvPr/>
        </p:nvSpPr>
        <p:spPr bwMode="auto">
          <a:xfrm>
            <a:off x="1632960" y="326870"/>
            <a:ext cx="391680" cy="231831"/>
          </a:xfrm>
          <a:prstGeom prst="rightArrow">
            <a:avLst>
              <a:gd name="adj1" fmla="val 50000"/>
              <a:gd name="adj2" fmla="val 42236"/>
            </a:avLst>
          </a:prstGeom>
          <a:solidFill>
            <a:srgbClr val="ED1C24"/>
          </a:solidFill>
          <a:ln w="9360">
            <a:solidFill>
              <a:srgbClr val="ED1C24"/>
            </a:solidFill>
            <a:round/>
            <a:headEnd/>
            <a:tailEnd/>
          </a:ln>
          <a:effectLst/>
        </p:spPr>
        <p:txBody>
          <a:bodyPr wrap="none" lIns="82936" tIns="41468" rIns="82936" bIns="41468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s-ES" altLang="es-ES"/>
          </a:p>
        </p:txBody>
      </p:sp>
      <p:graphicFrame>
        <p:nvGraphicFramePr>
          <p:cNvPr id="5129" name="Object 8"/>
          <p:cNvGraphicFramePr>
            <a:graphicFrameLocks noChangeAspect="1"/>
          </p:cNvGraphicFramePr>
          <p:nvPr/>
        </p:nvGraphicFramePr>
        <p:xfrm>
          <a:off x="195840" y="1015165"/>
          <a:ext cx="4049280" cy="1936732"/>
        </p:xfrm>
        <a:graphic>
          <a:graphicData uri="http://schemas.openxmlformats.org/presentationml/2006/ole">
            <p:oleObj spid="_x0000_s5129" r:id="rId5" imgW="4535714" imgH="2180919" progId="">
              <p:embed/>
            </p:oleObj>
          </a:graphicData>
        </a:graphic>
      </p:graphicFrame>
      <p:graphicFrame>
        <p:nvGraphicFramePr>
          <p:cNvPr id="5130" name="Object 9"/>
          <p:cNvGraphicFramePr>
            <a:graphicFrameLocks noChangeAspect="1"/>
          </p:cNvGraphicFramePr>
          <p:nvPr/>
        </p:nvGraphicFramePr>
        <p:xfrm>
          <a:off x="1836000" y="2437835"/>
          <a:ext cx="2671200" cy="1501867"/>
        </p:xfrm>
        <a:graphic>
          <a:graphicData uri="http://schemas.openxmlformats.org/presentationml/2006/ole">
            <p:oleObj spid="_x0000_s5130" r:id="rId6" imgW="2994965" imgH="1683657" progId="">
              <p:embed/>
            </p:oleObj>
          </a:graphicData>
        </a:graphic>
      </p:graphicFrame>
      <p:sp>
        <p:nvSpPr>
          <p:cNvPr id="5131" name="Text Box 10"/>
          <p:cNvSpPr txBox="1">
            <a:spLocks noChangeArrowheads="1"/>
          </p:cNvSpPr>
          <p:nvPr/>
        </p:nvSpPr>
        <p:spPr bwMode="auto">
          <a:xfrm>
            <a:off x="131040" y="849570"/>
            <a:ext cx="3853440" cy="49102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0" tIns="53876" rIns="81630" bIns="40815"/>
          <a:lstStyle/>
          <a:p>
            <a:pPr eaLnBrk="1">
              <a:lnSpc>
                <a:spcPct val="93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500" u="sng" dirty="0">
                <a:solidFill>
                  <a:srgbClr val="000000"/>
                </a:solidFill>
              </a:rPr>
              <a:t>Apache (15-35) por patologías - 66,07 %</a:t>
            </a:r>
          </a:p>
        </p:txBody>
      </p:sp>
      <p:sp>
        <p:nvSpPr>
          <p:cNvPr id="5132" name="Rectangle 11"/>
          <p:cNvSpPr>
            <a:spLocks noChangeArrowheads="1"/>
          </p:cNvSpPr>
          <p:nvPr/>
        </p:nvSpPr>
        <p:spPr bwMode="auto">
          <a:xfrm>
            <a:off x="3430081" y="3123252"/>
            <a:ext cx="1663200" cy="273590"/>
          </a:xfrm>
          <a:prstGeom prst="rect">
            <a:avLst/>
          </a:prstGeom>
          <a:solidFill>
            <a:srgbClr val="FFE5CA"/>
          </a:solidFill>
          <a:ln w="9360">
            <a:solidFill>
              <a:srgbClr val="FFE5CA"/>
            </a:solidFill>
            <a:round/>
            <a:headEnd/>
            <a:tailEnd/>
          </a:ln>
          <a:effectLst/>
        </p:spPr>
        <p:txBody>
          <a:bodyPr wrap="none" lIns="81630" tIns="53876" rIns="81630" bIns="40815" anchor="ctr"/>
          <a:lstStyle/>
          <a:p>
            <a:pPr algn="ctr" eaLnBrk="1">
              <a:lnSpc>
                <a:spcPct val="93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500" dirty="0">
                <a:solidFill>
                  <a:srgbClr val="000000"/>
                </a:solidFill>
              </a:rPr>
              <a:t>8% de mortalidad</a:t>
            </a:r>
          </a:p>
        </p:txBody>
      </p:sp>
      <p:sp>
        <p:nvSpPr>
          <p:cNvPr id="5133" name="AutoShape 12"/>
          <p:cNvSpPr>
            <a:spLocks noChangeArrowheads="1"/>
          </p:cNvSpPr>
          <p:nvPr/>
        </p:nvSpPr>
        <p:spPr bwMode="auto">
          <a:xfrm>
            <a:off x="3035521" y="3134771"/>
            <a:ext cx="361440" cy="207353"/>
          </a:xfrm>
          <a:prstGeom prst="rightArrow">
            <a:avLst>
              <a:gd name="adj1" fmla="val 50000"/>
              <a:gd name="adj2" fmla="val 43576"/>
            </a:avLst>
          </a:prstGeom>
          <a:solidFill>
            <a:srgbClr val="ED1C24"/>
          </a:solidFill>
          <a:ln w="9360">
            <a:solidFill>
              <a:srgbClr val="ED1C24"/>
            </a:solidFill>
            <a:round/>
            <a:headEnd/>
            <a:tailEnd/>
          </a:ln>
          <a:effectLst/>
        </p:spPr>
        <p:txBody>
          <a:bodyPr wrap="none" lIns="82936" tIns="41468" rIns="82936" bIns="41468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s-ES" altLang="es-ES"/>
          </a:p>
        </p:txBody>
      </p:sp>
      <p:sp>
        <p:nvSpPr>
          <p:cNvPr id="5134" name="Text Box 13"/>
          <p:cNvSpPr txBox="1">
            <a:spLocks noChangeArrowheads="1"/>
          </p:cNvSpPr>
          <p:nvPr/>
        </p:nvSpPr>
        <p:spPr bwMode="auto">
          <a:xfrm>
            <a:off x="285720" y="4143386"/>
            <a:ext cx="8483040" cy="78189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0" tIns="40815" rIns="81630" bIns="40815"/>
          <a:lstStyle/>
          <a:p>
            <a:pPr algn="ctr"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  <a:tab pos="8149622" algn="l"/>
              </a:tabLst>
            </a:pPr>
            <a:r>
              <a:rPr lang="es-ES" altLang="es-ES" sz="1400" dirty="0">
                <a:solidFill>
                  <a:srgbClr val="000000"/>
                </a:solidFill>
                <a:latin typeface="Verdana" pitchFamily="32" charset="0"/>
              </a:rPr>
              <a:t>La causa más frecuente de </a:t>
            </a:r>
            <a:r>
              <a:rPr lang="es-ES" altLang="es-ES" sz="1400" dirty="0" err="1">
                <a:solidFill>
                  <a:srgbClr val="000000"/>
                </a:solidFill>
                <a:latin typeface="Verdana" pitchFamily="32" charset="0"/>
              </a:rPr>
              <a:t>éxitus</a:t>
            </a:r>
            <a:r>
              <a:rPr lang="es-ES" altLang="es-ES" sz="1400" dirty="0">
                <a:solidFill>
                  <a:srgbClr val="000000"/>
                </a:solidFill>
                <a:latin typeface="Verdana" pitchFamily="32" charset="0"/>
              </a:rPr>
              <a:t> fue ICC seguida de EPOC y neumonía que a su vez son </a:t>
            </a:r>
          </a:p>
          <a:p>
            <a:pPr algn="ctr"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  <a:tab pos="8149622" algn="l"/>
              </a:tabLst>
            </a:pPr>
            <a:r>
              <a:rPr lang="es-ES" altLang="es-ES" sz="1400" dirty="0">
                <a:solidFill>
                  <a:srgbClr val="000000"/>
                </a:solidFill>
                <a:latin typeface="Verdana" pitchFamily="32" charset="0"/>
              </a:rPr>
              <a:t> los pacientes con APACHE más elevados. La VMNI influye en los reingresos de forma </a:t>
            </a:r>
          </a:p>
          <a:p>
            <a:pPr algn="ctr" eaLnBrk="1">
              <a:lnSpc>
                <a:spcPct val="102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  <a:tab pos="8149622" algn="l"/>
              </a:tabLst>
            </a:pPr>
            <a:r>
              <a:rPr lang="es-ES" altLang="es-ES" sz="1400" dirty="0">
                <a:solidFill>
                  <a:srgbClr val="000000"/>
                </a:solidFill>
                <a:latin typeface="Verdana" pitchFamily="32" charset="0"/>
              </a:rPr>
              <a:t>positiva disminuyendo el número de los mismos y con una baja mortalidad.</a:t>
            </a:r>
          </a:p>
        </p:txBody>
      </p:sp>
      <p:sp>
        <p:nvSpPr>
          <p:cNvPr id="5135" name="Text Box 14"/>
          <p:cNvSpPr txBox="1">
            <a:spLocks noChangeArrowheads="1"/>
          </p:cNvSpPr>
          <p:nvPr/>
        </p:nvSpPr>
        <p:spPr bwMode="auto">
          <a:xfrm>
            <a:off x="718560" y="3265806"/>
            <a:ext cx="1501920" cy="3268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0" tIns="53876" rIns="81630" bIns="40815"/>
          <a:lstStyle/>
          <a:p>
            <a:pPr eaLnBrk="1">
              <a:lnSpc>
                <a:spcPct val="93000"/>
              </a:lnSpc>
              <a:buSzPct val="100000"/>
              <a:tabLst>
                <a:tab pos="0" algn="l"/>
                <a:tab pos="406041" algn="l"/>
                <a:tab pos="813523" algn="l"/>
                <a:tab pos="1221003" algn="l"/>
                <a:tab pos="1628485" algn="l"/>
                <a:tab pos="2035966" algn="l"/>
                <a:tab pos="2443447" algn="l"/>
                <a:tab pos="2850928" algn="l"/>
                <a:tab pos="3258409" algn="l"/>
                <a:tab pos="3665890" algn="l"/>
                <a:tab pos="4073371" algn="l"/>
                <a:tab pos="4480852" algn="l"/>
                <a:tab pos="4888334" algn="l"/>
                <a:tab pos="5295814" algn="l"/>
                <a:tab pos="5703296" algn="l"/>
                <a:tab pos="6110776" algn="l"/>
                <a:tab pos="6518258" algn="l"/>
                <a:tab pos="6925739" algn="l"/>
                <a:tab pos="7333220" algn="l"/>
                <a:tab pos="7740701" algn="l"/>
                <a:tab pos="8148182" algn="l"/>
              </a:tabLst>
            </a:pPr>
            <a:r>
              <a:rPr lang="es-ES" altLang="es-ES" sz="1500" dirty="0">
                <a:solidFill>
                  <a:srgbClr val="000000"/>
                </a:solidFill>
              </a:rPr>
              <a:t>n.º pacientes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s-E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 Unicode MS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179</Words>
  <PresentationFormat>Presentación en pantalla (16:9)</PresentationFormat>
  <Paragraphs>26</Paragraphs>
  <Slides>2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Arial</vt:lpstr>
      <vt:lpstr>Arial Unicode MS</vt:lpstr>
      <vt:lpstr>Times New Roman</vt:lpstr>
      <vt:lpstr>Tahoma</vt:lpstr>
      <vt:lpstr>Verdana</vt:lpstr>
      <vt:lpstr>ArialMT</vt:lpstr>
      <vt:lpstr>Times;Times New Roman</vt:lpstr>
      <vt:lpstr>Tema de Office</vt:lpstr>
      <vt:lpstr>VALORACIÓN DE LA MORTALIDAD  Y REINGRESOS EN LOS PACIENTES CON VMNI  EN UNA PLANTA DE HOSPITALIZACIÓN CONVENCIONAL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VALORACIÓN DE LA MORTALIDAD  Y REINGRESOS EN LOS PACIENTES CON VMNI  EN UNA PLANTA DE HOSPITALIZACIÓN CONVENCIONAL</dc:title>
  <dc:creator>LUNA</dc:creator>
  <cp:lastModifiedBy>LUNA</cp:lastModifiedBy>
  <cp:revision>15</cp:revision>
  <cp:lastPrinted>1601-01-01T00:00:00Z</cp:lastPrinted>
  <dcterms:created xsi:type="dcterms:W3CDTF">2020-02-20T15:57:25Z</dcterms:created>
  <dcterms:modified xsi:type="dcterms:W3CDTF">2020-06-02T10:26:36Z</dcterms:modified>
</cp:coreProperties>
</file>